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35886423287998E-2"/>
          <c:y val="3.8847795959206753E-2"/>
          <c:w val="0.89797522468782309"/>
          <c:h val="0.78697474970324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Svařené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Vzorek 1</c:v>
                </c:pt>
                <c:pt idx="1">
                  <c:v>Vzorek 2</c:v>
                </c:pt>
                <c:pt idx="2">
                  <c:v>Vzorek 3</c:v>
                </c:pt>
                <c:pt idx="3">
                  <c:v>Vzorek 4 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 formatCode="#,##0">
                  <c:v>3499</c:v>
                </c:pt>
                <c:pt idx="1">
                  <c:v>2689.7</c:v>
                </c:pt>
                <c:pt idx="2">
                  <c:v>3644.2</c:v>
                </c:pt>
                <c:pt idx="3">
                  <c:v>3626.6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7-4DD6-864C-ABC2D76C779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Nesvařené</c:v>
                </c:pt>
              </c:strCache>
            </c:strRef>
          </c:tx>
          <c:spPr>
            <a:solidFill>
              <a:srgbClr val="0F388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Vzorek 1</c:v>
                </c:pt>
                <c:pt idx="1">
                  <c:v>Vzorek 2</c:v>
                </c:pt>
                <c:pt idx="2">
                  <c:v>Vzorek 3</c:v>
                </c:pt>
                <c:pt idx="3">
                  <c:v>Vzorek 4 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 formatCode="#,##0.00">
                  <c:v>3874.8</c:v>
                </c:pt>
                <c:pt idx="1">
                  <c:v>3024.6</c:v>
                </c:pt>
                <c:pt idx="2">
                  <c:v>4768.3999999999996</c:v>
                </c:pt>
                <c:pt idx="3">
                  <c:v>4295.3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7-4DD6-864C-ABC2D76C7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041695"/>
        <c:axId val="116040735"/>
      </c:barChart>
      <c:catAx>
        <c:axId val="11604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040735"/>
        <c:crosses val="autoZero"/>
        <c:auto val="1"/>
        <c:lblAlgn val="ctr"/>
        <c:lblOffset val="100"/>
        <c:noMultiLvlLbl val="0"/>
      </c:catAx>
      <c:valAx>
        <c:axId val="116040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Výdrž vzorku</a:t>
                </a:r>
                <a:r>
                  <a:rPr lang="cs-CZ" baseline="0" dirty="0"/>
                  <a:t> v </a:t>
                </a:r>
                <a:r>
                  <a:rPr lang="cs-CZ" dirty="0"/>
                  <a:t> N</a:t>
                </a:r>
              </a:p>
            </c:rich>
          </c:tx>
          <c:layout>
            <c:manualLayout>
              <c:xMode val="edge"/>
              <c:yMode val="edge"/>
              <c:x val="7.575757575757576E-3"/>
              <c:y val="0.33657359128451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04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04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63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0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19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76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51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8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1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207B67-2291-45E2-AD3F-AD61834F1C88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E3FD23-1CDA-45CA-848C-5809CA23FA8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2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7448D-D6BA-DBED-842C-1B321297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663" y="276836"/>
            <a:ext cx="3450671" cy="54026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Bakalářská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FADCBF-3511-04A7-8BBC-87D5885E3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293" y="1350628"/>
            <a:ext cx="11115413" cy="249153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Determinace pevnostních charakteristik svarových spojů svařovaných extrudovaných termoplastických desek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832FA1-FF93-6A7D-AFCA-E3CF1D98EC84}"/>
              </a:ext>
            </a:extLst>
          </p:cNvPr>
          <p:cNvSpPr txBox="1"/>
          <p:nvPr/>
        </p:nvSpPr>
        <p:spPr>
          <a:xfrm>
            <a:off x="1065402" y="4375689"/>
            <a:ext cx="6098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OBOR: STROJÍRENSTVÍ</a:t>
            </a:r>
          </a:p>
          <a:p>
            <a:r>
              <a:rPr lang="cs-CZ" sz="2800" dirty="0"/>
              <a:t>AUTOR: VOJTĚCH STUDENOVSKÝ </a:t>
            </a:r>
          </a:p>
          <a:p>
            <a:r>
              <a:rPr lang="cs-CZ" sz="2800" dirty="0"/>
              <a:t>VEDOUCÍ: Ing. MARCEL BEŇO, Ph.D.</a:t>
            </a:r>
          </a:p>
          <a:p>
            <a:r>
              <a:rPr lang="cs-CZ" sz="2800" dirty="0"/>
              <a:t>KONZULTANT: Ing. JÁN MAJERNÍK, Ph.D.</a:t>
            </a:r>
          </a:p>
        </p:txBody>
      </p:sp>
    </p:spTree>
    <p:extLst>
      <p:ext uri="{BB962C8B-B14F-4D97-AF65-F5344CB8AC3E}">
        <p14:creationId xmlns:p14="http://schemas.microsoft.com/office/powerpoint/2010/main" val="9258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393A2-055C-D73D-6672-492036FD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201" y="489771"/>
            <a:ext cx="2619708" cy="725378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65DA6-EFA8-77D7-96CB-A81BE7AA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87" y="1812438"/>
            <a:ext cx="11161335" cy="402336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 únosnost svarových spojů termoplastického materiálu v závislosti na proměnném složení materiálu a směru extruze.</a:t>
            </a:r>
          </a:p>
        </p:txBody>
      </p:sp>
    </p:spTree>
    <p:extLst>
      <p:ext uri="{BB962C8B-B14F-4D97-AF65-F5344CB8AC3E}">
        <p14:creationId xmlns:p14="http://schemas.microsoft.com/office/powerpoint/2010/main" val="14523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BA468-1841-3BCC-296C-67E3DD9D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80844"/>
            <a:ext cx="10058400" cy="856516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Röchling</a:t>
            </a:r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&amp; Co. KG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15654-CA7D-11AE-5A7C-4FF5110C5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9684"/>
            <a:ext cx="10058400" cy="4152551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Německá nadnárodní společnost 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- 90 poboček ve 25 zemích 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- 11 000 zaměstnanců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Hlavní divize: 1)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2)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3)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F90CA6-D00F-1227-BDA9-91788AC7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7053" y="1905140"/>
            <a:ext cx="4580393" cy="1445929"/>
          </a:xfrm>
          <a:prstGeom prst="rect">
            <a:avLst/>
          </a:prstGeom>
        </p:spPr>
      </p:pic>
      <p:pic>
        <p:nvPicPr>
          <p:cNvPr id="9" name="Obrázek 8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8A48C125-801B-D7E4-89D8-63C15055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63" y="1526796"/>
            <a:ext cx="4580393" cy="54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606E4-D0A7-92C4-4013-079A6A8A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Zkoušený materiál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3EBCC6-5EC1-6399-C0EF-02D9B743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Materiál PP-C 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Různorodý směr extruze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Obsah recyklátu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Dostatečný počet vzorků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2A78F-521A-2712-82F2-09BB95A75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3" t="2937" r="4711" b="3615"/>
          <a:stretch/>
        </p:blipFill>
        <p:spPr>
          <a:xfrm>
            <a:off x="10135415" y="2535467"/>
            <a:ext cx="1689300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87AC09-F72E-B86F-B955-B25571E56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1" t="2937" r="4492" b="3615"/>
          <a:stretch/>
        </p:blipFill>
        <p:spPr>
          <a:xfrm>
            <a:off x="4771698" y="2535468"/>
            <a:ext cx="1689299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E6EB5AF-F7AE-22D1-5595-011DD78E3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0"/>
          <a:stretch/>
        </p:blipFill>
        <p:spPr>
          <a:xfrm>
            <a:off x="7092206" y="4100732"/>
            <a:ext cx="2412000" cy="1693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FD3080-2FCA-94EB-D33A-6BF4D33A3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129" y="988906"/>
            <a:ext cx="1680154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95199-995C-F31F-3417-1B532D36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Zkušební vzorky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E6343-A88A-BF63-4972-6F57065C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 Měření dle EN 12814-2</a:t>
            </a:r>
          </a:p>
          <a:p>
            <a:r>
              <a:rPr lang="cs-CZ" dirty="0">
                <a:solidFill>
                  <a:schemeClr val="tx1"/>
                </a:solidFill>
              </a:rPr>
              <a:t>- Výsledky porovnávány dle EN 12814-8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21A5C70-F801-0477-A895-12C9F4955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93" y="2933063"/>
            <a:ext cx="5703213" cy="13872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6FDB30-D488-DBAC-3896-6AE45FC2F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545" y="4562573"/>
            <a:ext cx="5313563" cy="13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AAF2C-1D64-0BDC-C8EF-CEF72E15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měření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708A5B8-6ADE-3526-B05B-9B286DB23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27188"/>
              </p:ext>
            </p:extLst>
          </p:nvPr>
        </p:nvGraphicFramePr>
        <p:xfrm>
          <a:off x="332204" y="1879819"/>
          <a:ext cx="953996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3">
                <a:extLst>
                  <a:ext uri="{FF2B5EF4-FFF2-40B4-BE49-F238E27FC236}">
                    <a16:creationId xmlns:a16="http://schemas.microsoft.com/office/drawing/2014/main" id="{9BDA347C-7E9D-E0A2-52A7-987E2A8C38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9353206"/>
                  </p:ext>
                </p:extLst>
              </p:nvPr>
            </p:nvGraphicFramePr>
            <p:xfrm>
              <a:off x="9872164" y="2514600"/>
              <a:ext cx="213248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241">
                      <a:extLst>
                        <a:ext uri="{9D8B030D-6E8A-4147-A177-3AD203B41FA5}">
                          <a16:colId xmlns:a16="http://schemas.microsoft.com/office/drawing/2014/main" val="1015787373"/>
                        </a:ext>
                      </a:extLst>
                    </a:gridCol>
                    <a:gridCol w="1066241">
                      <a:extLst>
                        <a:ext uri="{9D8B030D-6E8A-4147-A177-3AD203B41FA5}">
                          <a16:colId xmlns:a16="http://schemas.microsoft.com/office/drawing/2014/main" val="2195579810"/>
                        </a:ext>
                      </a:extLst>
                    </a:gridCol>
                  </a:tblGrid>
                  <a:tr h="332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Vzorek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530381"/>
                      </a:ext>
                    </a:extLst>
                  </a:tr>
                  <a:tr h="332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0,9030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863893"/>
                      </a:ext>
                    </a:extLst>
                  </a:tr>
                  <a:tr h="332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0,8892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531403"/>
                      </a:ext>
                    </a:extLst>
                  </a:tr>
                  <a:tr h="332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0,6430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609082"/>
                      </a:ext>
                    </a:extLst>
                  </a:tr>
                  <a:tr h="332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0,8443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598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3">
                <a:extLst>
                  <a:ext uri="{FF2B5EF4-FFF2-40B4-BE49-F238E27FC236}">
                    <a16:creationId xmlns:a16="http://schemas.microsoft.com/office/drawing/2014/main" id="{9BDA347C-7E9D-E0A2-52A7-987E2A8C38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9353206"/>
                  </p:ext>
                </p:extLst>
              </p:nvPr>
            </p:nvGraphicFramePr>
            <p:xfrm>
              <a:off x="9872164" y="2514600"/>
              <a:ext cx="2132482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241">
                      <a:extLst>
                        <a:ext uri="{9D8B030D-6E8A-4147-A177-3AD203B41FA5}">
                          <a16:colId xmlns:a16="http://schemas.microsoft.com/office/drawing/2014/main" val="1015787373"/>
                        </a:ext>
                      </a:extLst>
                    </a:gridCol>
                    <a:gridCol w="1066241">
                      <a:extLst>
                        <a:ext uri="{9D8B030D-6E8A-4147-A177-3AD203B41FA5}">
                          <a16:colId xmlns:a16="http://schemas.microsoft.com/office/drawing/2014/main" val="219557981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Vzorek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101143" t="-8333" r="-2286" b="-4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5303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0,9030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8638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0,8892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5314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0,6430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6090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0,8443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5984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369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4302E-9C78-7661-A4B7-5E1C64B0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0F803-3D1B-CBEF-5DF4-B33551D0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Nejhůře vzorek č. 2 (svařený, nesvařený)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Nejlépe vzorek č. 3 (svařený, nesvařený)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Lze doporučit vyhotovení vzorků bez přidání recyklátu se svařením ve směru extruze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Norma EN 12814-2 schvaluje vzorek č. 1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EE1B90-5760-CBB8-994A-44C066EB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3" y="3857414"/>
            <a:ext cx="5386727" cy="190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AD363C-CFC9-BB2F-1A71-C80C046F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66" y="3856720"/>
            <a:ext cx="5404494" cy="190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A4D78E-F5BC-C5FC-48B2-DF949DE1F6C8}"/>
              </a:ext>
            </a:extLst>
          </p:cNvPr>
          <p:cNvSpPr txBox="1"/>
          <p:nvPr/>
        </p:nvSpPr>
        <p:spPr>
          <a:xfrm>
            <a:off x="10548341" y="5704647"/>
            <a:ext cx="12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2-8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C73393A-0910-ADA0-3A86-073D96709716}"/>
              </a:ext>
            </a:extLst>
          </p:cNvPr>
          <p:cNvSpPr txBox="1"/>
          <p:nvPr/>
        </p:nvSpPr>
        <p:spPr>
          <a:xfrm>
            <a:off x="4856351" y="5704647"/>
            <a:ext cx="137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3-12</a:t>
            </a:r>
          </a:p>
        </p:txBody>
      </p:sp>
    </p:spTree>
    <p:extLst>
      <p:ext uri="{BB962C8B-B14F-4D97-AF65-F5344CB8AC3E}">
        <p14:creationId xmlns:p14="http://schemas.microsoft.com/office/powerpoint/2010/main" val="22053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Zevnitř zobrazení červeného deštníku">
            <a:extLst>
              <a:ext uri="{FF2B5EF4-FFF2-40B4-BE49-F238E27FC236}">
                <a16:creationId xmlns:a16="http://schemas.microsoft.com/office/drawing/2014/main" id="{2EEB21D1-0D7E-9B86-D774-28F33F14F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3FFEA1-7EF9-1E5E-7801-8A3B9054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27" y="-507785"/>
            <a:ext cx="10058400" cy="4467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903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Šedá místnost plněná z otazníků s otvorem pro předchází">
            <a:extLst>
              <a:ext uri="{FF2B5EF4-FFF2-40B4-BE49-F238E27FC236}">
                <a16:creationId xmlns:a16="http://schemas.microsoft.com/office/drawing/2014/main" id="{E2F73D0A-54C0-AFE0-5054-2CC7BC2D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-3155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981BBF-4639-5092-AD1A-243DA95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5" y="1111290"/>
            <a:ext cx="10058400" cy="3007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4852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193</Words>
  <Application>Microsoft Office PowerPoint</Application>
  <PresentationFormat>Širokoúhlá obrazovka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Retrospektiva</vt:lpstr>
      <vt:lpstr>Bakalářská práce</vt:lpstr>
      <vt:lpstr>CÍL PRÁCE </vt:lpstr>
      <vt:lpstr>Röchling SE &amp; Co. KG</vt:lpstr>
      <vt:lpstr>Zkoušený materiál </vt:lpstr>
      <vt:lpstr>Zkušební vzorky </vt:lpstr>
      <vt:lpstr>Výsledky měření </vt:lpstr>
      <vt:lpstr>Shrnutí</vt:lpstr>
      <vt:lpstr>Děkuji za pozornost </vt:lpstr>
      <vt:lpstr>Prostor pro otázky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</dc:title>
  <dc:creator>Vojtěch Studenovský</dc:creator>
  <cp:lastModifiedBy>Vojtěch Studenovský</cp:lastModifiedBy>
  <cp:revision>9</cp:revision>
  <dcterms:created xsi:type="dcterms:W3CDTF">2023-06-08T23:51:35Z</dcterms:created>
  <dcterms:modified xsi:type="dcterms:W3CDTF">2023-06-11T23:32:59Z</dcterms:modified>
</cp:coreProperties>
</file>