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vel%20Chocholou&#353;ek\Desktop\v&#253;po&#269;et%20zbytkov&#233;%20tlou&#353;&#357;k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vel%20Chocholou&#353;ek\Desktop\v&#253;po&#269;et%20zbytkov&#233;%20tlou&#353;&#357;k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cs-CZ" sz="16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Podobnost měřených bodů při měření destruktivní metodou</a:t>
            </a:r>
            <a:endParaRPr lang="cs-C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9111180754147025"/>
          <c:y val="0.19646619239619176"/>
          <c:w val="0.67277240695927054"/>
          <c:h val="0.58492924644473065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List3!$R$77</c:f>
              <c:strCache>
                <c:ptCount val="1"/>
                <c:pt idx="0">
                  <c:v>Skin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List3!$S$76:$AC$76</c:f>
              <c:strCache>
                <c:ptCount val="11"/>
                <c:pt idx="0">
                  <c:v>D-P1</c:v>
                </c:pt>
                <c:pt idx="1">
                  <c:v>D-P2</c:v>
                </c:pt>
                <c:pt idx="2">
                  <c:v>D-P3</c:v>
                </c:pt>
                <c:pt idx="3">
                  <c:v>D-P4</c:v>
                </c:pt>
                <c:pt idx="4">
                  <c:v>D-P5</c:v>
                </c:pt>
                <c:pt idx="5">
                  <c:v>D-P6</c:v>
                </c:pt>
                <c:pt idx="6">
                  <c:v>D-P7</c:v>
                </c:pt>
                <c:pt idx="7">
                  <c:v>D-P8</c:v>
                </c:pt>
                <c:pt idx="8">
                  <c:v>D-P9</c:v>
                </c:pt>
                <c:pt idx="9">
                  <c:v>D-P10</c:v>
                </c:pt>
                <c:pt idx="10">
                  <c:v>D-P11</c:v>
                </c:pt>
              </c:strCache>
            </c:strRef>
          </c:xVal>
          <c:yVal>
            <c:numRef>
              <c:f>List3!$S$77:$AC$77</c:f>
              <c:numCache>
                <c:formatCode>General</c:formatCode>
                <c:ptCount val="11"/>
                <c:pt idx="0">
                  <c:v>551</c:v>
                </c:pt>
                <c:pt idx="1">
                  <c:v>464</c:v>
                </c:pt>
                <c:pt idx="2">
                  <c:v>540</c:v>
                </c:pt>
                <c:pt idx="3">
                  <c:v>466</c:v>
                </c:pt>
                <c:pt idx="4">
                  <c:v>539</c:v>
                </c:pt>
                <c:pt idx="5">
                  <c:v>454</c:v>
                </c:pt>
                <c:pt idx="6">
                  <c:v>598</c:v>
                </c:pt>
                <c:pt idx="7">
                  <c:v>473</c:v>
                </c:pt>
                <c:pt idx="8">
                  <c:v>525</c:v>
                </c:pt>
                <c:pt idx="9">
                  <c:v>477</c:v>
                </c:pt>
                <c:pt idx="10">
                  <c:v>527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D27-4ECD-9E4C-645D7B199C2E}"/>
            </c:ext>
          </c:extLst>
        </c:ser>
        <c:ser>
          <c:idx val="1"/>
          <c:order val="1"/>
          <c:tx>
            <c:strRef>
              <c:f>List3!$R$78</c:f>
              <c:strCache>
                <c:ptCount val="1"/>
                <c:pt idx="0">
                  <c:v>Skin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List3!$S$76:$AC$76</c:f>
              <c:strCache>
                <c:ptCount val="11"/>
                <c:pt idx="0">
                  <c:v>D-P1</c:v>
                </c:pt>
                <c:pt idx="1">
                  <c:v>D-P2</c:v>
                </c:pt>
                <c:pt idx="2">
                  <c:v>D-P3</c:v>
                </c:pt>
                <c:pt idx="3">
                  <c:v>D-P4</c:v>
                </c:pt>
                <c:pt idx="4">
                  <c:v>D-P5</c:v>
                </c:pt>
                <c:pt idx="5">
                  <c:v>D-P6</c:v>
                </c:pt>
                <c:pt idx="6">
                  <c:v>D-P7</c:v>
                </c:pt>
                <c:pt idx="7">
                  <c:v>D-P8</c:v>
                </c:pt>
                <c:pt idx="8">
                  <c:v>D-P9</c:v>
                </c:pt>
                <c:pt idx="9">
                  <c:v>D-P10</c:v>
                </c:pt>
                <c:pt idx="10">
                  <c:v>D-P11</c:v>
                </c:pt>
              </c:strCache>
            </c:strRef>
          </c:xVal>
          <c:yVal>
            <c:numRef>
              <c:f>List3!$S$78:$AC$78</c:f>
              <c:numCache>
                <c:formatCode>General</c:formatCode>
                <c:ptCount val="11"/>
                <c:pt idx="0">
                  <c:v>555</c:v>
                </c:pt>
                <c:pt idx="1">
                  <c:v>501</c:v>
                </c:pt>
                <c:pt idx="2">
                  <c:v>603</c:v>
                </c:pt>
                <c:pt idx="3">
                  <c:v>467</c:v>
                </c:pt>
                <c:pt idx="4">
                  <c:v>533</c:v>
                </c:pt>
                <c:pt idx="5">
                  <c:v>475</c:v>
                </c:pt>
                <c:pt idx="6">
                  <c:v>503</c:v>
                </c:pt>
                <c:pt idx="7">
                  <c:v>473</c:v>
                </c:pt>
                <c:pt idx="8">
                  <c:v>534</c:v>
                </c:pt>
                <c:pt idx="9">
                  <c:v>464</c:v>
                </c:pt>
                <c:pt idx="10">
                  <c:v>552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D27-4ECD-9E4C-645D7B199C2E}"/>
            </c:ext>
          </c:extLst>
        </c:ser>
        <c:ser>
          <c:idx val="2"/>
          <c:order val="2"/>
          <c:tx>
            <c:strRef>
              <c:f>List3!$R$79</c:f>
              <c:strCache>
                <c:ptCount val="1"/>
                <c:pt idx="0">
                  <c:v>Skin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List3!$S$76:$AC$76</c:f>
              <c:strCache>
                <c:ptCount val="11"/>
                <c:pt idx="0">
                  <c:v>D-P1</c:v>
                </c:pt>
                <c:pt idx="1">
                  <c:v>D-P2</c:v>
                </c:pt>
                <c:pt idx="2">
                  <c:v>D-P3</c:v>
                </c:pt>
                <c:pt idx="3">
                  <c:v>D-P4</c:v>
                </c:pt>
                <c:pt idx="4">
                  <c:v>D-P5</c:v>
                </c:pt>
                <c:pt idx="5">
                  <c:v>D-P6</c:v>
                </c:pt>
                <c:pt idx="6">
                  <c:v>D-P7</c:v>
                </c:pt>
                <c:pt idx="7">
                  <c:v>D-P8</c:v>
                </c:pt>
                <c:pt idx="8">
                  <c:v>D-P9</c:v>
                </c:pt>
                <c:pt idx="9">
                  <c:v>D-P10</c:v>
                </c:pt>
                <c:pt idx="10">
                  <c:v>D-P11</c:v>
                </c:pt>
              </c:strCache>
            </c:strRef>
          </c:xVal>
          <c:yVal>
            <c:numRef>
              <c:f>List3!$S$79:$AC$79</c:f>
              <c:numCache>
                <c:formatCode>General</c:formatCode>
                <c:ptCount val="11"/>
                <c:pt idx="0">
                  <c:v>550</c:v>
                </c:pt>
                <c:pt idx="1">
                  <c:v>497</c:v>
                </c:pt>
                <c:pt idx="2">
                  <c:v>499</c:v>
                </c:pt>
                <c:pt idx="3">
                  <c:v>453</c:v>
                </c:pt>
                <c:pt idx="4">
                  <c:v>552</c:v>
                </c:pt>
                <c:pt idx="5">
                  <c:v>448</c:v>
                </c:pt>
                <c:pt idx="6">
                  <c:v>518</c:v>
                </c:pt>
                <c:pt idx="7">
                  <c:v>477</c:v>
                </c:pt>
                <c:pt idx="8">
                  <c:v>534</c:v>
                </c:pt>
                <c:pt idx="9">
                  <c:v>458</c:v>
                </c:pt>
                <c:pt idx="10">
                  <c:v>550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D27-4ECD-9E4C-645D7B199C2E}"/>
            </c:ext>
          </c:extLst>
        </c:ser>
        <c:ser>
          <c:idx val="3"/>
          <c:order val="3"/>
          <c:tx>
            <c:strRef>
              <c:f>List3!$R$80</c:f>
              <c:strCache>
                <c:ptCount val="1"/>
                <c:pt idx="0">
                  <c:v>Skin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List3!$S$76:$AC$76</c:f>
              <c:strCache>
                <c:ptCount val="11"/>
                <c:pt idx="0">
                  <c:v>D-P1</c:v>
                </c:pt>
                <c:pt idx="1">
                  <c:v>D-P2</c:v>
                </c:pt>
                <c:pt idx="2">
                  <c:v>D-P3</c:v>
                </c:pt>
                <c:pt idx="3">
                  <c:v>D-P4</c:v>
                </c:pt>
                <c:pt idx="4">
                  <c:v>D-P5</c:v>
                </c:pt>
                <c:pt idx="5">
                  <c:v>D-P6</c:v>
                </c:pt>
                <c:pt idx="6">
                  <c:v>D-P7</c:v>
                </c:pt>
                <c:pt idx="7">
                  <c:v>D-P8</c:v>
                </c:pt>
                <c:pt idx="8">
                  <c:v>D-P9</c:v>
                </c:pt>
                <c:pt idx="9">
                  <c:v>D-P10</c:v>
                </c:pt>
                <c:pt idx="10">
                  <c:v>D-P11</c:v>
                </c:pt>
              </c:strCache>
            </c:strRef>
          </c:xVal>
          <c:yVal>
            <c:numRef>
              <c:f>List3!$S$80:$AC$80</c:f>
              <c:numCache>
                <c:formatCode>General</c:formatCode>
                <c:ptCount val="11"/>
                <c:pt idx="0">
                  <c:v>552</c:v>
                </c:pt>
                <c:pt idx="1">
                  <c:v>468</c:v>
                </c:pt>
                <c:pt idx="2">
                  <c:v>601</c:v>
                </c:pt>
                <c:pt idx="3">
                  <c:v>454</c:v>
                </c:pt>
                <c:pt idx="4">
                  <c:v>568</c:v>
                </c:pt>
                <c:pt idx="5">
                  <c:v>476</c:v>
                </c:pt>
                <c:pt idx="6">
                  <c:v>523</c:v>
                </c:pt>
                <c:pt idx="7">
                  <c:v>465</c:v>
                </c:pt>
                <c:pt idx="8">
                  <c:v>511</c:v>
                </c:pt>
                <c:pt idx="9">
                  <c:v>477</c:v>
                </c:pt>
                <c:pt idx="10">
                  <c:v>544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D27-4ECD-9E4C-645D7B199C2E}"/>
            </c:ext>
          </c:extLst>
        </c:ser>
        <c:ser>
          <c:idx val="4"/>
          <c:order val="4"/>
          <c:tx>
            <c:strRef>
              <c:f>List3!$R$81</c:f>
              <c:strCache>
                <c:ptCount val="1"/>
                <c:pt idx="0">
                  <c:v>Skin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List3!$S$76:$AC$76</c:f>
              <c:strCache>
                <c:ptCount val="11"/>
                <c:pt idx="0">
                  <c:v>D-P1</c:v>
                </c:pt>
                <c:pt idx="1">
                  <c:v>D-P2</c:v>
                </c:pt>
                <c:pt idx="2">
                  <c:v>D-P3</c:v>
                </c:pt>
                <c:pt idx="3">
                  <c:v>D-P4</c:v>
                </c:pt>
                <c:pt idx="4">
                  <c:v>D-P5</c:v>
                </c:pt>
                <c:pt idx="5">
                  <c:v>D-P6</c:v>
                </c:pt>
                <c:pt idx="6">
                  <c:v>D-P7</c:v>
                </c:pt>
                <c:pt idx="7">
                  <c:v>D-P8</c:v>
                </c:pt>
                <c:pt idx="8">
                  <c:v>D-P9</c:v>
                </c:pt>
                <c:pt idx="9">
                  <c:v>D-P10</c:v>
                </c:pt>
                <c:pt idx="10">
                  <c:v>D-P11</c:v>
                </c:pt>
              </c:strCache>
            </c:strRef>
          </c:xVal>
          <c:yVal>
            <c:numRef>
              <c:f>List3!$S$81:$AC$81</c:f>
              <c:numCache>
                <c:formatCode>General</c:formatCode>
                <c:ptCount val="11"/>
                <c:pt idx="0">
                  <c:v>541</c:v>
                </c:pt>
                <c:pt idx="1">
                  <c:v>477</c:v>
                </c:pt>
                <c:pt idx="2">
                  <c:v>584</c:v>
                </c:pt>
                <c:pt idx="3">
                  <c:v>477</c:v>
                </c:pt>
                <c:pt idx="4">
                  <c:v>519</c:v>
                </c:pt>
                <c:pt idx="5">
                  <c:v>490</c:v>
                </c:pt>
                <c:pt idx="6">
                  <c:v>521</c:v>
                </c:pt>
                <c:pt idx="7">
                  <c:v>463</c:v>
                </c:pt>
                <c:pt idx="8">
                  <c:v>514</c:v>
                </c:pt>
                <c:pt idx="9">
                  <c:v>462</c:v>
                </c:pt>
                <c:pt idx="10">
                  <c:v>559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D27-4ECD-9E4C-645D7B199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3962495"/>
        <c:axId val="1183984959"/>
      </c:scatterChart>
      <c:valAx>
        <c:axId val="1183962495"/>
        <c:scaling>
          <c:orientation val="minMax"/>
          <c:max val="11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cs-CZ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Měrné</a:t>
                </a:r>
                <a:r>
                  <a:rPr lang="cs-CZ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body P1-P11</a:t>
                </a:r>
                <a:endParaRPr lang="cs-CZ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33204515582198091"/>
              <c:y val="0.912366912366912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3984959"/>
        <c:crosses val="autoZero"/>
        <c:crossBetween val="midCat"/>
        <c:majorUnit val="1"/>
      </c:valAx>
      <c:valAx>
        <c:axId val="1183984959"/>
        <c:scaling>
          <c:orientation val="minMax"/>
          <c:max val="620"/>
          <c:min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cs-CZ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Zbytková</a:t>
                </a:r>
                <a:r>
                  <a:rPr lang="cs-CZ" sz="160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tloušťka [</a:t>
                </a:r>
                <a:r>
                  <a:rPr lang="cs-CZ" sz="1600" b="0" i="0" u="none" strike="noStrike" baseline="0">
                    <a:solidFill>
                      <a:schemeClr val="tx1"/>
                    </a:solidFill>
                    <a:effectLst/>
                  </a:rPr>
                  <a:t>μm]</a:t>
                </a:r>
                <a:endParaRPr lang="cs-CZ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3.0253290253734882E-2"/>
              <c:y val="0.180020118310881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39624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169096842613859"/>
          <c:y val="0.32683130517776193"/>
          <c:w val="9.7508199540580043E-2"/>
          <c:h val="0.34551838882547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FF0000">
          <a:alpha val="95000"/>
        </a:srgb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Podobnost měřených bodů při měření nedestruktivní metodou</a:t>
            </a:r>
            <a:endParaRPr lang="cs-C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List3!$Q$108</c:f>
              <c:strCache>
                <c:ptCount val="1"/>
                <c:pt idx="0">
                  <c:v>Skin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List3!$R$107:$AB$107</c:f>
              <c:strCache>
                <c:ptCount val="11"/>
                <c:pt idx="0">
                  <c:v>NED-P1</c:v>
                </c:pt>
                <c:pt idx="1">
                  <c:v>NED-P2</c:v>
                </c:pt>
                <c:pt idx="2">
                  <c:v>NED-P3</c:v>
                </c:pt>
                <c:pt idx="3">
                  <c:v>NED-P4</c:v>
                </c:pt>
                <c:pt idx="4">
                  <c:v>NED-P5</c:v>
                </c:pt>
                <c:pt idx="5">
                  <c:v>NED-P6</c:v>
                </c:pt>
                <c:pt idx="6">
                  <c:v>NED-P7</c:v>
                </c:pt>
                <c:pt idx="7">
                  <c:v>NED-P8</c:v>
                </c:pt>
                <c:pt idx="8">
                  <c:v>NED-P9</c:v>
                </c:pt>
                <c:pt idx="9">
                  <c:v>NED-P10</c:v>
                </c:pt>
                <c:pt idx="10">
                  <c:v>NED-P11</c:v>
                </c:pt>
              </c:strCache>
            </c:strRef>
          </c:xVal>
          <c:yVal>
            <c:numRef>
              <c:f>List3!$R$108:$AB$108</c:f>
              <c:numCache>
                <c:formatCode>General</c:formatCode>
                <c:ptCount val="11"/>
                <c:pt idx="0">
                  <c:v>516</c:v>
                </c:pt>
                <c:pt idx="1">
                  <c:v>479</c:v>
                </c:pt>
                <c:pt idx="2">
                  <c:v>444</c:v>
                </c:pt>
                <c:pt idx="3">
                  <c:v>504</c:v>
                </c:pt>
                <c:pt idx="4">
                  <c:v>498</c:v>
                </c:pt>
                <c:pt idx="5">
                  <c:v>373</c:v>
                </c:pt>
                <c:pt idx="6">
                  <c:v>429</c:v>
                </c:pt>
                <c:pt idx="7">
                  <c:v>476</c:v>
                </c:pt>
                <c:pt idx="8">
                  <c:v>570</c:v>
                </c:pt>
                <c:pt idx="9">
                  <c:v>442</c:v>
                </c:pt>
                <c:pt idx="10">
                  <c:v>563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D24-4819-8DAE-F5230F3AB941}"/>
            </c:ext>
          </c:extLst>
        </c:ser>
        <c:ser>
          <c:idx val="1"/>
          <c:order val="1"/>
          <c:tx>
            <c:strRef>
              <c:f>List3!$Q$109</c:f>
              <c:strCache>
                <c:ptCount val="1"/>
                <c:pt idx="0">
                  <c:v>Skin 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List3!$R$107:$AB$107</c:f>
              <c:strCache>
                <c:ptCount val="11"/>
                <c:pt idx="0">
                  <c:v>NED-P1</c:v>
                </c:pt>
                <c:pt idx="1">
                  <c:v>NED-P2</c:v>
                </c:pt>
                <c:pt idx="2">
                  <c:v>NED-P3</c:v>
                </c:pt>
                <c:pt idx="3">
                  <c:v>NED-P4</c:v>
                </c:pt>
                <c:pt idx="4">
                  <c:v>NED-P5</c:v>
                </c:pt>
                <c:pt idx="5">
                  <c:v>NED-P6</c:v>
                </c:pt>
                <c:pt idx="6">
                  <c:v>NED-P7</c:v>
                </c:pt>
                <c:pt idx="7">
                  <c:v>NED-P8</c:v>
                </c:pt>
                <c:pt idx="8">
                  <c:v>NED-P9</c:v>
                </c:pt>
                <c:pt idx="9">
                  <c:v>NED-P10</c:v>
                </c:pt>
                <c:pt idx="10">
                  <c:v>NED-P11</c:v>
                </c:pt>
              </c:strCache>
            </c:strRef>
          </c:xVal>
          <c:yVal>
            <c:numRef>
              <c:f>List3!$R$109:$AB$109</c:f>
              <c:numCache>
                <c:formatCode>General</c:formatCode>
                <c:ptCount val="11"/>
                <c:pt idx="0">
                  <c:v>507</c:v>
                </c:pt>
                <c:pt idx="1">
                  <c:v>437</c:v>
                </c:pt>
                <c:pt idx="2">
                  <c:v>597</c:v>
                </c:pt>
                <c:pt idx="3">
                  <c:v>399</c:v>
                </c:pt>
                <c:pt idx="4">
                  <c:v>552</c:v>
                </c:pt>
                <c:pt idx="5">
                  <c:v>411</c:v>
                </c:pt>
                <c:pt idx="6">
                  <c:v>523</c:v>
                </c:pt>
                <c:pt idx="7">
                  <c:v>391</c:v>
                </c:pt>
                <c:pt idx="8">
                  <c:v>580</c:v>
                </c:pt>
                <c:pt idx="9">
                  <c:v>470</c:v>
                </c:pt>
                <c:pt idx="10">
                  <c:v>509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D24-4819-8DAE-F5230F3AB941}"/>
            </c:ext>
          </c:extLst>
        </c:ser>
        <c:ser>
          <c:idx val="2"/>
          <c:order val="2"/>
          <c:tx>
            <c:strRef>
              <c:f>List3!$Q$110</c:f>
              <c:strCache>
                <c:ptCount val="1"/>
                <c:pt idx="0">
                  <c:v>Skin 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List3!$R$107:$AB$107</c:f>
              <c:strCache>
                <c:ptCount val="11"/>
                <c:pt idx="0">
                  <c:v>NED-P1</c:v>
                </c:pt>
                <c:pt idx="1">
                  <c:v>NED-P2</c:v>
                </c:pt>
                <c:pt idx="2">
                  <c:v>NED-P3</c:v>
                </c:pt>
                <c:pt idx="3">
                  <c:v>NED-P4</c:v>
                </c:pt>
                <c:pt idx="4">
                  <c:v>NED-P5</c:v>
                </c:pt>
                <c:pt idx="5">
                  <c:v>NED-P6</c:v>
                </c:pt>
                <c:pt idx="6">
                  <c:v>NED-P7</c:v>
                </c:pt>
                <c:pt idx="7">
                  <c:v>NED-P8</c:v>
                </c:pt>
                <c:pt idx="8">
                  <c:v>NED-P9</c:v>
                </c:pt>
                <c:pt idx="9">
                  <c:v>NED-P10</c:v>
                </c:pt>
                <c:pt idx="10">
                  <c:v>NED-P11</c:v>
                </c:pt>
              </c:strCache>
            </c:strRef>
          </c:xVal>
          <c:yVal>
            <c:numRef>
              <c:f>List3!$R$110:$AB$110</c:f>
              <c:numCache>
                <c:formatCode>General</c:formatCode>
                <c:ptCount val="11"/>
                <c:pt idx="0">
                  <c:v>521</c:v>
                </c:pt>
                <c:pt idx="1">
                  <c:v>503</c:v>
                </c:pt>
                <c:pt idx="2">
                  <c:v>492</c:v>
                </c:pt>
                <c:pt idx="3">
                  <c:v>401</c:v>
                </c:pt>
                <c:pt idx="4">
                  <c:v>531</c:v>
                </c:pt>
                <c:pt idx="5">
                  <c:v>481</c:v>
                </c:pt>
                <c:pt idx="6">
                  <c:v>454</c:v>
                </c:pt>
                <c:pt idx="7">
                  <c:v>446</c:v>
                </c:pt>
                <c:pt idx="8">
                  <c:v>418</c:v>
                </c:pt>
                <c:pt idx="9">
                  <c:v>455</c:v>
                </c:pt>
                <c:pt idx="10">
                  <c:v>510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D24-4819-8DAE-F5230F3AB941}"/>
            </c:ext>
          </c:extLst>
        </c:ser>
        <c:ser>
          <c:idx val="3"/>
          <c:order val="3"/>
          <c:tx>
            <c:strRef>
              <c:f>List3!$Q$111</c:f>
              <c:strCache>
                <c:ptCount val="1"/>
                <c:pt idx="0">
                  <c:v>Skin 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List3!$R$107:$AB$107</c:f>
              <c:strCache>
                <c:ptCount val="11"/>
                <c:pt idx="0">
                  <c:v>NED-P1</c:v>
                </c:pt>
                <c:pt idx="1">
                  <c:v>NED-P2</c:v>
                </c:pt>
                <c:pt idx="2">
                  <c:v>NED-P3</c:v>
                </c:pt>
                <c:pt idx="3">
                  <c:v>NED-P4</c:v>
                </c:pt>
                <c:pt idx="4">
                  <c:v>NED-P5</c:v>
                </c:pt>
                <c:pt idx="5">
                  <c:v>NED-P6</c:v>
                </c:pt>
                <c:pt idx="6">
                  <c:v>NED-P7</c:v>
                </c:pt>
                <c:pt idx="7">
                  <c:v>NED-P8</c:v>
                </c:pt>
                <c:pt idx="8">
                  <c:v>NED-P9</c:v>
                </c:pt>
                <c:pt idx="9">
                  <c:v>NED-P10</c:v>
                </c:pt>
                <c:pt idx="10">
                  <c:v>NED-P11</c:v>
                </c:pt>
              </c:strCache>
            </c:strRef>
          </c:xVal>
          <c:yVal>
            <c:numRef>
              <c:f>List3!$R$111:$AB$111</c:f>
              <c:numCache>
                <c:formatCode>General</c:formatCode>
                <c:ptCount val="11"/>
                <c:pt idx="0">
                  <c:v>498</c:v>
                </c:pt>
                <c:pt idx="1">
                  <c:v>445</c:v>
                </c:pt>
                <c:pt idx="2">
                  <c:v>619</c:v>
                </c:pt>
                <c:pt idx="3">
                  <c:v>484</c:v>
                </c:pt>
                <c:pt idx="4">
                  <c:v>521</c:v>
                </c:pt>
                <c:pt idx="5">
                  <c:v>387</c:v>
                </c:pt>
                <c:pt idx="6">
                  <c:v>535</c:v>
                </c:pt>
                <c:pt idx="7">
                  <c:v>482</c:v>
                </c:pt>
                <c:pt idx="8">
                  <c:v>566</c:v>
                </c:pt>
                <c:pt idx="9">
                  <c:v>502</c:v>
                </c:pt>
                <c:pt idx="10">
                  <c:v>497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D24-4819-8DAE-F5230F3AB941}"/>
            </c:ext>
          </c:extLst>
        </c:ser>
        <c:ser>
          <c:idx val="4"/>
          <c:order val="4"/>
          <c:tx>
            <c:strRef>
              <c:f>List3!$Q$112</c:f>
              <c:strCache>
                <c:ptCount val="1"/>
                <c:pt idx="0">
                  <c:v>Skin 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List3!$R$107:$AB$107</c:f>
              <c:strCache>
                <c:ptCount val="11"/>
                <c:pt idx="0">
                  <c:v>NED-P1</c:v>
                </c:pt>
                <c:pt idx="1">
                  <c:v>NED-P2</c:v>
                </c:pt>
                <c:pt idx="2">
                  <c:v>NED-P3</c:v>
                </c:pt>
                <c:pt idx="3">
                  <c:v>NED-P4</c:v>
                </c:pt>
                <c:pt idx="4">
                  <c:v>NED-P5</c:v>
                </c:pt>
                <c:pt idx="5">
                  <c:v>NED-P6</c:v>
                </c:pt>
                <c:pt idx="6">
                  <c:v>NED-P7</c:v>
                </c:pt>
                <c:pt idx="7">
                  <c:v>NED-P8</c:v>
                </c:pt>
                <c:pt idx="8">
                  <c:v>NED-P9</c:v>
                </c:pt>
                <c:pt idx="9">
                  <c:v>NED-P10</c:v>
                </c:pt>
                <c:pt idx="10">
                  <c:v>NED-P11</c:v>
                </c:pt>
              </c:strCache>
            </c:strRef>
          </c:xVal>
          <c:yVal>
            <c:numRef>
              <c:f>List3!$R$112:$AB$112</c:f>
              <c:numCache>
                <c:formatCode>General</c:formatCode>
                <c:ptCount val="11"/>
                <c:pt idx="0">
                  <c:v>613</c:v>
                </c:pt>
                <c:pt idx="1">
                  <c:v>392</c:v>
                </c:pt>
                <c:pt idx="2">
                  <c:v>461</c:v>
                </c:pt>
                <c:pt idx="3">
                  <c:v>471</c:v>
                </c:pt>
                <c:pt idx="4">
                  <c:v>501</c:v>
                </c:pt>
                <c:pt idx="5">
                  <c:v>458</c:v>
                </c:pt>
                <c:pt idx="6">
                  <c:v>464</c:v>
                </c:pt>
                <c:pt idx="7">
                  <c:v>410</c:v>
                </c:pt>
                <c:pt idx="8">
                  <c:v>458</c:v>
                </c:pt>
                <c:pt idx="9">
                  <c:v>480</c:v>
                </c:pt>
                <c:pt idx="10">
                  <c:v>482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D24-4819-8DAE-F5230F3AB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6987295"/>
        <c:axId val="1186990623"/>
      </c:scatterChart>
      <c:valAx>
        <c:axId val="1186987295"/>
        <c:scaling>
          <c:orientation val="minMax"/>
          <c:max val="11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cs-CZ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Měrné</a:t>
                </a:r>
                <a:r>
                  <a:rPr lang="cs-CZ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body P1-P11</a:t>
                </a:r>
                <a:endParaRPr lang="cs-CZ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31008496450381512"/>
              <c:y val="0.904634581105169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cs-CZ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6990623"/>
        <c:crosses val="autoZero"/>
        <c:crossBetween val="midCat"/>
        <c:majorUnit val="1"/>
      </c:valAx>
      <c:valAx>
        <c:axId val="1186990623"/>
        <c:scaling>
          <c:orientation val="minMax"/>
          <c:max val="620"/>
          <c:min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cs-CZ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Zbytková</a:t>
                </a:r>
                <a:r>
                  <a:rPr lang="cs-CZ" sz="160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tloušťka [</a:t>
                </a:r>
                <a:r>
                  <a:rPr lang="cs-CZ" sz="1600" b="0" i="0" u="none" strike="noStrike" baseline="0">
                    <a:solidFill>
                      <a:schemeClr val="tx1"/>
                    </a:solidFill>
                    <a:effectLst/>
                  </a:rPr>
                  <a:t>μm]</a:t>
                </a:r>
                <a:endParaRPr lang="cs-CZ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3.0403537866224434E-2"/>
              <c:y val="0.14616755793226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6987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114546657941963"/>
          <c:y val="0.31643008803343559"/>
          <c:w val="8.5219943647274241E-2"/>
          <c:h val="0.369616579512533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8C37E-BA20-4904-B8AC-B4AF16DEEF3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12FEE-BAE6-4149-9559-B4B3A87BE2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85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71D5-4E5F-45B3-BD8A-530D1CA033F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28D-C0DD-40BB-A161-7A09E5AB5F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09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71D5-4E5F-45B3-BD8A-530D1CA033F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28D-C0DD-40BB-A161-7A09E5AB5F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25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71D5-4E5F-45B3-BD8A-530D1CA033F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28D-C0DD-40BB-A161-7A09E5AB5F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66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71D5-4E5F-45B3-BD8A-530D1CA033F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28D-C0DD-40BB-A161-7A09E5AB5F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79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71D5-4E5F-45B3-BD8A-530D1CA033F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28D-C0DD-40BB-A161-7A09E5AB5F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86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71D5-4E5F-45B3-BD8A-530D1CA033F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28D-C0DD-40BB-A161-7A09E5AB5F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40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71D5-4E5F-45B3-BD8A-530D1CA033F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28D-C0DD-40BB-A161-7A09E5AB5F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53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71D5-4E5F-45B3-BD8A-530D1CA033F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28D-C0DD-40BB-A161-7A09E5AB5F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17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71D5-4E5F-45B3-BD8A-530D1CA033F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28D-C0DD-40BB-A161-7A09E5AB5F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74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71D5-4E5F-45B3-BD8A-530D1CA033F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28D-C0DD-40BB-A161-7A09E5AB5F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66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71D5-4E5F-45B3-BD8A-530D1CA033F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928D-C0DD-40BB-A161-7A09E5AB5F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56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71D5-4E5F-45B3-BD8A-530D1CA033F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4928D-C0DD-40BB-A161-7A09E5AB5F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35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63634" y="2496309"/>
            <a:ext cx="9144000" cy="23876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latin typeface="+mn-lt"/>
              </a:rPr>
              <a:t>Porovnání destruktivní a nedestruktivní metody zkoušení kůže v souladu s požadavky </a:t>
            </a:r>
            <a:r>
              <a:rPr lang="cs-CZ" sz="4000" b="1" dirty="0" err="1" smtClean="0">
                <a:latin typeface="+mn-lt"/>
              </a:rPr>
              <a:t>automotive</a:t>
            </a:r>
            <a:r>
              <a:rPr lang="cs-CZ" sz="4000" b="1" dirty="0" smtClean="0">
                <a:latin typeface="+mn-lt"/>
              </a:rPr>
              <a:t> standardů ve vybrané </a:t>
            </a:r>
            <a:r>
              <a:rPr lang="cs-CZ" sz="4000" b="1" dirty="0" err="1" smtClean="0">
                <a:latin typeface="+mn-lt"/>
              </a:rPr>
              <a:t>spolenčnosti</a:t>
            </a:r>
            <a:r>
              <a:rPr lang="cs-CZ" sz="4000" b="1" dirty="0" smtClean="0">
                <a:latin typeface="+mn-lt"/>
              </a:rPr>
              <a:t> </a:t>
            </a:r>
            <a:r>
              <a:rPr lang="cs-CZ" sz="4000" b="1" dirty="0" err="1" smtClean="0">
                <a:latin typeface="+mn-lt"/>
              </a:rPr>
              <a:t>Yanfeng</a:t>
            </a:r>
            <a:r>
              <a:rPr lang="cs-CZ" sz="4000" b="1" dirty="0" smtClean="0">
                <a:latin typeface="+mn-lt"/>
              </a:rPr>
              <a:t> International </a:t>
            </a:r>
            <a:r>
              <a:rPr lang="cs-CZ" sz="4000" b="1" dirty="0" err="1" smtClean="0">
                <a:latin typeface="+mn-lt"/>
              </a:rPr>
              <a:t>Automotive</a:t>
            </a:r>
            <a:r>
              <a:rPr lang="cs-CZ" sz="4000" b="1" dirty="0" smtClean="0">
                <a:latin typeface="+mn-lt"/>
              </a:rPr>
              <a:t> Technology </a:t>
            </a:r>
            <a:r>
              <a:rPr lang="cs-CZ" sz="4000" b="1" dirty="0" err="1" smtClean="0">
                <a:latin typeface="+mn-lt"/>
              </a:rPr>
              <a:t>Czechia</a:t>
            </a:r>
            <a:endParaRPr lang="cs-CZ" sz="4000" b="1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747" y="0"/>
            <a:ext cx="991253" cy="99125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718805" y="6065799"/>
            <a:ext cx="373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Jméno a příjmení autora:</a:t>
            </a:r>
          </a:p>
          <a:p>
            <a:r>
              <a:rPr lang="cs-CZ" b="1" dirty="0" smtClean="0"/>
              <a:t>Pavel Chocholoušek, 2023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41520" y="344922"/>
            <a:ext cx="378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Vysoká škola technická a ekonomická </a:t>
            </a:r>
          </a:p>
          <a:p>
            <a:pPr algn="ctr"/>
            <a:r>
              <a:rPr lang="cs-CZ" dirty="0" smtClean="0"/>
              <a:t>Ústav </a:t>
            </a:r>
            <a:r>
              <a:rPr lang="cs-CZ" dirty="0" err="1" smtClean="0"/>
              <a:t>technicko-technologický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09006" y="6065798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Vedoucí: </a:t>
            </a:r>
            <a:r>
              <a:rPr lang="cs-CZ" b="1" dirty="0" smtClean="0"/>
              <a:t>Ing. Marcel Beňo, </a:t>
            </a:r>
            <a:r>
              <a:rPr lang="cs-CZ" b="1" dirty="0" err="1" smtClean="0"/>
              <a:t>Ph</a:t>
            </a:r>
            <a:r>
              <a:rPr lang="cs-CZ" b="1" dirty="0" smtClean="0"/>
              <a:t>. D.</a:t>
            </a:r>
          </a:p>
          <a:p>
            <a:r>
              <a:rPr lang="cs-CZ" dirty="0" smtClean="0"/>
              <a:t>Podnikový zadavatel práce: </a:t>
            </a:r>
            <a:r>
              <a:rPr lang="cs-CZ" b="1" dirty="0" smtClean="0"/>
              <a:t>Ing. Viktor </a:t>
            </a:r>
            <a:r>
              <a:rPr lang="cs-CZ" b="1" dirty="0" err="1" smtClean="0"/>
              <a:t>Vacho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963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+mn-lt"/>
              </a:rPr>
              <a:t>Měření DT metodou</a:t>
            </a:r>
            <a:endParaRPr lang="cs-CZ" sz="40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Kontrola vyříznutých vzorků z kůže</a:t>
            </a:r>
          </a:p>
          <a:p>
            <a:r>
              <a:rPr lang="cs-CZ" dirty="0" smtClean="0"/>
              <a:t>Princip kontroly:</a:t>
            </a:r>
          </a:p>
          <a:p>
            <a:pPr marL="514350" indent="-514350">
              <a:buAutoNum type="arabicParenR"/>
            </a:pPr>
            <a:r>
              <a:rPr lang="cs-CZ" dirty="0" smtClean="0"/>
              <a:t>Příprava testových vzorků</a:t>
            </a:r>
          </a:p>
          <a:p>
            <a:pPr marL="514350" indent="-514350">
              <a:buAutoNum type="arabicParenR"/>
            </a:pPr>
            <a:r>
              <a:rPr lang="cs-CZ" dirty="0" smtClean="0"/>
              <a:t>Měření zbytkové tloušťky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747" y="0"/>
            <a:ext cx="991253" cy="991253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36274"/>
            <a:ext cx="5266509" cy="2305322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110" y="3143494"/>
            <a:ext cx="3827690" cy="309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4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5618" y="1464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+mn-lt"/>
              </a:rPr>
              <a:t>Měření DT metodou</a:t>
            </a:r>
            <a:endParaRPr lang="cs-CZ" sz="4000" b="1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747" y="0"/>
            <a:ext cx="991253" cy="991253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5" y="1095121"/>
            <a:ext cx="5251269" cy="5593062"/>
          </a:xfrm>
          <a:prstGeom prst="rect">
            <a:avLst/>
          </a:prstGeom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4876"/>
              </p:ext>
            </p:extLst>
          </p:nvPr>
        </p:nvGraphicFramePr>
        <p:xfrm>
          <a:off x="977537" y="1201783"/>
          <a:ext cx="5519057" cy="548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36967">
                  <a:extLst>
                    <a:ext uri="{9D8B030D-6E8A-4147-A177-3AD203B41FA5}">
                      <a16:colId xmlns:a16="http://schemas.microsoft.com/office/drawing/2014/main" val="2568910973"/>
                    </a:ext>
                  </a:extLst>
                </a:gridCol>
                <a:gridCol w="1251397">
                  <a:extLst>
                    <a:ext uri="{9D8B030D-6E8A-4147-A177-3AD203B41FA5}">
                      <a16:colId xmlns:a16="http://schemas.microsoft.com/office/drawing/2014/main" val="1769590194"/>
                    </a:ext>
                  </a:extLst>
                </a:gridCol>
                <a:gridCol w="2287137">
                  <a:extLst>
                    <a:ext uri="{9D8B030D-6E8A-4147-A177-3AD203B41FA5}">
                      <a16:colId xmlns:a16="http://schemas.microsoft.com/office/drawing/2014/main" val="2480830867"/>
                    </a:ext>
                  </a:extLst>
                </a:gridCol>
                <a:gridCol w="843556">
                  <a:extLst>
                    <a:ext uri="{9D8B030D-6E8A-4147-A177-3AD203B41FA5}">
                      <a16:colId xmlns:a16="http://schemas.microsoft.com/office/drawing/2014/main" val="3413659705"/>
                    </a:ext>
                  </a:extLst>
                </a:gridCol>
              </a:tblGrid>
              <a:tr h="10625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Nominální hodnoty [</a:t>
                      </a:r>
                      <a:r>
                        <a:rPr lang="cs-CZ" sz="1600" dirty="0" err="1">
                          <a:effectLst/>
                        </a:rPr>
                        <a:t>μm</a:t>
                      </a:r>
                      <a:r>
                        <a:rPr lang="cs-CZ" sz="1600" dirty="0">
                          <a:effectLst/>
                        </a:rPr>
                        <a:t>]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Naměřené průměrné hodnoty destruktivní metodou [</a:t>
                      </a:r>
                      <a:r>
                        <a:rPr lang="cs-CZ" sz="1600" dirty="0" err="1">
                          <a:effectLst/>
                        </a:rPr>
                        <a:t>μm</a:t>
                      </a:r>
                      <a:r>
                        <a:rPr lang="cs-CZ" sz="1600" dirty="0">
                          <a:effectLst/>
                        </a:rPr>
                        <a:t>]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Odchylka [μm]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4585061"/>
                  </a:ext>
                </a:extLst>
              </a:tr>
              <a:tr h="32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24715170"/>
                  </a:ext>
                </a:extLst>
              </a:tr>
              <a:tr h="32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470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481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-11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7096723"/>
                  </a:ext>
                </a:extLst>
              </a:tr>
              <a:tr h="32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565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-15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78921874"/>
                  </a:ext>
                </a:extLst>
              </a:tr>
              <a:tr h="32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470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463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21495062"/>
                  </a:ext>
                </a:extLst>
              </a:tr>
              <a:tr h="32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542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48839546"/>
                  </a:ext>
                </a:extLst>
              </a:tr>
              <a:tr h="32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470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469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89988454"/>
                  </a:ext>
                </a:extLst>
              </a:tr>
              <a:tr h="32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533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67246342"/>
                  </a:ext>
                </a:extLst>
              </a:tr>
              <a:tr h="32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470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470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66411334"/>
                  </a:ext>
                </a:extLst>
              </a:tr>
              <a:tr h="32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P9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524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44510092"/>
                  </a:ext>
                </a:extLst>
              </a:tr>
              <a:tr h="32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P10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470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468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1087990"/>
                  </a:ext>
                </a:extLst>
              </a:tr>
              <a:tr h="32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P11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546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68795320"/>
                  </a:ext>
                </a:extLst>
              </a:tr>
              <a:tr h="328043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Průměrná odchylka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3,5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86753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4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7939" y="1347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Vyhodnocení a porovnání měření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747" y="0"/>
            <a:ext cx="991253" cy="991253"/>
          </a:xfrm>
          <a:prstGeom prst="rect">
            <a:avLst/>
          </a:prstGeom>
        </p:spPr>
      </p:pic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040171"/>
              </p:ext>
            </p:extLst>
          </p:nvPr>
        </p:nvGraphicFramePr>
        <p:xfrm>
          <a:off x="957938" y="1957718"/>
          <a:ext cx="9501051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67017">
                  <a:extLst>
                    <a:ext uri="{9D8B030D-6E8A-4147-A177-3AD203B41FA5}">
                      <a16:colId xmlns:a16="http://schemas.microsoft.com/office/drawing/2014/main" val="3853293779"/>
                    </a:ext>
                  </a:extLst>
                </a:gridCol>
                <a:gridCol w="3167017">
                  <a:extLst>
                    <a:ext uri="{9D8B030D-6E8A-4147-A177-3AD203B41FA5}">
                      <a16:colId xmlns:a16="http://schemas.microsoft.com/office/drawing/2014/main" val="1702022564"/>
                    </a:ext>
                  </a:extLst>
                </a:gridCol>
                <a:gridCol w="3167017">
                  <a:extLst>
                    <a:ext uri="{9D8B030D-6E8A-4147-A177-3AD203B41FA5}">
                      <a16:colId xmlns:a16="http://schemas.microsoft.com/office/drawing/2014/main" val="16795414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Destruktivní metoda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Nedestruktivní metoda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9478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Porovnání z hlediska přesnosti měření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Minimální odchylka od nominálu, pouze v bodě P9 zvýšena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Průměrná odchylka 3,5 </a:t>
                      </a:r>
                      <a:r>
                        <a:rPr lang="cs-CZ" sz="1600" dirty="0" err="1">
                          <a:effectLst/>
                        </a:rPr>
                        <a:t>μm</a:t>
                      </a:r>
                      <a:r>
                        <a:rPr lang="cs-CZ" sz="1600" dirty="0" smtClean="0">
                          <a:effectLst/>
                        </a:rPr>
                        <a:t>.</a:t>
                      </a:r>
                      <a:endParaRPr lang="cs-CZ" sz="16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Kromě bodu P10 zvýšená a velká odchylka od nominálu. Všechny hodnoty </a:t>
                      </a:r>
                      <a:r>
                        <a:rPr lang="cs-CZ" sz="1600" dirty="0" smtClean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nižší než hodnoty nominálu</a:t>
                      </a:r>
                      <a:r>
                        <a:rPr lang="cs-CZ" sz="1600" dirty="0" smtClean="0">
                          <a:effectLst/>
                        </a:rPr>
                        <a:t>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2307118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860419"/>
              </p:ext>
            </p:extLst>
          </p:nvPr>
        </p:nvGraphicFramePr>
        <p:xfrm>
          <a:off x="957939" y="3786518"/>
          <a:ext cx="9501051" cy="731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67017">
                  <a:extLst>
                    <a:ext uri="{9D8B030D-6E8A-4147-A177-3AD203B41FA5}">
                      <a16:colId xmlns:a16="http://schemas.microsoft.com/office/drawing/2014/main" val="3035818054"/>
                    </a:ext>
                  </a:extLst>
                </a:gridCol>
                <a:gridCol w="3167017">
                  <a:extLst>
                    <a:ext uri="{9D8B030D-6E8A-4147-A177-3AD203B41FA5}">
                      <a16:colId xmlns:a16="http://schemas.microsoft.com/office/drawing/2014/main" val="449644384"/>
                    </a:ext>
                  </a:extLst>
                </a:gridCol>
                <a:gridCol w="3167017">
                  <a:extLst>
                    <a:ext uri="{9D8B030D-6E8A-4147-A177-3AD203B41FA5}">
                      <a16:colId xmlns:a16="http://schemas.microsoft.com/office/drawing/2014/main" val="35983223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Porovnání z hlediska nutné zručnosti operátora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Nutná </a:t>
                      </a:r>
                      <a:r>
                        <a:rPr lang="cs-CZ" sz="1600" dirty="0">
                          <a:effectLst/>
                        </a:rPr>
                        <a:t>minimální </a:t>
                      </a:r>
                      <a:r>
                        <a:rPr lang="cs-CZ" sz="1600" dirty="0" smtClean="0">
                          <a:effectLst/>
                        </a:rPr>
                        <a:t>zručnost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Metoda </a:t>
                      </a:r>
                      <a:r>
                        <a:rPr lang="cs-CZ" sz="1600" dirty="0">
                          <a:effectLst/>
                        </a:rPr>
                        <a:t>je z hlediska zručnosti složitější.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6898122"/>
                  </a:ext>
                </a:extLst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56364"/>
              </p:ext>
            </p:extLst>
          </p:nvPr>
        </p:nvGraphicFramePr>
        <p:xfrm>
          <a:off x="957937" y="4518038"/>
          <a:ext cx="9501051" cy="731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67017">
                  <a:extLst>
                    <a:ext uri="{9D8B030D-6E8A-4147-A177-3AD203B41FA5}">
                      <a16:colId xmlns:a16="http://schemas.microsoft.com/office/drawing/2014/main" val="2527668098"/>
                    </a:ext>
                  </a:extLst>
                </a:gridCol>
                <a:gridCol w="3167017">
                  <a:extLst>
                    <a:ext uri="{9D8B030D-6E8A-4147-A177-3AD203B41FA5}">
                      <a16:colId xmlns:a16="http://schemas.microsoft.com/office/drawing/2014/main" val="2702361803"/>
                    </a:ext>
                  </a:extLst>
                </a:gridCol>
                <a:gridCol w="3167017">
                  <a:extLst>
                    <a:ext uri="{9D8B030D-6E8A-4147-A177-3AD203B41FA5}">
                      <a16:colId xmlns:a16="http://schemas.microsoft.com/office/drawing/2014/main" val="36558033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Porovnání z hlediska finanční náročnosti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Kůže</a:t>
                      </a:r>
                      <a:r>
                        <a:rPr lang="cs-CZ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ničeny při měření = náklady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Při měření není kůže </a:t>
                      </a:r>
                      <a:r>
                        <a:rPr lang="cs-CZ" sz="1600" dirty="0" smtClean="0">
                          <a:effectLst/>
                        </a:rPr>
                        <a:t>zničena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55126"/>
                  </a:ext>
                </a:extLst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001246"/>
              </p:ext>
            </p:extLst>
          </p:nvPr>
        </p:nvGraphicFramePr>
        <p:xfrm>
          <a:off x="957935" y="5249558"/>
          <a:ext cx="9501051" cy="731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67017">
                  <a:extLst>
                    <a:ext uri="{9D8B030D-6E8A-4147-A177-3AD203B41FA5}">
                      <a16:colId xmlns:a16="http://schemas.microsoft.com/office/drawing/2014/main" val="932681083"/>
                    </a:ext>
                  </a:extLst>
                </a:gridCol>
                <a:gridCol w="3167017">
                  <a:extLst>
                    <a:ext uri="{9D8B030D-6E8A-4147-A177-3AD203B41FA5}">
                      <a16:colId xmlns:a16="http://schemas.microsoft.com/office/drawing/2014/main" val="799730608"/>
                    </a:ext>
                  </a:extLst>
                </a:gridCol>
                <a:gridCol w="3167017">
                  <a:extLst>
                    <a:ext uri="{9D8B030D-6E8A-4147-A177-3AD203B41FA5}">
                      <a16:colId xmlns:a16="http://schemas.microsoft.com/office/drawing/2014/main" val="4209712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Porovnání z hlediska časové náročnosti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Změření 9 </a:t>
                      </a:r>
                      <a:r>
                        <a:rPr lang="cs-CZ" sz="1600" dirty="0" smtClean="0">
                          <a:effectLst/>
                        </a:rPr>
                        <a:t>kůží</a:t>
                      </a:r>
                      <a:r>
                        <a:rPr lang="cs-CZ" sz="1600" baseline="0" dirty="0" smtClean="0">
                          <a:effectLst/>
                        </a:rPr>
                        <a:t> = </a:t>
                      </a:r>
                      <a:r>
                        <a:rPr lang="cs-CZ" sz="1600" dirty="0" smtClean="0">
                          <a:effectLst/>
                        </a:rPr>
                        <a:t>celkem </a:t>
                      </a:r>
                      <a:r>
                        <a:rPr lang="cs-CZ" sz="1600" dirty="0">
                          <a:effectLst/>
                        </a:rPr>
                        <a:t>1h a 5 min.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Změření 9 </a:t>
                      </a:r>
                      <a:r>
                        <a:rPr lang="cs-CZ" sz="1600" dirty="0" smtClean="0">
                          <a:effectLst/>
                        </a:rPr>
                        <a:t>kůží</a:t>
                      </a:r>
                      <a:r>
                        <a:rPr lang="cs-CZ" sz="1600" baseline="0" dirty="0" smtClean="0">
                          <a:effectLst/>
                        </a:rPr>
                        <a:t> = </a:t>
                      </a:r>
                      <a:r>
                        <a:rPr lang="cs-CZ" sz="1600" dirty="0" smtClean="0">
                          <a:effectLst/>
                        </a:rPr>
                        <a:t>celkem </a:t>
                      </a:r>
                      <a:r>
                        <a:rPr lang="cs-CZ" sz="1600" dirty="0">
                          <a:effectLst/>
                        </a:rPr>
                        <a:t>3h a 9min.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737451"/>
                  </a:ext>
                </a:extLst>
              </a:tr>
            </a:tbl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957939" y="1341292"/>
            <a:ext cx="937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Vhodná metoda: DT metoda měření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4002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0925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+mn-lt"/>
              </a:rPr>
              <a:t>Vyhodnocení a porovnání měření</a:t>
            </a:r>
            <a:endParaRPr lang="cs-CZ" sz="4000" b="1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747" y="0"/>
            <a:ext cx="991253" cy="991253"/>
          </a:xfrm>
          <a:prstGeom prst="rect">
            <a:avLst/>
          </a:prstGeom>
        </p:spPr>
      </p:pic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3031581519"/>
              </p:ext>
            </p:extLst>
          </p:nvPr>
        </p:nvGraphicFramePr>
        <p:xfrm>
          <a:off x="6263857" y="1881052"/>
          <a:ext cx="5667648" cy="4101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2169285244"/>
              </p:ext>
            </p:extLst>
          </p:nvPr>
        </p:nvGraphicFramePr>
        <p:xfrm>
          <a:off x="675130" y="1881052"/>
          <a:ext cx="5588727" cy="410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736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+mn-lt"/>
              </a:rPr>
              <a:t>Závislost tloušťky na Drop Tower testu</a:t>
            </a:r>
            <a:endParaRPr lang="cs-CZ" sz="4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37555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Závislost tloušťky na výsledcích testu</a:t>
                </a:r>
              </a:p>
              <a:p>
                <a:r>
                  <a:rPr lang="cs-CZ" dirty="0" smtClean="0"/>
                  <a:t>Simulace výbuchu AB systému</a:t>
                </a:r>
              </a:p>
              <a:p>
                <a:r>
                  <a:rPr lang="cs-CZ" dirty="0" smtClean="0"/>
                  <a:t>Dynamická zkouška</a:t>
                </a:r>
              </a:p>
              <a:p>
                <a:endParaRPr lang="cs-CZ" dirty="0" smtClean="0"/>
              </a:p>
              <a:p>
                <a:r>
                  <a:rPr lang="cs-CZ" dirty="0" smtClean="0"/>
                  <a:t>Zjišťujeme:</a:t>
                </a:r>
              </a:p>
              <a:p>
                <a:pPr marL="514350" indent="-514350">
                  <a:buAutoNum type="alphaLcParenR"/>
                </a:pPr>
                <a:r>
                  <a:rPr lang="cs-CZ" dirty="0" smtClean="0"/>
                  <a:t>Potřebou sílu na proražení AB systému </a:t>
                </a:r>
              </a:p>
              <a:p>
                <a:pPr marL="0" indent="0">
                  <a:buNone/>
                </a:pPr>
                <a:r>
                  <a:rPr lang="cs-CZ" dirty="0" smtClean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cs-CZ" dirty="0" smtClean="0"/>
              </a:p>
              <a:p>
                <a:pPr marL="514350" indent="-514350">
                  <a:buAutoNum type="alphaLcParenR"/>
                </a:pPr>
                <a:r>
                  <a:rPr lang="cs-CZ" dirty="0" smtClean="0"/>
                  <a:t>Spotřebovanou energii na proražení</a:t>
                </a:r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37555"/>
              </a:xfrm>
              <a:blipFill>
                <a:blip r:embed="rId2"/>
                <a:stretch>
                  <a:fillRect l="-1217" t="-20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747" y="0"/>
            <a:ext cx="991253" cy="99125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66" y="1356378"/>
            <a:ext cx="4073434" cy="54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407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+mn-lt"/>
              </a:rPr>
              <a:t>Drop Tower Test</a:t>
            </a:r>
            <a:endParaRPr lang="cs-CZ" sz="40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Zvětšení zbytkové tloušťky o 150 </a:t>
            </a:r>
            <a:r>
              <a:rPr lang="cs-CZ" dirty="0" err="1" smtClean="0"/>
              <a:t>μm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747" y="0"/>
            <a:ext cx="991253" cy="991253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20834"/>
              </p:ext>
            </p:extLst>
          </p:nvPr>
        </p:nvGraphicFramePr>
        <p:xfrm>
          <a:off x="7540126" y="1690688"/>
          <a:ext cx="4437924" cy="475488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551801">
                  <a:extLst>
                    <a:ext uri="{9D8B030D-6E8A-4147-A177-3AD203B41FA5}">
                      <a16:colId xmlns:a16="http://schemas.microsoft.com/office/drawing/2014/main" val="1472356554"/>
                    </a:ext>
                  </a:extLst>
                </a:gridCol>
                <a:gridCol w="2219746">
                  <a:extLst>
                    <a:ext uri="{9D8B030D-6E8A-4147-A177-3AD203B41FA5}">
                      <a16:colId xmlns:a16="http://schemas.microsoft.com/office/drawing/2014/main" val="4225013789"/>
                    </a:ext>
                  </a:extLst>
                </a:gridCol>
                <a:gridCol w="1666377">
                  <a:extLst>
                    <a:ext uri="{9D8B030D-6E8A-4147-A177-3AD203B41FA5}">
                      <a16:colId xmlns:a16="http://schemas.microsoft.com/office/drawing/2014/main" val="661135776"/>
                    </a:ext>
                  </a:extLst>
                </a:gridCol>
              </a:tblGrid>
              <a:tr h="7103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Nominální hodnoty zbytkové tloušťky [</a:t>
                      </a:r>
                      <a:r>
                        <a:rPr lang="cs-CZ" sz="1600" dirty="0" err="1">
                          <a:effectLst/>
                        </a:rPr>
                        <a:t>μm</a:t>
                      </a:r>
                      <a:r>
                        <a:rPr lang="cs-CZ" sz="1600" dirty="0">
                          <a:effectLst/>
                        </a:rPr>
                        <a:t>]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Zvětšené hodnoty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[μm]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0538978"/>
                  </a:ext>
                </a:extLst>
              </a:tr>
              <a:tr h="335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700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6560490"/>
                  </a:ext>
                </a:extLst>
              </a:tr>
              <a:tr h="335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470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620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083326"/>
                  </a:ext>
                </a:extLst>
              </a:tr>
              <a:tr h="335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700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6246981"/>
                  </a:ext>
                </a:extLst>
              </a:tr>
              <a:tr h="335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470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620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6643089"/>
                  </a:ext>
                </a:extLst>
              </a:tr>
              <a:tr h="335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700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8959482"/>
                  </a:ext>
                </a:extLst>
              </a:tr>
              <a:tr h="335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470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620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898277"/>
                  </a:ext>
                </a:extLst>
              </a:tr>
              <a:tr h="335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700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1864346"/>
                  </a:ext>
                </a:extLst>
              </a:tr>
              <a:tr h="335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470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620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4189747"/>
                  </a:ext>
                </a:extLst>
              </a:tr>
              <a:tr h="335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700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6215274"/>
                  </a:ext>
                </a:extLst>
              </a:tr>
              <a:tr h="335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P10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470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620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3341280"/>
                  </a:ext>
                </a:extLst>
              </a:tr>
              <a:tr h="335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P11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700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3176166"/>
                  </a:ext>
                </a:extLst>
              </a:tr>
            </a:tbl>
          </a:graphicData>
        </a:graphic>
      </p:graphicFrame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15985"/>
            <a:ext cx="6701926" cy="261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387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+mn-lt"/>
              </a:rPr>
              <a:t>Drop Tower Test</a:t>
            </a:r>
            <a:endParaRPr lang="cs-CZ" sz="4000" b="1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747" y="0"/>
            <a:ext cx="991253" cy="991253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39" y="1299391"/>
            <a:ext cx="10779034" cy="409180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17339" y="5246242"/>
            <a:ext cx="10528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Zvětšení zbytkové tloušťky o každý 1 </a:t>
            </a:r>
            <a:r>
              <a:rPr lang="cs-CZ" sz="2800" dirty="0" err="1" smtClean="0"/>
              <a:t>μm</a:t>
            </a:r>
            <a:r>
              <a:rPr lang="cs-CZ" sz="2800" dirty="0"/>
              <a:t>: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1) Zvětšení síly o 9 N  </a:t>
            </a:r>
          </a:p>
          <a:p>
            <a:r>
              <a:rPr lang="cs-CZ" sz="2800" dirty="0" smtClean="0"/>
              <a:t>2) Zvětšení potřebné Energie o 0,083 J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618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+mn-lt"/>
              </a:rPr>
              <a:t> Výsledek práce</a:t>
            </a:r>
            <a:endParaRPr lang="cs-CZ" sz="40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Volba vhodné metody měření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Zjištění závislosti mezi zbytkovou tloušťkou/silou/energií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Srovnání měření školní vůči závodní laboratoři </a:t>
            </a:r>
          </a:p>
          <a:p>
            <a:endParaRPr lang="cs-CZ" dirty="0"/>
          </a:p>
          <a:p>
            <a:r>
              <a:rPr lang="cs-CZ" dirty="0" smtClean="0"/>
              <a:t>Návrh opatření kalibrace pracovníků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747" y="0"/>
            <a:ext cx="991253" cy="99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latin typeface="+mn-lt"/>
              </a:rPr>
              <a:t>Děkuji za pozornost</a:t>
            </a:r>
            <a:endParaRPr lang="cs-CZ" sz="4000" b="1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747" y="0"/>
            <a:ext cx="991253" cy="99125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09006" y="6065798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Vedoucí: </a:t>
            </a:r>
            <a:r>
              <a:rPr lang="cs-CZ" b="1" dirty="0" smtClean="0"/>
              <a:t>Ing. Marcel Beňo, </a:t>
            </a:r>
            <a:r>
              <a:rPr lang="cs-CZ" b="1" dirty="0" err="1" smtClean="0"/>
              <a:t>Ph</a:t>
            </a:r>
            <a:r>
              <a:rPr lang="cs-CZ" b="1" dirty="0" smtClean="0"/>
              <a:t>. D.</a:t>
            </a:r>
          </a:p>
          <a:p>
            <a:r>
              <a:rPr lang="cs-CZ" dirty="0" smtClean="0"/>
              <a:t>Podnikový zadavatel práce: </a:t>
            </a:r>
            <a:r>
              <a:rPr lang="cs-CZ" b="1" dirty="0" smtClean="0"/>
              <a:t>Ing. Viktor </a:t>
            </a:r>
            <a:r>
              <a:rPr lang="cs-CZ" b="1" dirty="0" err="1" smtClean="0"/>
              <a:t>Vacho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8718805" y="6065799"/>
            <a:ext cx="373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Jméno a příjmení autora:</a:t>
            </a:r>
          </a:p>
          <a:p>
            <a:r>
              <a:rPr lang="cs-CZ" b="1" dirty="0" smtClean="0"/>
              <a:t>Pavel Chocholoušek, 2023</a:t>
            </a:r>
            <a:endParaRPr lang="cs-CZ" b="1" dirty="0"/>
          </a:p>
        </p:txBody>
      </p:sp>
      <p:pic>
        <p:nvPicPr>
          <p:cNvPr id="10" name="Obráze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25" y="1428796"/>
            <a:ext cx="4591549" cy="42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+mn-lt"/>
              </a:rPr>
              <a:t>Otázky vedoucího a oponenta práce</a:t>
            </a:r>
            <a:endParaRPr lang="cs-CZ" sz="40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Prostor pro dotazy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3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0815"/>
            <a:ext cx="10515600" cy="1325563"/>
          </a:xfrm>
        </p:spPr>
        <p:txBody>
          <a:bodyPr/>
          <a:lstStyle/>
          <a:p>
            <a:r>
              <a:rPr lang="cs-CZ" sz="4000" b="1" dirty="0" smtClean="0">
                <a:latin typeface="+mn-lt"/>
              </a:rPr>
              <a:t>Osnova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1377"/>
            <a:ext cx="10515600" cy="4168863"/>
          </a:xfrm>
        </p:spPr>
        <p:txBody>
          <a:bodyPr>
            <a:normAutofit/>
          </a:bodyPr>
          <a:lstStyle/>
          <a:p>
            <a:r>
              <a:rPr lang="cs-CZ" smtClean="0">
                <a:solidFill>
                  <a:schemeClr val="tx1"/>
                </a:solidFill>
              </a:rPr>
              <a:t>Cíl práce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Scooring</a:t>
            </a:r>
            <a:r>
              <a:rPr lang="cs-CZ" dirty="0" smtClean="0">
                <a:solidFill>
                  <a:schemeClr val="tx1"/>
                </a:solidFill>
              </a:rPr>
              <a:t> nominálních kůží v AB oblasti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Měření nominálních kůží DT a NDT metodami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Vyhodnocení a porovnání měření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Drop Tower test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Výsledek práce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747" y="0"/>
            <a:ext cx="991253" cy="991253"/>
          </a:xfrm>
          <a:prstGeom prst="rect">
            <a:avLst/>
          </a:prstGeom>
        </p:spPr>
      </p:pic>
      <p:pic>
        <p:nvPicPr>
          <p:cNvPr id="5" name="Obrázek 4" descr="Obsah obrázku hračka&#10;&#10;Popis byl vytvořen automatick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594" y="1356378"/>
            <a:ext cx="3843204" cy="384320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291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C</a:t>
            </a:r>
            <a:r>
              <a:rPr lang="cs-CZ" sz="4000" b="1" dirty="0" smtClean="0">
                <a:latin typeface="+mn-lt"/>
              </a:rPr>
              <a:t>íl práce</a:t>
            </a:r>
            <a:endParaRPr lang="cs-CZ" sz="40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65787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err="1" smtClean="0"/>
              <a:t>Yanfeng</a:t>
            </a:r>
            <a:r>
              <a:rPr lang="cs-CZ" dirty="0" smtClean="0"/>
              <a:t> International </a:t>
            </a:r>
            <a:r>
              <a:rPr lang="cs-CZ" dirty="0" err="1" smtClean="0"/>
              <a:t>Automotive</a:t>
            </a:r>
            <a:r>
              <a:rPr lang="cs-CZ" dirty="0" smtClean="0"/>
              <a:t> Technology </a:t>
            </a:r>
            <a:r>
              <a:rPr lang="cs-CZ" dirty="0" err="1" smtClean="0"/>
              <a:t>Czechia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Cílem </a:t>
            </a:r>
            <a:r>
              <a:rPr lang="cs-CZ" dirty="0"/>
              <a:t>práce je zhodnocení problematiky destruktivní a nedestruktivní metody zkoušení kůže  v  souladu s požadavky </a:t>
            </a:r>
            <a:r>
              <a:rPr lang="cs-CZ" dirty="0" err="1"/>
              <a:t>automotive</a:t>
            </a:r>
            <a:r>
              <a:rPr lang="cs-CZ" dirty="0"/>
              <a:t> standardů ve vybrané společnosti </a:t>
            </a:r>
            <a:r>
              <a:rPr lang="cs-CZ" dirty="0" err="1"/>
              <a:t>Yanfeng</a:t>
            </a:r>
            <a:r>
              <a:rPr lang="cs-CZ" dirty="0"/>
              <a:t> International </a:t>
            </a:r>
            <a:r>
              <a:rPr lang="cs-CZ" dirty="0" err="1"/>
              <a:t>Automotive</a:t>
            </a:r>
            <a:r>
              <a:rPr lang="cs-CZ" dirty="0"/>
              <a:t> Technology </a:t>
            </a:r>
            <a:r>
              <a:rPr lang="cs-CZ" dirty="0" err="1"/>
              <a:t>Czechia</a:t>
            </a:r>
            <a:r>
              <a:rPr lang="cs-CZ" dirty="0"/>
              <a:t>, která se zabývá výrobou palubních desek do automobilů tovární značky Mercedes, Porsche a Škoda.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747" y="0"/>
            <a:ext cx="991253" cy="99125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822" y="5231176"/>
            <a:ext cx="4466356" cy="15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5637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err="1">
                <a:latin typeface="+mn-lt"/>
              </a:rPr>
              <a:t>Scooring</a:t>
            </a:r>
            <a:r>
              <a:rPr lang="cs-CZ" sz="4000" b="1" dirty="0"/>
              <a:t> </a:t>
            </a:r>
            <a:r>
              <a:rPr lang="cs-CZ" sz="4000" b="1" dirty="0">
                <a:latin typeface="+mn-lt"/>
              </a:rPr>
              <a:t>nominálních kůží v AB oblasti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351338"/>
          </a:xfrm>
        </p:spPr>
        <p:txBody>
          <a:bodyPr/>
          <a:lstStyle/>
          <a:p>
            <a:r>
              <a:rPr lang="cs-CZ" dirty="0" smtClean="0"/>
              <a:t>Celkem 10 testových kůží</a:t>
            </a:r>
          </a:p>
          <a:p>
            <a:r>
              <a:rPr lang="cs-CZ" dirty="0" smtClean="0"/>
              <a:t>11 kontrolních bodů</a:t>
            </a:r>
          </a:p>
          <a:p>
            <a:r>
              <a:rPr lang="cs-CZ" dirty="0" smtClean="0"/>
              <a:t>Kůže pro nový model Palub. desky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69" y="3160018"/>
            <a:ext cx="7478485" cy="3383736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814073"/>
              </p:ext>
            </p:extLst>
          </p:nvPr>
        </p:nvGraphicFramePr>
        <p:xfrm>
          <a:off x="8532222" y="1953466"/>
          <a:ext cx="3013166" cy="475488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599906">
                  <a:extLst>
                    <a:ext uri="{9D8B030D-6E8A-4147-A177-3AD203B41FA5}">
                      <a16:colId xmlns:a16="http://schemas.microsoft.com/office/drawing/2014/main" val="1304398542"/>
                    </a:ext>
                  </a:extLst>
                </a:gridCol>
                <a:gridCol w="2413260">
                  <a:extLst>
                    <a:ext uri="{9D8B030D-6E8A-4147-A177-3AD203B41FA5}">
                      <a16:colId xmlns:a16="http://schemas.microsoft.com/office/drawing/2014/main" val="1779635704"/>
                    </a:ext>
                  </a:extLst>
                </a:gridCol>
              </a:tblGrid>
              <a:tr h="6898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Nominální hodnoty zbytkové tloušťky [</a:t>
                      </a:r>
                      <a:r>
                        <a:rPr lang="cs-CZ" sz="1600" dirty="0" err="1">
                          <a:effectLst/>
                        </a:rPr>
                        <a:t>μm</a:t>
                      </a:r>
                      <a:r>
                        <a:rPr lang="cs-CZ" sz="1600" dirty="0">
                          <a:effectLst/>
                        </a:rPr>
                        <a:t>]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9774127"/>
                  </a:ext>
                </a:extLst>
              </a:tr>
              <a:tr h="288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0619483"/>
                  </a:ext>
                </a:extLst>
              </a:tr>
              <a:tr h="288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470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0947636"/>
                  </a:ext>
                </a:extLst>
              </a:tr>
              <a:tr h="288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3704328"/>
                  </a:ext>
                </a:extLst>
              </a:tr>
              <a:tr h="288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470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5064748"/>
                  </a:ext>
                </a:extLst>
              </a:tr>
              <a:tr h="288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1233648"/>
                  </a:ext>
                </a:extLst>
              </a:tr>
              <a:tr h="288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470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8043351"/>
                  </a:ext>
                </a:extLst>
              </a:tr>
              <a:tr h="288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214849"/>
                  </a:ext>
                </a:extLst>
              </a:tr>
              <a:tr h="288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470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7384511"/>
                  </a:ext>
                </a:extLst>
              </a:tr>
              <a:tr h="288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474264"/>
                  </a:ext>
                </a:extLst>
              </a:tr>
              <a:tr h="288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P10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470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3668721"/>
                  </a:ext>
                </a:extLst>
              </a:tr>
              <a:tr h="288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P11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550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2138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5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407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err="1" smtClean="0">
                <a:latin typeface="+mn-lt"/>
              </a:rPr>
              <a:t>Scooring</a:t>
            </a:r>
            <a:r>
              <a:rPr lang="cs-CZ" sz="4000" b="1" dirty="0" smtClean="0">
                <a:latin typeface="+mn-lt"/>
              </a:rPr>
              <a:t> nominálních kůží v AB oblasti</a:t>
            </a:r>
            <a:endParaRPr lang="cs-CZ" sz="40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cs-CZ" dirty="0" smtClean="0"/>
              <a:t>Proces zeslabování kůže</a:t>
            </a:r>
          </a:p>
          <a:p>
            <a:r>
              <a:rPr lang="cs-CZ" dirty="0" smtClean="0"/>
              <a:t>Zeslabení části průřezu tloušťky</a:t>
            </a:r>
          </a:p>
          <a:p>
            <a:r>
              <a:rPr lang="cs-CZ" dirty="0" smtClean="0"/>
              <a:t>Strojní automatické zeslabení</a:t>
            </a:r>
          </a:p>
          <a:p>
            <a:r>
              <a:rPr lang="cs-CZ" dirty="0" smtClean="0"/>
              <a:t>Metoda </a:t>
            </a:r>
            <a:r>
              <a:rPr lang="cs-CZ" dirty="0" err="1" smtClean="0"/>
              <a:t>Cold</a:t>
            </a:r>
            <a:r>
              <a:rPr lang="cs-CZ" dirty="0" smtClean="0"/>
              <a:t> </a:t>
            </a:r>
            <a:r>
              <a:rPr lang="cs-CZ" dirty="0" err="1" smtClean="0"/>
              <a:t>knife</a:t>
            </a:r>
            <a:r>
              <a:rPr lang="cs-CZ" dirty="0"/>
              <a:t> </a:t>
            </a:r>
            <a:r>
              <a:rPr lang="cs-CZ" dirty="0" smtClean="0"/>
              <a:t>+ separátor</a:t>
            </a:r>
          </a:p>
          <a:p>
            <a:r>
              <a:rPr lang="cs-CZ" dirty="0" smtClean="0"/>
              <a:t>Důvod zeslabení:</a:t>
            </a:r>
          </a:p>
          <a:p>
            <a:pPr marL="0" indent="0">
              <a:buNone/>
            </a:pPr>
            <a:r>
              <a:rPr lang="cs-CZ" dirty="0" smtClean="0"/>
              <a:t>Bezproblémové proražení airbagového polštáře </a:t>
            </a:r>
          </a:p>
          <a:p>
            <a:pPr marL="0" indent="0">
              <a:buNone/>
            </a:pPr>
            <a:r>
              <a:rPr lang="cs-CZ" dirty="0" smtClean="0"/>
              <a:t>palubovou desku v AB oblasti.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747" y="0"/>
            <a:ext cx="991253" cy="991253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12" y="1006660"/>
            <a:ext cx="6007826" cy="3143944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4"/>
          <a:stretch>
            <a:fillRect/>
          </a:stretch>
        </p:blipFill>
        <p:spPr>
          <a:xfrm>
            <a:off x="7959634" y="4150604"/>
            <a:ext cx="4232366" cy="25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407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+mn-lt"/>
              </a:rPr>
              <a:t>Nástroje pro měření</a:t>
            </a:r>
            <a:endParaRPr lang="cs-CZ" sz="40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1353800" cy="4486275"/>
          </a:xfrm>
        </p:spPr>
        <p:txBody>
          <a:bodyPr>
            <a:normAutofit/>
          </a:bodyPr>
          <a:lstStyle/>
          <a:p>
            <a:r>
              <a:rPr lang="cs-CZ" dirty="0" smtClean="0"/>
              <a:t>Digitální </a:t>
            </a:r>
            <a:r>
              <a:rPr lang="cs-CZ" dirty="0"/>
              <a:t>mikroskop KEYENCE VHX </a:t>
            </a:r>
            <a:r>
              <a:rPr lang="cs-CZ" dirty="0" smtClean="0"/>
              <a:t>900F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Zvětšení 200x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Příslušenství a přípravky pro DT metodu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Příslušenství a přípravky pro NDT metodu	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747" y="0"/>
            <a:ext cx="991253" cy="991253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15" y="1504424"/>
            <a:ext cx="4944291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+mn-lt"/>
              </a:rPr>
              <a:t>Měření NDT metodou </a:t>
            </a:r>
            <a:endParaRPr lang="cs-CZ" sz="40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cs-CZ" dirty="0" smtClean="0"/>
              <a:t>Kontrola zeslabené oblasti jako celku</a:t>
            </a:r>
            <a:endParaRPr lang="cs-CZ" dirty="0"/>
          </a:p>
          <a:p>
            <a:r>
              <a:rPr lang="cs-CZ" dirty="0" smtClean="0"/>
              <a:t>Princip kontroly:</a:t>
            </a:r>
          </a:p>
          <a:p>
            <a:pPr marL="514350" indent="-514350">
              <a:buAutoNum type="arabicParenR"/>
            </a:pPr>
            <a:r>
              <a:rPr lang="cs-CZ" dirty="0" smtClean="0"/>
              <a:t>Naměření celkové tloušťky kůže Tloušťkoměrem</a:t>
            </a:r>
          </a:p>
          <a:p>
            <a:pPr marL="514350" indent="-514350">
              <a:buAutoNum type="arabicParenR"/>
            </a:pPr>
            <a:r>
              <a:rPr lang="cs-CZ" dirty="0" smtClean="0"/>
              <a:t>Měření výšky PROŘÍZNUTÉ části</a:t>
            </a:r>
          </a:p>
          <a:p>
            <a:pPr marL="514350" indent="-514350">
              <a:buAutoNum type="arabicParenR"/>
            </a:pPr>
            <a:r>
              <a:rPr lang="cs-CZ" dirty="0" smtClean="0"/>
              <a:t>Celková </a:t>
            </a:r>
            <a:r>
              <a:rPr lang="cs-CZ" dirty="0" err="1" smtClean="0"/>
              <a:t>tl</a:t>
            </a:r>
            <a:r>
              <a:rPr lang="cs-CZ" dirty="0" smtClean="0"/>
              <a:t>. – proříznutá </a:t>
            </a:r>
            <a:r>
              <a:rPr lang="cs-CZ" dirty="0" err="1" smtClean="0"/>
              <a:t>tl</a:t>
            </a:r>
            <a:r>
              <a:rPr lang="cs-CZ" dirty="0" smtClean="0"/>
              <a:t>. = zbytková </a:t>
            </a:r>
            <a:r>
              <a:rPr lang="cs-CZ" dirty="0" err="1" smtClean="0"/>
              <a:t>tl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747" y="0"/>
            <a:ext cx="991253" cy="991253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988" y="2699000"/>
            <a:ext cx="3056709" cy="3910805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4"/>
          <a:stretch>
            <a:fillRect/>
          </a:stretch>
        </p:blipFill>
        <p:spPr>
          <a:xfrm>
            <a:off x="3335926" y="4206649"/>
            <a:ext cx="4858840" cy="240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59" y="12143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+mn-lt"/>
              </a:rPr>
              <a:t>Měření NDT metodou</a:t>
            </a:r>
            <a:endParaRPr lang="cs-CZ" sz="4000" b="1" dirty="0">
              <a:latin typeface="+mn-lt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943785"/>
              </p:ext>
            </p:extLst>
          </p:nvPr>
        </p:nvGraphicFramePr>
        <p:xfrm>
          <a:off x="968829" y="1447505"/>
          <a:ext cx="10447699" cy="256032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958126">
                  <a:extLst>
                    <a:ext uri="{9D8B030D-6E8A-4147-A177-3AD203B41FA5}">
                      <a16:colId xmlns:a16="http://schemas.microsoft.com/office/drawing/2014/main" val="1100219371"/>
                    </a:ext>
                  </a:extLst>
                </a:gridCol>
                <a:gridCol w="867567">
                  <a:extLst>
                    <a:ext uri="{9D8B030D-6E8A-4147-A177-3AD203B41FA5}">
                      <a16:colId xmlns:a16="http://schemas.microsoft.com/office/drawing/2014/main" val="3606153996"/>
                    </a:ext>
                  </a:extLst>
                </a:gridCol>
                <a:gridCol w="787071">
                  <a:extLst>
                    <a:ext uri="{9D8B030D-6E8A-4147-A177-3AD203B41FA5}">
                      <a16:colId xmlns:a16="http://schemas.microsoft.com/office/drawing/2014/main" val="219574880"/>
                    </a:ext>
                  </a:extLst>
                </a:gridCol>
                <a:gridCol w="882101">
                  <a:extLst>
                    <a:ext uri="{9D8B030D-6E8A-4147-A177-3AD203B41FA5}">
                      <a16:colId xmlns:a16="http://schemas.microsoft.com/office/drawing/2014/main" val="584225959"/>
                    </a:ext>
                  </a:extLst>
                </a:gridCol>
                <a:gridCol w="882101">
                  <a:extLst>
                    <a:ext uri="{9D8B030D-6E8A-4147-A177-3AD203B41FA5}">
                      <a16:colId xmlns:a16="http://schemas.microsoft.com/office/drawing/2014/main" val="290824779"/>
                    </a:ext>
                  </a:extLst>
                </a:gridCol>
                <a:gridCol w="882101">
                  <a:extLst>
                    <a:ext uri="{9D8B030D-6E8A-4147-A177-3AD203B41FA5}">
                      <a16:colId xmlns:a16="http://schemas.microsoft.com/office/drawing/2014/main" val="3438879501"/>
                    </a:ext>
                  </a:extLst>
                </a:gridCol>
                <a:gridCol w="882101">
                  <a:extLst>
                    <a:ext uri="{9D8B030D-6E8A-4147-A177-3AD203B41FA5}">
                      <a16:colId xmlns:a16="http://schemas.microsoft.com/office/drawing/2014/main" val="803692306"/>
                    </a:ext>
                  </a:extLst>
                </a:gridCol>
                <a:gridCol w="882101">
                  <a:extLst>
                    <a:ext uri="{9D8B030D-6E8A-4147-A177-3AD203B41FA5}">
                      <a16:colId xmlns:a16="http://schemas.microsoft.com/office/drawing/2014/main" val="4000673386"/>
                    </a:ext>
                  </a:extLst>
                </a:gridCol>
                <a:gridCol w="882101">
                  <a:extLst>
                    <a:ext uri="{9D8B030D-6E8A-4147-A177-3AD203B41FA5}">
                      <a16:colId xmlns:a16="http://schemas.microsoft.com/office/drawing/2014/main" val="2556026649"/>
                    </a:ext>
                  </a:extLst>
                </a:gridCol>
                <a:gridCol w="882101">
                  <a:extLst>
                    <a:ext uri="{9D8B030D-6E8A-4147-A177-3AD203B41FA5}">
                      <a16:colId xmlns:a16="http://schemas.microsoft.com/office/drawing/2014/main" val="917860593"/>
                    </a:ext>
                  </a:extLst>
                </a:gridCol>
                <a:gridCol w="882101">
                  <a:extLst>
                    <a:ext uri="{9D8B030D-6E8A-4147-A177-3AD203B41FA5}">
                      <a16:colId xmlns:a16="http://schemas.microsoft.com/office/drawing/2014/main" val="1518047794"/>
                    </a:ext>
                  </a:extLst>
                </a:gridCol>
                <a:gridCol w="778127">
                  <a:extLst>
                    <a:ext uri="{9D8B030D-6E8A-4147-A177-3AD203B41FA5}">
                      <a16:colId xmlns:a16="http://schemas.microsoft.com/office/drawing/2014/main" val="450704084"/>
                    </a:ext>
                  </a:extLst>
                </a:gridCol>
              </a:tblGrid>
              <a:tr h="350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Celková tloušťka v bodech [</a:t>
                      </a:r>
                      <a:r>
                        <a:rPr lang="cs-CZ" sz="1600" dirty="0" err="1">
                          <a:effectLst/>
                        </a:rPr>
                        <a:t>μm</a:t>
                      </a:r>
                      <a:r>
                        <a:rPr lang="cs-CZ" sz="1600" dirty="0">
                          <a:effectLst/>
                        </a:rPr>
                        <a:t>]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8454017"/>
                  </a:ext>
                </a:extLst>
              </a:tr>
              <a:tr h="350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P10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P11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78409"/>
                  </a:ext>
                </a:extLst>
              </a:tr>
              <a:tr h="350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Skin 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1114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1124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1065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1085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1041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1014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1032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1109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1010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1108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1111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7581181"/>
                  </a:ext>
                </a:extLst>
              </a:tr>
              <a:tr h="350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Skin 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1094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1078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1072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1033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1128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1088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1091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1065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1195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1022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1054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4215272"/>
                  </a:ext>
                </a:extLst>
              </a:tr>
              <a:tr h="350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Skin 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1046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1109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1037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1070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1036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1202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1009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1151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1007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1032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1130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282229"/>
                  </a:ext>
                </a:extLst>
              </a:tr>
              <a:tr h="350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Skin 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1048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1078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1169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1058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1074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1022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1105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1180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1084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1079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1107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4238954"/>
                  </a:ext>
                </a:extLst>
              </a:tr>
              <a:tr h="350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Skin 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1177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1097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1084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1077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1046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1060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1064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1054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1037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1191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1080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5925716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747" y="0"/>
            <a:ext cx="991253" cy="991253"/>
          </a:xfrm>
          <a:prstGeom prst="rect">
            <a:avLst/>
          </a:prstGeom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200884"/>
              </p:ext>
            </p:extLst>
          </p:nvPr>
        </p:nvGraphicFramePr>
        <p:xfrm>
          <a:off x="968832" y="4121037"/>
          <a:ext cx="10447696" cy="256032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944810">
                  <a:extLst>
                    <a:ext uri="{9D8B030D-6E8A-4147-A177-3AD203B41FA5}">
                      <a16:colId xmlns:a16="http://schemas.microsoft.com/office/drawing/2014/main" val="1467059375"/>
                    </a:ext>
                  </a:extLst>
                </a:gridCol>
                <a:gridCol w="793864">
                  <a:extLst>
                    <a:ext uri="{9D8B030D-6E8A-4147-A177-3AD203B41FA5}">
                      <a16:colId xmlns:a16="http://schemas.microsoft.com/office/drawing/2014/main" val="4149595934"/>
                    </a:ext>
                  </a:extLst>
                </a:gridCol>
                <a:gridCol w="869896">
                  <a:extLst>
                    <a:ext uri="{9D8B030D-6E8A-4147-A177-3AD203B41FA5}">
                      <a16:colId xmlns:a16="http://schemas.microsoft.com/office/drawing/2014/main" val="3625642931"/>
                    </a:ext>
                  </a:extLst>
                </a:gridCol>
                <a:gridCol w="871014">
                  <a:extLst>
                    <a:ext uri="{9D8B030D-6E8A-4147-A177-3AD203B41FA5}">
                      <a16:colId xmlns:a16="http://schemas.microsoft.com/office/drawing/2014/main" val="3222494498"/>
                    </a:ext>
                  </a:extLst>
                </a:gridCol>
                <a:gridCol w="871014">
                  <a:extLst>
                    <a:ext uri="{9D8B030D-6E8A-4147-A177-3AD203B41FA5}">
                      <a16:colId xmlns:a16="http://schemas.microsoft.com/office/drawing/2014/main" val="1746338978"/>
                    </a:ext>
                  </a:extLst>
                </a:gridCol>
                <a:gridCol w="871014">
                  <a:extLst>
                    <a:ext uri="{9D8B030D-6E8A-4147-A177-3AD203B41FA5}">
                      <a16:colId xmlns:a16="http://schemas.microsoft.com/office/drawing/2014/main" val="3821210762"/>
                    </a:ext>
                  </a:extLst>
                </a:gridCol>
                <a:gridCol w="871014">
                  <a:extLst>
                    <a:ext uri="{9D8B030D-6E8A-4147-A177-3AD203B41FA5}">
                      <a16:colId xmlns:a16="http://schemas.microsoft.com/office/drawing/2014/main" val="2120498710"/>
                    </a:ext>
                  </a:extLst>
                </a:gridCol>
                <a:gridCol w="871014">
                  <a:extLst>
                    <a:ext uri="{9D8B030D-6E8A-4147-A177-3AD203B41FA5}">
                      <a16:colId xmlns:a16="http://schemas.microsoft.com/office/drawing/2014/main" val="4138854581"/>
                    </a:ext>
                  </a:extLst>
                </a:gridCol>
                <a:gridCol w="871014">
                  <a:extLst>
                    <a:ext uri="{9D8B030D-6E8A-4147-A177-3AD203B41FA5}">
                      <a16:colId xmlns:a16="http://schemas.microsoft.com/office/drawing/2014/main" val="10194180"/>
                    </a:ext>
                  </a:extLst>
                </a:gridCol>
                <a:gridCol w="871014">
                  <a:extLst>
                    <a:ext uri="{9D8B030D-6E8A-4147-A177-3AD203B41FA5}">
                      <a16:colId xmlns:a16="http://schemas.microsoft.com/office/drawing/2014/main" val="2541918280"/>
                    </a:ext>
                  </a:extLst>
                </a:gridCol>
                <a:gridCol w="871014">
                  <a:extLst>
                    <a:ext uri="{9D8B030D-6E8A-4147-A177-3AD203B41FA5}">
                      <a16:colId xmlns:a16="http://schemas.microsoft.com/office/drawing/2014/main" val="1502089776"/>
                    </a:ext>
                  </a:extLst>
                </a:gridCol>
                <a:gridCol w="871014">
                  <a:extLst>
                    <a:ext uri="{9D8B030D-6E8A-4147-A177-3AD203B41FA5}">
                      <a16:colId xmlns:a16="http://schemas.microsoft.com/office/drawing/2014/main" val="1258398829"/>
                    </a:ext>
                  </a:extLst>
                </a:gridCol>
              </a:tblGrid>
              <a:tr h="3356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Hloubka řezu [μm]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028717"/>
                  </a:ext>
                </a:extLst>
              </a:tr>
              <a:tr h="3356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P10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P11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5036647"/>
                  </a:ext>
                </a:extLst>
              </a:tr>
              <a:tr h="3356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Skin 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598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645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621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581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543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641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603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633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440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666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548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0054011"/>
                  </a:ext>
                </a:extLst>
              </a:tr>
              <a:tr h="3356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Skin 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587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641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475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634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576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677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568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674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615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545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8408629"/>
                  </a:ext>
                </a:extLst>
              </a:tr>
              <a:tr h="3356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Skin 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525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606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545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669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505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721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705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589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577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620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1578015"/>
                  </a:ext>
                </a:extLst>
              </a:tr>
              <a:tr h="3356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Skin 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633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518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574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635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570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698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518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562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610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589575"/>
                  </a:ext>
                </a:extLst>
              </a:tr>
              <a:tr h="3356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Skin 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564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705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623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606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545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602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600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644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579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705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598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4168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7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3872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+mn-lt"/>
              </a:rPr>
              <a:t>Měření NDT metodou</a:t>
            </a:r>
            <a:endParaRPr lang="cs-CZ" sz="4000" b="1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747" y="0"/>
            <a:ext cx="991253" cy="991253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76" y="1356378"/>
            <a:ext cx="5712823" cy="5418891"/>
          </a:xfrm>
          <a:prstGeom prst="rect">
            <a:avLst/>
          </a:prstGeom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679717"/>
              </p:ext>
            </p:extLst>
          </p:nvPr>
        </p:nvGraphicFramePr>
        <p:xfrm>
          <a:off x="957082" y="1318725"/>
          <a:ext cx="5385795" cy="54941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09514">
                  <a:extLst>
                    <a:ext uri="{9D8B030D-6E8A-4147-A177-3AD203B41FA5}">
                      <a16:colId xmlns:a16="http://schemas.microsoft.com/office/drawing/2014/main" val="652478075"/>
                    </a:ext>
                  </a:extLst>
                </a:gridCol>
                <a:gridCol w="1221181">
                  <a:extLst>
                    <a:ext uri="{9D8B030D-6E8A-4147-A177-3AD203B41FA5}">
                      <a16:colId xmlns:a16="http://schemas.microsoft.com/office/drawing/2014/main" val="3354878974"/>
                    </a:ext>
                  </a:extLst>
                </a:gridCol>
                <a:gridCol w="2231912">
                  <a:extLst>
                    <a:ext uri="{9D8B030D-6E8A-4147-A177-3AD203B41FA5}">
                      <a16:colId xmlns:a16="http://schemas.microsoft.com/office/drawing/2014/main" val="3534711780"/>
                    </a:ext>
                  </a:extLst>
                </a:gridCol>
                <a:gridCol w="823188">
                  <a:extLst>
                    <a:ext uri="{9D8B030D-6E8A-4147-A177-3AD203B41FA5}">
                      <a16:colId xmlns:a16="http://schemas.microsoft.com/office/drawing/2014/main" val="1088999505"/>
                    </a:ext>
                  </a:extLst>
                </a:gridCol>
              </a:tblGrid>
              <a:tr h="1105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Nominální hodnoty [</a:t>
                      </a:r>
                      <a:r>
                        <a:rPr lang="cs-CZ" sz="1600" dirty="0" err="1">
                          <a:effectLst/>
                        </a:rPr>
                        <a:t>μm</a:t>
                      </a:r>
                      <a:r>
                        <a:rPr lang="cs-CZ" sz="1600" dirty="0">
                          <a:effectLst/>
                        </a:rPr>
                        <a:t>]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Naměřené průměrné hodnoty nedestruktivní metodou [</a:t>
                      </a:r>
                      <a:r>
                        <a:rPr lang="cs-CZ" sz="1600" dirty="0" err="1">
                          <a:effectLst/>
                        </a:rPr>
                        <a:t>μm</a:t>
                      </a:r>
                      <a:r>
                        <a:rPr lang="cs-CZ" sz="1600" dirty="0">
                          <a:effectLst/>
                        </a:rPr>
                        <a:t>]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Odchylka [</a:t>
                      </a:r>
                      <a:r>
                        <a:rPr lang="cs-CZ" sz="1600" dirty="0" err="1">
                          <a:effectLst/>
                        </a:rPr>
                        <a:t>μm</a:t>
                      </a:r>
                      <a:r>
                        <a:rPr lang="cs-CZ" sz="1600" dirty="0">
                          <a:effectLst/>
                        </a:rPr>
                        <a:t>]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9101404"/>
                  </a:ext>
                </a:extLst>
              </a:tr>
              <a:tr h="341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550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531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53697981"/>
                  </a:ext>
                </a:extLst>
              </a:tr>
              <a:tr h="341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470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451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95199110"/>
                  </a:ext>
                </a:extLst>
              </a:tr>
              <a:tr h="341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550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529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76308588"/>
                  </a:ext>
                </a:extLst>
              </a:tr>
              <a:tr h="341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470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452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10738546"/>
                  </a:ext>
                </a:extLst>
              </a:tr>
              <a:tr h="341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550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521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29240556"/>
                  </a:ext>
                </a:extLst>
              </a:tr>
              <a:tr h="341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470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422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89480773"/>
                  </a:ext>
                </a:extLst>
              </a:tr>
              <a:tr h="341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550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481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3887356"/>
                  </a:ext>
                </a:extLst>
              </a:tr>
              <a:tr h="341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470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441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50049959"/>
                  </a:ext>
                </a:extLst>
              </a:tr>
              <a:tr h="341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550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518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168304"/>
                  </a:ext>
                </a:extLst>
              </a:tr>
              <a:tr h="341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P10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470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470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61589795"/>
                  </a:ext>
                </a:extLst>
              </a:tr>
              <a:tr h="341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P11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550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512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38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90342460"/>
                  </a:ext>
                </a:extLst>
              </a:tr>
              <a:tr h="34118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Průměrná odchylka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29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50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6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834</Words>
  <Application>Microsoft Office PowerPoint</Application>
  <PresentationFormat>Širokoúhlá obrazovka</PresentationFormat>
  <Paragraphs>427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Motiv Office</vt:lpstr>
      <vt:lpstr>Porovnání destruktivní a nedestruktivní metody zkoušení kůže v souladu s požadavky automotive standardů ve vybrané spolenčnosti Yanfeng International Automotive Technology Czechia</vt:lpstr>
      <vt:lpstr>Osnova</vt:lpstr>
      <vt:lpstr>Cíl práce</vt:lpstr>
      <vt:lpstr>Scooring nominálních kůží v AB oblasti</vt:lpstr>
      <vt:lpstr>Scooring nominálních kůží v AB oblasti</vt:lpstr>
      <vt:lpstr>Nástroje pro měření</vt:lpstr>
      <vt:lpstr>Měření NDT metodou </vt:lpstr>
      <vt:lpstr>Měření NDT metodou</vt:lpstr>
      <vt:lpstr>Měření NDT metodou</vt:lpstr>
      <vt:lpstr>Měření DT metodou</vt:lpstr>
      <vt:lpstr>Měření DT metodou</vt:lpstr>
      <vt:lpstr>Vyhodnocení a porovnání měření</vt:lpstr>
      <vt:lpstr>Vyhodnocení a porovnání měření</vt:lpstr>
      <vt:lpstr>Závislost tloušťky na Drop Tower testu</vt:lpstr>
      <vt:lpstr>Drop Tower Test</vt:lpstr>
      <vt:lpstr>Drop Tower Test</vt:lpstr>
      <vt:lpstr> Výsledek práce</vt:lpstr>
      <vt:lpstr>Děkuji za pozornost</vt:lpstr>
      <vt:lpstr>Otázky vedoucího a oponenta práce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Porovnání destruktivní a nedestruktivní metody zkoušení kůže v souladu s požadavky automotive standardů ve vybrané spolenčnosti Yanfeng International Automotive Technology Czechia</dc:title>
  <dc:creator>Pavel Chocholoušek</dc:creator>
  <cp:lastModifiedBy>Pavel Chocholoušek</cp:lastModifiedBy>
  <cp:revision>46</cp:revision>
  <dcterms:created xsi:type="dcterms:W3CDTF">2023-06-12T19:22:55Z</dcterms:created>
  <dcterms:modified xsi:type="dcterms:W3CDTF">2023-06-13T20:12:02Z</dcterms:modified>
</cp:coreProperties>
</file>