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3" r:id="rId4"/>
    <p:sldId id="279" r:id="rId5"/>
    <p:sldId id="274" r:id="rId6"/>
    <p:sldId id="309" r:id="rId7"/>
    <p:sldId id="303" r:id="rId8"/>
    <p:sldId id="305" r:id="rId9"/>
    <p:sldId id="288" r:id="rId10"/>
    <p:sldId id="268" r:id="rId11"/>
    <p:sldId id="291" r:id="rId12"/>
    <p:sldId id="310" r:id="rId13"/>
    <p:sldId id="292" r:id="rId14"/>
    <p:sldId id="311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AF9"/>
    <a:srgbClr val="FFFFFF"/>
    <a:srgbClr val="E6E6E6"/>
    <a:srgbClr val="FFFCF3"/>
    <a:srgbClr val="F6E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Střední sty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AED5DD-83CB-46C6-B360-496157520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260CFC7-C228-4D80-A266-359BA6FC1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3CBCC6-EE03-42EF-8F96-A3D62FB40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D3D8-DB6E-440B-B38B-20B71A5FE4A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0A5ED0-3D79-4968-B82A-947A673A5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E4578D-E91E-4483-805F-966AD2B82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FBA-DDDB-42B7-893A-881C5B59B3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183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951D42-BCE8-4D84-B4CE-8233E86A3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041F681-5921-4BFE-842F-D5738DB8C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390969-8BEA-483A-A4AD-78A77C697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D3D8-DB6E-440B-B38B-20B71A5FE4A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D883E9-CCB6-442E-ADFB-9F4365058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84DD37-59B9-4ADD-A587-6E738E67E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FBA-DDDB-42B7-893A-881C5B59B3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340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DC56D0F-8869-40AA-8958-26861E2A88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34AF20D-8F7C-4AF5-8192-D87E43406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9A2F8A-87F4-49AB-A303-FC352E495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D3D8-DB6E-440B-B38B-20B71A5FE4A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D1587F-3F5D-4F03-86B8-57A48FCA6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3FE8A4-289F-4B65-B0ED-111D891DE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FBA-DDDB-42B7-893A-881C5B59B3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1590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17290A-C2B7-4884-9D47-98914FC23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93ECB3-A41F-4D2C-9D88-6484D6A3E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DC8B92-D55C-4E9D-BAF9-B924818EE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D3D8-DB6E-440B-B38B-20B71A5FE4A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AF54E0-6723-4A00-9C4E-A6FDE6B31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C76716-4B52-4009-B35E-09B44FA05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FBA-DDDB-42B7-893A-881C5B59B3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2989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6CB189-5623-4B6F-ABB8-64A9E8A6E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8D13A1D-4654-4112-9E32-D8D3172FC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B6F4C1-B8A5-4AC1-9202-4901E1C06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D3D8-DB6E-440B-B38B-20B71A5FE4A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035E29-8BF2-4E01-AA1E-DB2B0BF10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2E850A-810D-473E-B42B-E85E3ED0C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FBA-DDDB-42B7-893A-881C5B59B3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80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48B70C-C370-4E5A-9D7D-6636E4A39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60CAA4-B63D-4D89-8897-79D52C1558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0053536-372F-4F5C-B958-8C7974F03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34BD6C-3218-4BB1-A0A6-6A2932148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D3D8-DB6E-440B-B38B-20B71A5FE4A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41ABE4D-FEF5-4CDC-8F27-ED6341196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C1D2403-C80E-4040-86E7-30CC0670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FBA-DDDB-42B7-893A-881C5B59B3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193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5C3754-0BD5-4AA5-8286-928F4707C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C197D5-E888-4AE1-9EEB-EE932FDA7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230607A-C864-49B4-80FD-42EE9ED9B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BAD2382-0A4B-4A30-93B3-B353019EFB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5ED00F4-CB25-4CBD-B8F2-DCA10187E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CE2CA00-2BEE-41FB-A3D5-8F1CB38C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D3D8-DB6E-440B-B38B-20B71A5FE4A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A793270-A025-4E34-B4F6-9A47631FC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4F80ABC-434B-41BE-98A9-38C24A3D6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FBA-DDDB-42B7-893A-881C5B59B3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403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967578-A722-44B6-8CAD-C0834A67E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668A6FE-02D7-49DD-8136-74E6B9886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D3D8-DB6E-440B-B38B-20B71A5FE4A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36F3815-9405-4CB0-8F67-97F2C79FA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1104734-B04F-4017-BA66-AA1F4C3A7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FBA-DDDB-42B7-893A-881C5B59B3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288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0648C7E-3DED-4431-9ADB-1D2B196F2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D3D8-DB6E-440B-B38B-20B71A5FE4A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B76238E-CD81-45C8-9DB1-C506CB9DA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6ED599-94F8-4E9A-AEBD-F403E64D5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FBA-DDDB-42B7-893A-881C5B59B3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660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AB4771-9D1F-40AE-8E4B-F1DF04C2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04BCCE-9A9B-4BBA-98F3-350A09362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0070BDA-3DB1-46BC-9BAF-1924A7F7F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A6ABDFA-69F6-438E-9A82-79F1D360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D3D8-DB6E-440B-B38B-20B71A5FE4A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0F5C009-A3C6-4541-9F63-23B0EB66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46C59A-1C45-4650-B353-F6B2ED904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FBA-DDDB-42B7-893A-881C5B59B3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467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6B7870-F675-4759-9F48-DB33CB1E7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463EFAC-1DA8-481D-9E9E-46DFB08951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44B33F1-08B6-47B6-A1E1-A9F901621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BECE203-B294-486A-B95A-F933EA22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D3D8-DB6E-440B-B38B-20B71A5FE4A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C0E9688-53D3-46FC-A06D-440CA3ED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E6846CF-07CC-48C0-B3BB-7F1150CA8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94FBA-DDDB-42B7-893A-881C5B59B3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773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C7DA25C-4127-49A1-9559-C54D01E90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C1B95CB-D746-47A2-AA9A-BBAED19C0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B816A5-B97F-4592-BFDF-9B03F7C88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ED3D8-DB6E-440B-B38B-20B71A5FE4AF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6217E3-DD5E-442B-889F-E8F033C67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7BADC1-28C8-4263-BD2E-C970406A0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94FBA-DDDB-42B7-893A-881C5B59B3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97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95E688A-1E1B-53D8-E2CF-EFA723A3E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46D54DA-E9DF-488C-AD1F-380A74E08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53" y="1726262"/>
            <a:ext cx="11869445" cy="2425972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Aft>
                <a:spcPts val="1800"/>
              </a:spcAft>
            </a:pPr>
            <a:r>
              <a:rPr lang="cs-CZ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Bakalářská práce</a:t>
            </a:r>
            <a:br>
              <a:rPr lang="cs-CZ" sz="4000" b="1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b="1" i="0" dirty="0">
                <a:solidFill>
                  <a:srgbClr val="0A0A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Sportovní hala – variantní úprava studie návrhu (areál haly i vlastní objekt) s vyhodnocením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47E6144-D12F-4FEB-B1D2-4BE1599BC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0355" y="4537608"/>
            <a:ext cx="9644931" cy="1772550"/>
          </a:xfrm>
        </p:spPr>
        <p:txBody>
          <a:bodyPr>
            <a:normAutofit/>
          </a:bodyPr>
          <a:lstStyle/>
          <a:p>
            <a:pPr algn="l"/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Autor: 		Kateřina Nohovcová</a:t>
            </a:r>
          </a:p>
          <a:p>
            <a:pPr algn="l"/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Vedoucí:	Ing. Lucie Krobová</a:t>
            </a:r>
          </a:p>
          <a:p>
            <a:pPr algn="l"/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Oponent: 	Ing. Tomáš Miller</a:t>
            </a:r>
          </a:p>
          <a:p>
            <a:pPr algn="l"/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Odevzdání: 	duben 2023</a:t>
            </a:r>
            <a:endParaRPr lang="cs-CZ" sz="2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35D6A17-2331-062F-8EAA-C25B27A1E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948" y="4604631"/>
            <a:ext cx="1253130" cy="125313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7FD689D-1CA8-4B61-3331-D194F4D07F5B}"/>
              </a:ext>
            </a:extLst>
          </p:cNvPr>
          <p:cNvSpPr txBox="1"/>
          <p:nvPr/>
        </p:nvSpPr>
        <p:spPr>
          <a:xfrm>
            <a:off x="2414725" y="732688"/>
            <a:ext cx="7608163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Vysoká škola technická a ekonomická v Českých Budějovicích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Ústav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technicko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technologický, Katedra stavebnictví</a:t>
            </a:r>
          </a:p>
        </p:txBody>
      </p:sp>
    </p:spTree>
    <p:extLst>
      <p:ext uri="{BB962C8B-B14F-4D97-AF65-F5344CB8AC3E}">
        <p14:creationId xmlns:p14="http://schemas.microsoft.com/office/powerpoint/2010/main" val="3535379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4B24ED-50B1-4DB0-B782-EDA6FC767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dirty="0"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222473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A39F6E-57FF-DDD5-5782-0E0553BB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OTÁZKY VEDOUCÍ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D2CF4B-5954-7E59-F848-04E610FE4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cs-CZ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Proveďte alespoň orientační výpočet kubatur zemních prací pro původní návrh a Vámi zvolenou nejlepší variantu.</a:t>
            </a:r>
          </a:p>
        </p:txBody>
      </p:sp>
      <p:sp>
        <p:nvSpPr>
          <p:cNvPr id="4" name="Textové pole 233">
            <a:extLst>
              <a:ext uri="{FF2B5EF4-FFF2-40B4-BE49-F238E27FC236}">
                <a16:creationId xmlns:a16="http://schemas.microsoft.com/office/drawing/2014/main" id="{EBEDE3AC-CC00-56BD-947B-13908292356A}"/>
              </a:ext>
            </a:extLst>
          </p:cNvPr>
          <p:cNvSpPr txBox="1"/>
          <p:nvPr/>
        </p:nvSpPr>
        <p:spPr>
          <a:xfrm>
            <a:off x="-10885" y="1"/>
            <a:ext cx="762000" cy="6858000"/>
          </a:xfrm>
          <a:prstGeom prst="rect">
            <a:avLst/>
          </a:prstGeom>
          <a:solidFill>
            <a:srgbClr val="FEDAF9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21787EC0-3602-B45C-4103-5A58D40EDD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995546"/>
              </p:ext>
            </p:extLst>
          </p:nvPr>
        </p:nvGraphicFramePr>
        <p:xfrm>
          <a:off x="5358046" y="2515468"/>
          <a:ext cx="6071771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5171">
                  <a:extLst>
                    <a:ext uri="{9D8B030D-6E8A-4147-A177-3AD203B41FA5}">
                      <a16:colId xmlns:a16="http://schemas.microsoft.com/office/drawing/2014/main" val="571719516"/>
                    </a:ext>
                  </a:extLst>
                </a:gridCol>
                <a:gridCol w="1056443">
                  <a:extLst>
                    <a:ext uri="{9D8B030D-6E8A-4147-A177-3AD203B41FA5}">
                      <a16:colId xmlns:a16="http://schemas.microsoft.com/office/drawing/2014/main" val="3114812922"/>
                    </a:ext>
                  </a:extLst>
                </a:gridCol>
                <a:gridCol w="985421">
                  <a:extLst>
                    <a:ext uri="{9D8B030D-6E8A-4147-A177-3AD203B41FA5}">
                      <a16:colId xmlns:a16="http://schemas.microsoft.com/office/drawing/2014/main" val="1890386239"/>
                    </a:ext>
                  </a:extLst>
                </a:gridCol>
                <a:gridCol w="1234736">
                  <a:extLst>
                    <a:ext uri="{9D8B030D-6E8A-4147-A177-3AD203B41FA5}">
                      <a16:colId xmlns:a16="http://schemas.microsoft.com/office/drawing/2014/main" val="4115357659"/>
                    </a:ext>
                  </a:extLst>
                </a:gridCol>
              </a:tblGrid>
              <a:tr h="353457">
                <a:tc>
                  <a:txBody>
                    <a:bodyPr/>
                    <a:lstStyle/>
                    <a:p>
                      <a:pPr algn="ctr"/>
                      <a:endParaRPr lang="cs-CZ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VÝKOP (m</a:t>
                      </a:r>
                      <a:r>
                        <a:rPr lang="cs-CZ" b="1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NÁSYP </a:t>
                      </a:r>
                      <a:r>
                        <a:rPr lang="cs-CZ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(m</a:t>
                      </a:r>
                      <a:r>
                        <a:rPr lang="cs-CZ" sz="1800" b="1" kern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cs-CZ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CELKEM NÁSYP </a:t>
                      </a:r>
                      <a:r>
                        <a:rPr lang="cs-CZ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(m</a:t>
                      </a:r>
                      <a:r>
                        <a:rPr lang="cs-CZ" sz="1800" b="1" kern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r>
                        <a:rPr lang="cs-CZ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410660"/>
                  </a:ext>
                </a:extLst>
              </a:tr>
              <a:tr h="3534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Původní návrh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482805"/>
                  </a:ext>
                </a:extLst>
              </a:tr>
              <a:tr h="3534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N1 – Parkování na terénu jinde</a:t>
                      </a:r>
                      <a:endParaRPr lang="cs-CZ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660011"/>
                  </a:ext>
                </a:extLst>
              </a:tr>
              <a:tr h="353457">
                <a:tc>
                  <a:txBody>
                    <a:bodyPr/>
                    <a:lstStyle/>
                    <a:p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N2 – Garáž o dvou podlažích </a:t>
                      </a:r>
                      <a:endParaRPr lang="cs-CZ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82935"/>
                  </a:ext>
                </a:extLst>
              </a:tr>
              <a:tr h="3534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N3 – Jednopodlažní podzemní garáž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562407"/>
                  </a:ext>
                </a:extLst>
              </a:tr>
              <a:tr h="353457">
                <a:tc>
                  <a:txBody>
                    <a:bodyPr/>
                    <a:lstStyle/>
                    <a:p>
                      <a:r>
                        <a:rPr lang="cs-CZ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N4 – Garáž pod objektem </a:t>
                      </a:r>
                      <a:endParaRPr lang="cs-CZ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45597"/>
                  </a:ext>
                </a:extLst>
              </a:tr>
            </a:tbl>
          </a:graphicData>
        </a:graphic>
      </p:graphicFrame>
      <p:pic>
        <p:nvPicPr>
          <p:cNvPr id="12" name="Zástupný obsah 8" descr="Obsah obrázku text, diagram, Plán, mapa&#10;&#10;Popis byl vytvořen automaticky">
            <a:extLst>
              <a:ext uri="{FF2B5EF4-FFF2-40B4-BE49-F238E27FC236}">
                <a16:creationId xmlns:a16="http://schemas.microsoft.com/office/drawing/2014/main" id="{D21F94BF-A24F-DE61-AF50-B61E8F6F45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" t="16783" r="57606" b="32636"/>
          <a:stretch/>
        </p:blipFill>
        <p:spPr>
          <a:xfrm>
            <a:off x="1313527" y="2518363"/>
            <a:ext cx="3569192" cy="363610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12E595F3-EB8E-7E14-5317-4ADE2418FDFF}"/>
              </a:ext>
            </a:extLst>
          </p:cNvPr>
          <p:cNvSpPr txBox="1"/>
          <p:nvPr/>
        </p:nvSpPr>
        <p:spPr>
          <a:xfrm>
            <a:off x="1313527" y="6176963"/>
            <a:ext cx="3369038" cy="30777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cs-CZ" sz="1400" kern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N4 – Garáž pod objektem 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373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D5D9C2-065C-0FC0-7911-EE0289885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OTÁZKY VEDOUCÍ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EE9866-5BD3-C091-6956-89E08930E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01792" cy="4351338"/>
          </a:xfrm>
        </p:spPr>
        <p:txBody>
          <a:bodyPr/>
          <a:lstStyle/>
          <a:p>
            <a:pPr algn="just"/>
            <a:r>
              <a:rPr lang="cs-CZ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Jak konkrétněji bude hospodařeno s dešťovou vodou? Co vše bude jímáno (z jakých ploch) a jaké jsou varianty využití dešťové vody?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Textové pole 233">
            <a:extLst>
              <a:ext uri="{FF2B5EF4-FFF2-40B4-BE49-F238E27FC236}">
                <a16:creationId xmlns:a16="http://schemas.microsoft.com/office/drawing/2014/main" id="{B4D37E18-3EFB-5113-CAAA-B6DE0EC9FF11}"/>
              </a:ext>
            </a:extLst>
          </p:cNvPr>
          <p:cNvSpPr txBox="1"/>
          <p:nvPr/>
        </p:nvSpPr>
        <p:spPr>
          <a:xfrm>
            <a:off x="-10885" y="1"/>
            <a:ext cx="762000" cy="6858000"/>
          </a:xfrm>
          <a:prstGeom prst="rect">
            <a:avLst/>
          </a:prstGeom>
          <a:solidFill>
            <a:srgbClr val="FEDAF9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6621E92-BA77-7E7A-7CE7-5F48BFDB27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8" t="12837" r="43173" b="5324"/>
          <a:stretch/>
        </p:blipFill>
        <p:spPr>
          <a:xfrm>
            <a:off x="7390262" y="1689880"/>
            <a:ext cx="4489719" cy="462282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2EE1ADE-D509-437F-B2BF-8EA6482F9016}"/>
              </a:ext>
            </a:extLst>
          </p:cNvPr>
          <p:cNvSpPr txBox="1"/>
          <p:nvPr/>
        </p:nvSpPr>
        <p:spPr>
          <a:xfrm>
            <a:off x="9167854" y="6338986"/>
            <a:ext cx="2712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Situace – jímání dešťové vody</a:t>
            </a:r>
          </a:p>
        </p:txBody>
      </p:sp>
      <p:pic>
        <p:nvPicPr>
          <p:cNvPr id="1026" name="Picture 2" descr="ŠTĚRBINOVÝ ŽLAB">
            <a:extLst>
              <a:ext uri="{FF2B5EF4-FFF2-40B4-BE49-F238E27FC236}">
                <a16:creationId xmlns:a16="http://schemas.microsoft.com/office/drawing/2014/main" id="{E3FED60A-6177-43B7-6355-01171A816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81"/>
          <a:stretch/>
        </p:blipFill>
        <p:spPr bwMode="auto">
          <a:xfrm>
            <a:off x="1140502" y="3134321"/>
            <a:ext cx="2714419" cy="202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16BA69F-DC65-D3AF-0D5D-673D66375EE0}"/>
              </a:ext>
            </a:extLst>
          </p:cNvPr>
          <p:cNvSpPr txBox="1"/>
          <p:nvPr/>
        </p:nvSpPr>
        <p:spPr>
          <a:xfrm>
            <a:off x="1056416" y="5291734"/>
            <a:ext cx="2798505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cs-CZ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těrbinové odvodnění</a:t>
            </a:r>
            <a:endParaRPr lang="cs-CZ" sz="1400" b="0" i="0" u="none" strike="noStrike" baseline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https://www.diton.cz/kategorie/kanalizace/odvodnovaci-a-technicke-prvky/sterbinovy-zlab</a:t>
            </a:r>
          </a:p>
        </p:txBody>
      </p:sp>
      <p:pic>
        <p:nvPicPr>
          <p:cNvPr id="1028" name="Picture 4" descr="Koupací jezírko Heissner CFP 1 sada pro vybudování 2,06 x 4,06 x 0,65 m -  HORNBACH">
            <a:extLst>
              <a:ext uri="{FF2B5EF4-FFF2-40B4-BE49-F238E27FC236}">
                <a16:creationId xmlns:a16="http://schemas.microsoft.com/office/drawing/2014/main" id="{CADB2455-5BD4-F80B-5720-5C7C3C33D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8" b="3335"/>
          <a:stretch/>
        </p:blipFill>
        <p:spPr bwMode="auto">
          <a:xfrm>
            <a:off x="4183721" y="3134321"/>
            <a:ext cx="2704589" cy="201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032D0C7-A46D-CB1A-C0A0-B082583F4F22}"/>
              </a:ext>
            </a:extLst>
          </p:cNvPr>
          <p:cNvSpPr txBox="1"/>
          <p:nvPr/>
        </p:nvSpPr>
        <p:spPr>
          <a:xfrm>
            <a:off x="4120062" y="5284411"/>
            <a:ext cx="2768248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Okrasné jezírko</a:t>
            </a:r>
          </a:p>
          <a:p>
            <a:r>
              <a:rPr lang="cs-CZ" sz="1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https://www.hornbach.cz/p/koupaci-jezirko-heissner-cfp-1-sada-pro-vybudovani-2-06-x-4-06-x-0-65-m/10679277/</a:t>
            </a:r>
          </a:p>
        </p:txBody>
      </p:sp>
    </p:spTree>
    <p:extLst>
      <p:ext uri="{BB962C8B-B14F-4D97-AF65-F5344CB8AC3E}">
        <p14:creationId xmlns:p14="http://schemas.microsoft.com/office/powerpoint/2010/main" val="609414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A39F6E-57FF-DDD5-5782-0E0553BB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OTÁZKY OPONENTA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D2CF4B-5954-7E59-F848-04E610F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>
            <a:normAutofit/>
          </a:bodyPr>
          <a:lstStyle/>
          <a:p>
            <a:pPr algn="l"/>
            <a:r>
              <a:rPr lang="cs-CZ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Jak budou využity prostory kolem výtahu (především za ním) a pod schodištěm?</a:t>
            </a:r>
            <a:endParaRPr lang="cs-CZ" sz="2000" b="0" i="0" u="none" strike="noStrike" baseline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 pole 233">
            <a:extLst>
              <a:ext uri="{FF2B5EF4-FFF2-40B4-BE49-F238E27FC236}">
                <a16:creationId xmlns:a16="http://schemas.microsoft.com/office/drawing/2014/main" id="{FAA5B704-FD70-B862-21B1-877F980E5D37}"/>
              </a:ext>
            </a:extLst>
          </p:cNvPr>
          <p:cNvSpPr txBox="1"/>
          <p:nvPr/>
        </p:nvSpPr>
        <p:spPr>
          <a:xfrm>
            <a:off x="-10885" y="1"/>
            <a:ext cx="762000" cy="6858000"/>
          </a:xfrm>
          <a:prstGeom prst="rect">
            <a:avLst/>
          </a:prstGeom>
          <a:solidFill>
            <a:srgbClr val="FEDAF9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BDB3CF3-83CF-A1CB-136D-B112465F83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30" b="4077"/>
          <a:stretch/>
        </p:blipFill>
        <p:spPr>
          <a:xfrm>
            <a:off x="6446920" y="2459114"/>
            <a:ext cx="4984343" cy="31404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B8355E0-6378-DBC8-72CE-31A12999B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031"/>
          <a:stretch/>
        </p:blipFill>
        <p:spPr>
          <a:xfrm>
            <a:off x="950167" y="2459114"/>
            <a:ext cx="4984343" cy="322111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2842C48-4478-A693-EFC6-9559A5428A71}"/>
              </a:ext>
            </a:extLst>
          </p:cNvPr>
          <p:cNvSpPr txBox="1"/>
          <p:nvPr/>
        </p:nvSpPr>
        <p:spPr>
          <a:xfrm>
            <a:off x="1486003" y="5680228"/>
            <a:ext cx="2712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Původní řešení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C245D98-CEA8-6F90-51F4-77868F49A14A}"/>
              </a:ext>
            </a:extLst>
          </p:cNvPr>
          <p:cNvSpPr txBox="1"/>
          <p:nvPr/>
        </p:nvSpPr>
        <p:spPr>
          <a:xfrm>
            <a:off x="6762093" y="5734387"/>
            <a:ext cx="2712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Úprava pozice výtahu</a:t>
            </a:r>
          </a:p>
        </p:txBody>
      </p:sp>
    </p:spTree>
    <p:extLst>
      <p:ext uri="{BB962C8B-B14F-4D97-AF65-F5344CB8AC3E}">
        <p14:creationId xmlns:p14="http://schemas.microsoft.com/office/powerpoint/2010/main" val="2438267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330B75-299F-5B97-FACB-BBD55246E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OTÁZKY OPONENTA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C717C7-A434-7352-9831-5FDE91D42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Jak byste upravila konstrukční systém tak, aby bylo jeho využití v praxi reálnější?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 pole 233">
            <a:extLst>
              <a:ext uri="{FF2B5EF4-FFF2-40B4-BE49-F238E27FC236}">
                <a16:creationId xmlns:a16="http://schemas.microsoft.com/office/drawing/2014/main" id="{180711C9-0855-168F-787C-6BA7C1A4B67D}"/>
              </a:ext>
            </a:extLst>
          </p:cNvPr>
          <p:cNvSpPr txBox="1"/>
          <p:nvPr/>
        </p:nvSpPr>
        <p:spPr>
          <a:xfrm>
            <a:off x="-10885" y="1"/>
            <a:ext cx="762000" cy="6858000"/>
          </a:xfrm>
          <a:prstGeom prst="rect">
            <a:avLst/>
          </a:prstGeom>
          <a:solidFill>
            <a:srgbClr val="FEDAF9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101819B-2BAE-B963-C741-CC7E3AF9C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226" y="2221349"/>
            <a:ext cx="4655562" cy="401851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1F555C1-0242-0676-EF9B-020F1F61F133}"/>
              </a:ext>
            </a:extLst>
          </p:cNvPr>
          <p:cNvSpPr txBox="1"/>
          <p:nvPr/>
        </p:nvSpPr>
        <p:spPr>
          <a:xfrm>
            <a:off x="1644207" y="6231199"/>
            <a:ext cx="2712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Odstranění sloupů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B860B34-5F4A-B1E2-A0A3-B5CE1629B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399" y="2212688"/>
            <a:ext cx="4626691" cy="401851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7AE39A0-C6F0-F2B3-9106-6D05E7C56E83}"/>
              </a:ext>
            </a:extLst>
          </p:cNvPr>
          <p:cNvSpPr txBox="1"/>
          <p:nvPr/>
        </p:nvSpPr>
        <p:spPr>
          <a:xfrm>
            <a:off x="6798176" y="6230057"/>
            <a:ext cx="2712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Změna pozic sloupů</a:t>
            </a:r>
          </a:p>
        </p:txBody>
      </p:sp>
    </p:spTree>
    <p:extLst>
      <p:ext uri="{BB962C8B-B14F-4D97-AF65-F5344CB8AC3E}">
        <p14:creationId xmlns:p14="http://schemas.microsoft.com/office/powerpoint/2010/main" val="1493957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26459E-C330-406D-AD71-A64319B6B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231667-E482-4365-89B8-41F95C021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4739"/>
            <a:ext cx="10515600" cy="4408262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Ateliéry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Lokalita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Situace a vizualizace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Dispozice 1.NP a 2.NP a řez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Bakalářská práce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1. a 2. výzkumná otázka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Závěr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Otázky vedoucího práce a oponenta</a:t>
            </a:r>
          </a:p>
          <a:p>
            <a:pPr lvl="1"/>
            <a:endParaRPr lang="cs-CZ" dirty="0">
              <a:latin typeface="+mj-lt"/>
            </a:endParaRPr>
          </a:p>
        </p:txBody>
      </p:sp>
      <p:sp>
        <p:nvSpPr>
          <p:cNvPr id="6" name="Textové pole 233">
            <a:extLst>
              <a:ext uri="{FF2B5EF4-FFF2-40B4-BE49-F238E27FC236}">
                <a16:creationId xmlns:a16="http://schemas.microsoft.com/office/drawing/2014/main" id="{57323AED-A743-4C28-A78F-917C12B3E484}"/>
              </a:ext>
            </a:extLst>
          </p:cNvPr>
          <p:cNvSpPr txBox="1"/>
          <p:nvPr/>
        </p:nvSpPr>
        <p:spPr>
          <a:xfrm>
            <a:off x="-10885" y="1"/>
            <a:ext cx="762000" cy="6858000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54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B7ACE2-E928-47A9-A27F-69E0803A3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LOKALITA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21BB72-F7EC-497C-AE46-4E5878208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185" y="1822954"/>
            <a:ext cx="3942143" cy="4351338"/>
          </a:xfrm>
        </p:spPr>
        <p:txBody>
          <a:bodyPr/>
          <a:lstStyle/>
          <a:p>
            <a:pPr algn="just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  <a:p>
            <a:pPr algn="just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Plzeň – městský obvod Malesice</a:t>
            </a:r>
          </a:p>
          <a:p>
            <a:pPr algn="just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Pozemek částečně určen pro stavbu pro sport</a:t>
            </a:r>
          </a:p>
          <a:p>
            <a:pPr algn="just"/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Územní studie Plzeň – Malesice (Za parkem)</a:t>
            </a:r>
          </a:p>
          <a:p>
            <a:endParaRPr lang="cs-CZ" dirty="0">
              <a:latin typeface="+mj-lt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B1F64C7-E3B7-4D17-B428-BA8A21A92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2" r="8937"/>
          <a:stretch/>
        </p:blipFill>
        <p:spPr bwMode="auto">
          <a:xfrm>
            <a:off x="5540828" y="0"/>
            <a:ext cx="6651172" cy="684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4CD9B12-F9A9-474F-809A-120DB49F9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39604" r="11280" b="55427"/>
          <a:stretch/>
        </p:blipFill>
        <p:spPr bwMode="auto">
          <a:xfrm>
            <a:off x="5540828" y="6568169"/>
            <a:ext cx="6651171" cy="2898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579BA6-78EF-4FD7-BA01-7BE58CF074C0}"/>
              </a:ext>
            </a:extLst>
          </p:cNvPr>
          <p:cNvSpPr txBox="1"/>
          <p:nvPr/>
        </p:nvSpPr>
        <p:spPr>
          <a:xfrm>
            <a:off x="5540829" y="6306559"/>
            <a:ext cx="665117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/>
              <a:t>                PLOCHY ZASTAVITELNÉ</a:t>
            </a:r>
          </a:p>
        </p:txBody>
      </p:sp>
      <p:sp>
        <p:nvSpPr>
          <p:cNvPr id="7" name="Textové pole 233">
            <a:extLst>
              <a:ext uri="{FF2B5EF4-FFF2-40B4-BE49-F238E27FC236}">
                <a16:creationId xmlns:a16="http://schemas.microsoft.com/office/drawing/2014/main" id="{FAABCAC1-D6F0-4F8A-A241-28752832884A}"/>
              </a:ext>
            </a:extLst>
          </p:cNvPr>
          <p:cNvSpPr txBox="1"/>
          <p:nvPr/>
        </p:nvSpPr>
        <p:spPr>
          <a:xfrm>
            <a:off x="-10885" y="1"/>
            <a:ext cx="76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99C8BE9-B45A-4542-A28A-13A550C704FD}"/>
              </a:ext>
            </a:extLst>
          </p:cNvPr>
          <p:cNvSpPr txBox="1"/>
          <p:nvPr/>
        </p:nvSpPr>
        <p:spPr>
          <a:xfrm>
            <a:off x="4397829" y="6536618"/>
            <a:ext cx="2699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Výřez z ÚP</a:t>
            </a:r>
          </a:p>
        </p:txBody>
      </p:sp>
    </p:spTree>
    <p:extLst>
      <p:ext uri="{BB962C8B-B14F-4D97-AF65-F5344CB8AC3E}">
        <p14:creationId xmlns:p14="http://schemas.microsoft.com/office/powerpoint/2010/main" val="2107001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392D1-6980-4F72-ADEF-4B952032D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133598" y="2766214"/>
            <a:ext cx="6857998" cy="1325563"/>
          </a:xfrm>
        </p:spPr>
        <p:txBody>
          <a:bodyPr>
            <a:normAutofit/>
          </a:bodyPr>
          <a:lstStyle/>
          <a:p>
            <a:r>
              <a:rPr lang="cs-CZ" sz="3700" dirty="0">
                <a:latin typeface="Arial" panose="020B0604020202020204" pitchFamily="34" charset="0"/>
                <a:cs typeface="Arial" panose="020B0604020202020204" pitchFamily="34" charset="0"/>
              </a:rPr>
              <a:t>ARCHITEKTONICKÁ SITUACE</a:t>
            </a:r>
          </a:p>
        </p:txBody>
      </p:sp>
      <p:sp>
        <p:nvSpPr>
          <p:cNvPr id="3" name="Textové pole 233">
            <a:extLst>
              <a:ext uri="{FF2B5EF4-FFF2-40B4-BE49-F238E27FC236}">
                <a16:creationId xmlns:a16="http://schemas.microsoft.com/office/drawing/2014/main" id="{D9C175AE-584E-F24A-2EB8-D4947E56983C}"/>
              </a:ext>
            </a:extLst>
          </p:cNvPr>
          <p:cNvSpPr txBox="1"/>
          <p:nvPr/>
        </p:nvSpPr>
        <p:spPr>
          <a:xfrm>
            <a:off x="-10885" y="1"/>
            <a:ext cx="76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0A21780-4DDA-78E1-0A84-448A75BA7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405" b="265"/>
          <a:stretch/>
        </p:blipFill>
        <p:spPr>
          <a:xfrm>
            <a:off x="1743453" y="474333"/>
            <a:ext cx="5956793" cy="590933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37566A0-9F00-3F54-F0D4-9D95A3D08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26" t="2748" b="33033"/>
          <a:stretch/>
        </p:blipFill>
        <p:spPr>
          <a:xfrm>
            <a:off x="8578285" y="211019"/>
            <a:ext cx="2508152" cy="3754085"/>
          </a:xfrm>
          <a:prstGeom prst="rect">
            <a:avLst/>
          </a:prstGeom>
        </p:spPr>
      </p:pic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C6DB29FA-3AB5-F835-CF04-E79261F69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7" t="18851" r="21676" b="14148"/>
          <a:stretch/>
        </p:blipFill>
        <p:spPr>
          <a:xfrm>
            <a:off x="8041129" y="4077494"/>
            <a:ext cx="3831784" cy="230617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CC4075D-8ECA-0DFB-8B19-36A03E557547}"/>
              </a:ext>
            </a:extLst>
          </p:cNvPr>
          <p:cNvSpPr txBox="1"/>
          <p:nvPr/>
        </p:nvSpPr>
        <p:spPr>
          <a:xfrm>
            <a:off x="9360533" y="6383667"/>
            <a:ext cx="2512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Vizualizace</a:t>
            </a:r>
          </a:p>
        </p:txBody>
      </p:sp>
    </p:spTree>
    <p:extLst>
      <p:ext uri="{BB962C8B-B14F-4D97-AF65-F5344CB8AC3E}">
        <p14:creationId xmlns:p14="http://schemas.microsoft.com/office/powerpoint/2010/main" val="3457152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392D1-6980-4F72-ADEF-4B952032D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951945" y="2764455"/>
            <a:ext cx="6470909" cy="1325563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DISPOZICE – 1.NP a 2.NP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ECEF54-5CB9-409B-B57E-685B6AA10B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0" t="5438" r="26695" b="21682"/>
          <a:stretch/>
        </p:blipFill>
        <p:spPr>
          <a:xfrm>
            <a:off x="1766656" y="195308"/>
            <a:ext cx="5109991" cy="3805456"/>
          </a:xfrm>
          <a:prstGeom prst="rect">
            <a:avLst/>
          </a:prstGeom>
        </p:spPr>
      </p:pic>
      <p:sp>
        <p:nvSpPr>
          <p:cNvPr id="6" name="Textové pole 233">
            <a:extLst>
              <a:ext uri="{FF2B5EF4-FFF2-40B4-BE49-F238E27FC236}">
                <a16:creationId xmlns:a16="http://schemas.microsoft.com/office/drawing/2014/main" id="{51880A45-F227-40BB-B7DE-A94661C5F7D0}"/>
              </a:ext>
            </a:extLst>
          </p:cNvPr>
          <p:cNvSpPr txBox="1"/>
          <p:nvPr/>
        </p:nvSpPr>
        <p:spPr>
          <a:xfrm>
            <a:off x="-10885" y="1"/>
            <a:ext cx="762000" cy="6858000"/>
          </a:xfrm>
          <a:prstGeom prst="rect">
            <a:avLst/>
          </a:prstGeom>
          <a:solidFill>
            <a:srgbClr val="F6E8FE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A521783-0EED-BC26-4432-394B029EA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02" t="8394" r="6947" b="58078"/>
          <a:stretch/>
        </p:blipFill>
        <p:spPr>
          <a:xfrm>
            <a:off x="9111879" y="4154748"/>
            <a:ext cx="1722268" cy="229931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F6638AD-71FA-63EA-FAB3-001554210B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9" t="6472" r="26596" b="21942"/>
          <a:stretch/>
        </p:blipFill>
        <p:spPr>
          <a:xfrm>
            <a:off x="6862438" y="191783"/>
            <a:ext cx="5193438" cy="380898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856D516-2F7B-B4C5-1950-299C27F64874}"/>
              </a:ext>
            </a:extLst>
          </p:cNvPr>
          <p:cNvSpPr txBox="1"/>
          <p:nvPr/>
        </p:nvSpPr>
        <p:spPr>
          <a:xfrm>
            <a:off x="3931065" y="4000764"/>
            <a:ext cx="2512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1.NP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24C9E37-3C10-3327-3C28-D0136FFE1C2E}"/>
              </a:ext>
            </a:extLst>
          </p:cNvPr>
          <p:cNvSpPr txBox="1"/>
          <p:nvPr/>
        </p:nvSpPr>
        <p:spPr>
          <a:xfrm>
            <a:off x="9169154" y="4000764"/>
            <a:ext cx="2512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2.NP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F749402-CF24-F81B-4BC7-D88D20419BAC}"/>
              </a:ext>
            </a:extLst>
          </p:cNvPr>
          <p:cNvSpPr txBox="1"/>
          <p:nvPr/>
        </p:nvSpPr>
        <p:spPr>
          <a:xfrm>
            <a:off x="5606248" y="6454065"/>
            <a:ext cx="2512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	Řez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06A70EB-90DA-25F8-12C9-0BF3A879C7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74" t="17543" r="5651" b="15627"/>
          <a:stretch/>
        </p:blipFill>
        <p:spPr>
          <a:xfrm>
            <a:off x="2271989" y="4518018"/>
            <a:ext cx="6172337" cy="193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12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41C662-04A6-763E-0C14-E8CCFDD0B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FE5324-5054-46EB-D063-F9836ECD2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obsah 5" descr="Obsah obrázku text, diagram, mapa&#10;&#10;Popis byl vytvořen automaticky">
            <a:extLst>
              <a:ext uri="{FF2B5EF4-FFF2-40B4-BE49-F238E27FC236}">
                <a16:creationId xmlns:a16="http://schemas.microsoft.com/office/drawing/2014/main" id="{B1B9D3CA-D5C3-ABE9-0657-DCCFA4C2A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t="15236" r="45598" b="15071"/>
          <a:stretch/>
        </p:blipFill>
        <p:spPr>
          <a:xfrm>
            <a:off x="1856673" y="-9886"/>
            <a:ext cx="3228811" cy="3401148"/>
          </a:xfrm>
          <a:prstGeom prst="rect">
            <a:avLst/>
          </a:prstGeom>
        </p:spPr>
      </p:pic>
      <p:pic>
        <p:nvPicPr>
          <p:cNvPr id="5" name="Zástupný obsah 5" descr="Obsah obrázku text, diagram, mapa&#10;&#10;Popis byl vytvořen automaticky">
            <a:extLst>
              <a:ext uri="{FF2B5EF4-FFF2-40B4-BE49-F238E27FC236}">
                <a16:creationId xmlns:a16="http://schemas.microsoft.com/office/drawing/2014/main" id="{96231EF2-E25E-EC81-9F15-B7CC485FE5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19950" r="58271" b="30534"/>
          <a:stretch/>
        </p:blipFill>
        <p:spPr>
          <a:xfrm>
            <a:off x="7983605" y="-9886"/>
            <a:ext cx="3369038" cy="3399980"/>
          </a:xfrm>
          <a:prstGeom prst="rect">
            <a:avLst/>
          </a:prstGeom>
        </p:spPr>
      </p:pic>
      <p:pic>
        <p:nvPicPr>
          <p:cNvPr id="7" name="Obrázek 6" descr="Obsah obrázku text, diagram, Plán, mapa&#10;&#10;Popis byl vytvořen automaticky">
            <a:extLst>
              <a:ext uri="{FF2B5EF4-FFF2-40B4-BE49-F238E27FC236}">
                <a16:creationId xmlns:a16="http://schemas.microsoft.com/office/drawing/2014/main" id="{7367031F-37BC-A976-E560-C819F2EB53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17617" r="58934" b="31084"/>
          <a:stretch/>
        </p:blipFill>
        <p:spPr>
          <a:xfrm>
            <a:off x="1895139" y="3440098"/>
            <a:ext cx="3190345" cy="3417902"/>
          </a:xfrm>
          <a:prstGeom prst="rect">
            <a:avLst/>
          </a:prstGeom>
        </p:spPr>
      </p:pic>
      <p:pic>
        <p:nvPicPr>
          <p:cNvPr id="8" name="Obrázek 7" descr="Obsah obrázku text, diagram, Plán, mapa&#10;&#10;Popis byl vytvořen automaticky">
            <a:extLst>
              <a:ext uri="{FF2B5EF4-FFF2-40B4-BE49-F238E27FC236}">
                <a16:creationId xmlns:a16="http://schemas.microsoft.com/office/drawing/2014/main" id="{38470DAC-14B2-C60A-5086-274931F25C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9" t="41603" r="26028" b="37878"/>
          <a:stretch/>
        </p:blipFill>
        <p:spPr>
          <a:xfrm>
            <a:off x="5192644" y="3860996"/>
            <a:ext cx="2053492" cy="1270031"/>
          </a:xfrm>
          <a:prstGeom prst="rect">
            <a:avLst/>
          </a:prstGeom>
        </p:spPr>
      </p:pic>
      <p:pic>
        <p:nvPicPr>
          <p:cNvPr id="9" name="Zástupný obsah 8" descr="Obsah obrázku text, diagram, Plán, mapa&#10;&#10;Popis byl vytvořen automaticky">
            <a:extLst>
              <a:ext uri="{FF2B5EF4-FFF2-40B4-BE49-F238E27FC236}">
                <a16:creationId xmlns:a16="http://schemas.microsoft.com/office/drawing/2014/main" id="{85B73880-CA2B-F127-F890-D782DCD6A9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" t="13738" r="57606" b="32637"/>
          <a:stretch/>
        </p:blipFill>
        <p:spPr>
          <a:xfrm>
            <a:off x="8906460" y="3456852"/>
            <a:ext cx="3149019" cy="3401148"/>
          </a:xfrm>
          <a:prstGeom prst="rect">
            <a:avLst/>
          </a:prstGeom>
        </p:spPr>
      </p:pic>
      <p:pic>
        <p:nvPicPr>
          <p:cNvPr id="10" name="Zástupný obsah 8" descr="Obsah obrázku text, diagram, Plán, mapa&#10;&#10;Popis byl vytvořen automaticky">
            <a:extLst>
              <a:ext uri="{FF2B5EF4-FFF2-40B4-BE49-F238E27FC236}">
                <a16:creationId xmlns:a16="http://schemas.microsoft.com/office/drawing/2014/main" id="{334FE00D-9577-911A-E345-773B2DB1B1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1" t="23190" r="32169" b="54178"/>
          <a:stretch/>
        </p:blipFill>
        <p:spPr>
          <a:xfrm>
            <a:off x="6961055" y="5277598"/>
            <a:ext cx="1870932" cy="1445347"/>
          </a:xfrm>
          <a:prstGeom prst="rect">
            <a:avLst/>
          </a:prstGeom>
        </p:spPr>
      </p:pic>
      <p:pic>
        <p:nvPicPr>
          <p:cNvPr id="11" name="Zástupný obsah 5" descr="Obsah obrázku text, diagram, mapa&#10;&#10;Popis byl vytvořen automaticky">
            <a:extLst>
              <a:ext uri="{FF2B5EF4-FFF2-40B4-BE49-F238E27FC236}">
                <a16:creationId xmlns:a16="http://schemas.microsoft.com/office/drawing/2014/main" id="{FF669BC8-0726-6283-8B61-3246EEB20D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4" t="46378" r="30115" b="36943"/>
          <a:stretch/>
        </p:blipFill>
        <p:spPr>
          <a:xfrm>
            <a:off x="5843029" y="1807525"/>
            <a:ext cx="2053492" cy="1182255"/>
          </a:xfrm>
          <a:prstGeom prst="rect">
            <a:avLst/>
          </a:prstGeom>
        </p:spPr>
      </p:pic>
      <p:sp>
        <p:nvSpPr>
          <p:cNvPr id="12" name="Textové pole 233">
            <a:extLst>
              <a:ext uri="{FF2B5EF4-FFF2-40B4-BE49-F238E27FC236}">
                <a16:creationId xmlns:a16="http://schemas.microsoft.com/office/drawing/2014/main" id="{88F3F69A-107C-DAD4-0E27-F5F8D52F2159}"/>
              </a:ext>
            </a:extLst>
          </p:cNvPr>
          <p:cNvSpPr txBox="1"/>
          <p:nvPr/>
        </p:nvSpPr>
        <p:spPr>
          <a:xfrm>
            <a:off x="-10885" y="1"/>
            <a:ext cx="76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A642433-A51E-B84D-BAA9-5C4AD1D4E72E}"/>
              </a:ext>
            </a:extLst>
          </p:cNvPr>
          <p:cNvSpPr txBox="1"/>
          <p:nvPr/>
        </p:nvSpPr>
        <p:spPr>
          <a:xfrm>
            <a:off x="1645843" y="-17198"/>
            <a:ext cx="3757728" cy="33855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cs-CZ" sz="16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N1 - PARKOVÁNÍ NA TERÉNU JINDE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81F3EB9-6ED5-0A0C-BF36-F435C5375231}"/>
              </a:ext>
            </a:extLst>
          </p:cNvPr>
          <p:cNvSpPr txBox="1"/>
          <p:nvPr/>
        </p:nvSpPr>
        <p:spPr>
          <a:xfrm>
            <a:off x="7516158" y="-17392"/>
            <a:ext cx="4434388" cy="33855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cs-CZ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N2 - GARÁŽ ČÁSTEČNĚ (POD A NADZEMNÍ)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97173A3-6E94-D7DF-056D-1A21E46A5A4F}"/>
              </a:ext>
            </a:extLst>
          </p:cNvPr>
          <p:cNvSpPr txBox="1"/>
          <p:nvPr/>
        </p:nvSpPr>
        <p:spPr>
          <a:xfrm>
            <a:off x="1645843" y="3437359"/>
            <a:ext cx="4269464" cy="33855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cs-CZ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N3 - JEDNOPODLAŽNÍ PODZEMNÍ GARÁŽ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F7117C8-02BE-439D-ACF3-F6055805068F}"/>
              </a:ext>
            </a:extLst>
          </p:cNvPr>
          <p:cNvSpPr txBox="1"/>
          <p:nvPr/>
        </p:nvSpPr>
        <p:spPr>
          <a:xfrm>
            <a:off x="7772915" y="3452945"/>
            <a:ext cx="3579728" cy="33855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r>
              <a:rPr lang="cs-CZ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N4 - GARÁŽ POD OBJEKTEM HALY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0B8E0192-37B4-7A40-F553-87968E74310F}"/>
              </a:ext>
            </a:extLst>
          </p:cNvPr>
          <p:cNvSpPr txBox="1">
            <a:spLocks/>
          </p:cNvSpPr>
          <p:nvPr/>
        </p:nvSpPr>
        <p:spPr>
          <a:xfrm rot="16200000">
            <a:off x="-1898003" y="2850728"/>
            <a:ext cx="6233129" cy="1078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1. VÝZKUMNÁ OTÁZKA</a:t>
            </a:r>
          </a:p>
        </p:txBody>
      </p:sp>
    </p:spTree>
    <p:extLst>
      <p:ext uri="{BB962C8B-B14F-4D97-AF65-F5344CB8AC3E}">
        <p14:creationId xmlns:p14="http://schemas.microsoft.com/office/powerpoint/2010/main" val="1935929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45491-4B3F-979A-96CE-8E84770A4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120759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2. VÝZKUMNÁ OTÁZKA</a:t>
            </a:r>
          </a:p>
        </p:txBody>
      </p:sp>
      <p:pic>
        <p:nvPicPr>
          <p:cNvPr id="6" name="Zástupný obsah 5" descr="Obsah obrázku text, diagram, mapa&#10;&#10;Popis byl vytvořen automaticky">
            <a:extLst>
              <a:ext uri="{FF2B5EF4-FFF2-40B4-BE49-F238E27FC236}">
                <a16:creationId xmlns:a16="http://schemas.microsoft.com/office/drawing/2014/main" id="{DD4DFB71-D16A-995E-D0B2-AEDD243DA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t="1819" r="555" b="8599"/>
          <a:stretch/>
        </p:blipFill>
        <p:spPr>
          <a:xfrm>
            <a:off x="1522966" y="0"/>
            <a:ext cx="10669034" cy="6857999"/>
          </a:xfrm>
        </p:spPr>
      </p:pic>
      <p:sp>
        <p:nvSpPr>
          <p:cNvPr id="5" name="Textové pole 233">
            <a:extLst>
              <a:ext uri="{FF2B5EF4-FFF2-40B4-BE49-F238E27FC236}">
                <a16:creationId xmlns:a16="http://schemas.microsoft.com/office/drawing/2014/main" id="{6EF01621-FB81-46BA-B2EC-EBE4590D5618}"/>
              </a:ext>
            </a:extLst>
          </p:cNvPr>
          <p:cNvSpPr txBox="1"/>
          <p:nvPr/>
        </p:nvSpPr>
        <p:spPr>
          <a:xfrm>
            <a:off x="-10885" y="1"/>
            <a:ext cx="76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BCFDC94-1784-C398-01CB-F239DA119C07}"/>
              </a:ext>
            </a:extLst>
          </p:cNvPr>
          <p:cNvSpPr txBox="1"/>
          <p:nvPr/>
        </p:nvSpPr>
        <p:spPr>
          <a:xfrm>
            <a:off x="9555719" y="6361211"/>
            <a:ext cx="2512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latin typeface="+mj-lt"/>
              </a:rPr>
              <a:t>Situace</a:t>
            </a:r>
          </a:p>
        </p:txBody>
      </p:sp>
    </p:spTree>
    <p:extLst>
      <p:ext uri="{BB962C8B-B14F-4D97-AF65-F5344CB8AC3E}">
        <p14:creationId xmlns:p14="http://schemas.microsoft.com/office/powerpoint/2010/main" val="1400994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45491-4B3F-979A-96CE-8E84770A4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4106278" y="276621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2. VÝZKUMNÁ OTÁZKA</a:t>
            </a:r>
          </a:p>
        </p:txBody>
      </p:sp>
      <p:sp>
        <p:nvSpPr>
          <p:cNvPr id="5" name="Textové pole 233">
            <a:extLst>
              <a:ext uri="{FF2B5EF4-FFF2-40B4-BE49-F238E27FC236}">
                <a16:creationId xmlns:a16="http://schemas.microsoft.com/office/drawing/2014/main" id="{6EF01621-FB81-46BA-B2EC-EBE4590D5618}"/>
              </a:ext>
            </a:extLst>
          </p:cNvPr>
          <p:cNvSpPr txBox="1"/>
          <p:nvPr/>
        </p:nvSpPr>
        <p:spPr>
          <a:xfrm>
            <a:off x="-10885" y="1"/>
            <a:ext cx="76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 descr="Obsah obrázku text, diagram, Plán, schématické&#10;&#10;Popis byl vytvořen automaticky">
            <a:extLst>
              <a:ext uri="{FF2B5EF4-FFF2-40B4-BE49-F238E27FC236}">
                <a16:creationId xmlns:a16="http://schemas.microsoft.com/office/drawing/2014/main" id="{5ECDCD8F-BBF9-3638-8B0D-C307A9F9C8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" t="2371" r="25392" b="5354"/>
          <a:stretch/>
        </p:blipFill>
        <p:spPr>
          <a:xfrm>
            <a:off x="6977850" y="239792"/>
            <a:ext cx="4882718" cy="432029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FCDFEA4-3236-2AAB-4EF0-A070ABD4C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165" y="243944"/>
            <a:ext cx="4882718" cy="432591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72FC8A5-DDF0-AB0E-4348-5E7E5A0CE8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1445" t="13519" r="5347" b="12289"/>
          <a:stretch/>
        </p:blipFill>
        <p:spPr>
          <a:xfrm>
            <a:off x="9419209" y="5094497"/>
            <a:ext cx="1774727" cy="1310099"/>
          </a:xfrm>
          <a:prstGeom prst="rect">
            <a:avLst/>
          </a:prstGeom>
        </p:spPr>
      </p:pic>
      <p:pic>
        <p:nvPicPr>
          <p:cNvPr id="16" name="Obrázek 15" descr="Obsah obrázku skica, kresba, diagram, řada/pruh&#10;&#10;Popis byl vytvořen automaticky">
            <a:extLst>
              <a:ext uri="{FF2B5EF4-FFF2-40B4-BE49-F238E27FC236}">
                <a16:creationId xmlns:a16="http://schemas.microsoft.com/office/drawing/2014/main" id="{C076C6B0-D8A8-C64E-2650-63C9CD0BE3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t="18900" r="31758" b="60259"/>
          <a:stretch/>
        </p:blipFill>
        <p:spPr>
          <a:xfrm>
            <a:off x="1814304" y="4769098"/>
            <a:ext cx="6789601" cy="1651247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31172B11-6E53-B302-7528-D89DD11B2B84}"/>
              </a:ext>
            </a:extLst>
          </p:cNvPr>
          <p:cNvSpPr txBox="1"/>
          <p:nvPr/>
        </p:nvSpPr>
        <p:spPr>
          <a:xfrm>
            <a:off x="3583620" y="4238490"/>
            <a:ext cx="2512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1.NP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C4F74A5-71E4-3945-8806-E1D3D961B5FA}"/>
              </a:ext>
            </a:extLst>
          </p:cNvPr>
          <p:cNvSpPr txBox="1"/>
          <p:nvPr/>
        </p:nvSpPr>
        <p:spPr>
          <a:xfrm>
            <a:off x="8474447" y="4238491"/>
            <a:ext cx="2512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2.NP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BF2824F-20B6-480C-5622-9978259B5D03}"/>
              </a:ext>
            </a:extLst>
          </p:cNvPr>
          <p:cNvSpPr txBox="1"/>
          <p:nvPr/>
        </p:nvSpPr>
        <p:spPr>
          <a:xfrm>
            <a:off x="5721660" y="6404596"/>
            <a:ext cx="2512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Řez</a:t>
            </a:r>
          </a:p>
        </p:txBody>
      </p:sp>
    </p:spTree>
    <p:extLst>
      <p:ext uri="{BB962C8B-B14F-4D97-AF65-F5344CB8AC3E}">
        <p14:creationId xmlns:p14="http://schemas.microsoft.com/office/powerpoint/2010/main" val="1036787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7CDFEA-F2F2-41AC-9205-5CBE23EA1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ZÁVĚR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583BF8-3BD2-74FF-F0F1-A8B5466A3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Návrhy terénních úprav </a:t>
            </a:r>
          </a:p>
          <a:p>
            <a:pPr lvl="1"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Garáž pod objektem haly</a:t>
            </a:r>
          </a:p>
          <a:p>
            <a:pPr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Nový návrh sportovní haly </a:t>
            </a:r>
          </a:p>
          <a:p>
            <a:pPr lvl="1" algn="just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Zvětšení sportovní plochy, </a:t>
            </a:r>
          </a:p>
          <a:p>
            <a:pPr marL="457200" lvl="1" indent="0" algn="just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změna tvaru, nové prostory, občerstvení</a:t>
            </a:r>
          </a:p>
          <a:p>
            <a:pPr marL="0" indent="0" algn="just">
              <a:buNone/>
            </a:pPr>
            <a:endParaRPr lang="cs-CZ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ové pole 233">
            <a:extLst>
              <a:ext uri="{FF2B5EF4-FFF2-40B4-BE49-F238E27FC236}">
                <a16:creationId xmlns:a16="http://schemas.microsoft.com/office/drawing/2014/main" id="{DE0EF8FB-1EE5-33C9-D701-461AFBD2D71F}"/>
              </a:ext>
            </a:extLst>
          </p:cNvPr>
          <p:cNvSpPr txBox="1"/>
          <p:nvPr/>
        </p:nvSpPr>
        <p:spPr>
          <a:xfrm>
            <a:off x="-10885" y="1"/>
            <a:ext cx="76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992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cs-CZ" sz="180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obsah 8" descr="Obsah obrázku text, diagram, Plán, mapa&#10;&#10;Popis byl vytvořen automaticky">
            <a:extLst>
              <a:ext uri="{FF2B5EF4-FFF2-40B4-BE49-F238E27FC236}">
                <a16:creationId xmlns:a16="http://schemas.microsoft.com/office/drawing/2014/main" id="{B6CE23EC-C36B-E22C-42C0-D6EC34FF6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" t="13738" r="57606" b="32637"/>
          <a:stretch/>
        </p:blipFill>
        <p:spPr>
          <a:xfrm>
            <a:off x="5605609" y="302863"/>
            <a:ext cx="3002771" cy="3243191"/>
          </a:xfrm>
          <a:prstGeom prst="rect">
            <a:avLst/>
          </a:prstGeom>
        </p:spPr>
      </p:pic>
      <p:pic>
        <p:nvPicPr>
          <p:cNvPr id="8" name="Zástupný obsah 5" descr="Obsah obrázku stadión, tráva&#10;&#10;Popis byl vytvořen automaticky">
            <a:extLst>
              <a:ext uri="{FF2B5EF4-FFF2-40B4-BE49-F238E27FC236}">
                <a16:creationId xmlns:a16="http://schemas.microsoft.com/office/drawing/2014/main" id="{AF02360A-A309-E640-B352-C4D59156D5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t="8208" r="16118" b="56082"/>
          <a:stretch/>
        </p:blipFill>
        <p:spPr>
          <a:xfrm>
            <a:off x="875952" y="4263362"/>
            <a:ext cx="5604535" cy="2071557"/>
          </a:xfrm>
          <a:prstGeom prst="rect">
            <a:avLst/>
          </a:prstGeom>
        </p:spPr>
      </p:pic>
      <p:pic>
        <p:nvPicPr>
          <p:cNvPr id="10" name="Obrázek 9" descr="Obsah obrázku nábytek, snímek obrazovky, židle, design&#10;&#10;Popis byl vytvořen automaticky">
            <a:extLst>
              <a:ext uri="{FF2B5EF4-FFF2-40B4-BE49-F238E27FC236}">
                <a16:creationId xmlns:a16="http://schemas.microsoft.com/office/drawing/2014/main" id="{BC8C895D-A1ED-719D-B866-85A88FC5B0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 t="6602" r="16108" b="51586"/>
          <a:stretch/>
        </p:blipFill>
        <p:spPr>
          <a:xfrm>
            <a:off x="6711856" y="4263892"/>
            <a:ext cx="5148711" cy="2071027"/>
          </a:xfrm>
          <a:prstGeom prst="rect">
            <a:avLst/>
          </a:prstGeom>
        </p:spPr>
      </p:pic>
      <p:pic>
        <p:nvPicPr>
          <p:cNvPr id="13" name="Obrázek 12" descr="Obsah obrázku text, diagram, Plán, mapa&#10;&#10;Popis byl vytvořen automaticky">
            <a:extLst>
              <a:ext uri="{FF2B5EF4-FFF2-40B4-BE49-F238E27FC236}">
                <a16:creationId xmlns:a16="http://schemas.microsoft.com/office/drawing/2014/main" id="{F7A98739-CBB3-2540-26E1-7D3E9A27FA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" t="7221" r="45307" b="15469"/>
          <a:stretch/>
        </p:blipFill>
        <p:spPr>
          <a:xfrm>
            <a:off x="8857794" y="302864"/>
            <a:ext cx="3002773" cy="3243191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04DCBB4-B353-48B6-7BA5-C183EB99B62B}"/>
              </a:ext>
            </a:extLst>
          </p:cNvPr>
          <p:cNvSpPr txBox="1"/>
          <p:nvPr/>
        </p:nvSpPr>
        <p:spPr>
          <a:xfrm>
            <a:off x="6425215" y="3647808"/>
            <a:ext cx="2512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Terénní úpravy N4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D5576B2-E420-2134-BE6C-57064A7BB480}"/>
              </a:ext>
            </a:extLst>
          </p:cNvPr>
          <p:cNvSpPr txBox="1"/>
          <p:nvPr/>
        </p:nvSpPr>
        <p:spPr>
          <a:xfrm>
            <a:off x="9444362" y="3647808"/>
            <a:ext cx="2512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Situace – nový návrh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9F5FD5F-3152-B3D5-0939-2456D3FE8DE2}"/>
              </a:ext>
            </a:extLst>
          </p:cNvPr>
          <p:cNvSpPr txBox="1"/>
          <p:nvPr/>
        </p:nvSpPr>
        <p:spPr>
          <a:xfrm>
            <a:off x="3968107" y="6377766"/>
            <a:ext cx="2512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Vizualizace – nový návrh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FF740AA-4EC4-EA60-C91A-55A7541AE171}"/>
              </a:ext>
            </a:extLst>
          </p:cNvPr>
          <p:cNvSpPr txBox="1"/>
          <p:nvPr/>
        </p:nvSpPr>
        <p:spPr>
          <a:xfrm>
            <a:off x="8711547" y="6377766"/>
            <a:ext cx="3104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Vizualizace interiér – nový návrh</a:t>
            </a:r>
          </a:p>
        </p:txBody>
      </p:sp>
    </p:spTree>
    <p:extLst>
      <p:ext uri="{BB962C8B-B14F-4D97-AF65-F5344CB8AC3E}">
        <p14:creationId xmlns:p14="http://schemas.microsoft.com/office/powerpoint/2010/main" val="5660977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45606</TotalTime>
  <Words>453</Words>
  <Application>Microsoft Office PowerPoint</Application>
  <PresentationFormat>Širokoúhlá obrazovka</PresentationFormat>
  <Paragraphs>116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Bakalářská práce Sportovní hala – variantní úprava studie návrhu (areál haly i vlastní objekt) s vyhodnocením</vt:lpstr>
      <vt:lpstr>OBSAH</vt:lpstr>
      <vt:lpstr>LOKALITA</vt:lpstr>
      <vt:lpstr>ARCHITEKTONICKÁ SITUACE</vt:lpstr>
      <vt:lpstr>DISPOZICE – 1.NP a 2.NP</vt:lpstr>
      <vt:lpstr>Prezentace aplikace PowerPoint</vt:lpstr>
      <vt:lpstr>2. VÝZKUMNÁ OTÁZKA</vt:lpstr>
      <vt:lpstr>2. VÝZKUMNÁ OTÁZKA</vt:lpstr>
      <vt:lpstr>ZÁVĚR </vt:lpstr>
      <vt:lpstr>DĚKUJI ZA POZORNOST</vt:lpstr>
      <vt:lpstr>OTÁZKY VEDOUCÍ PRÁCE</vt:lpstr>
      <vt:lpstr>OTÁZKY VEDOUCÍ PRÁCE</vt:lpstr>
      <vt:lpstr>OTÁZKY OPONENTA</vt:lpstr>
      <vt:lpstr>OTÁZKY OPONENTA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BUDOVA PRO SPORT  SPORTOVNÍ HALA</dc:title>
  <dc:creator>Kateřina Nohovcová</dc:creator>
  <cp:lastModifiedBy>Kateřina Nohovcová</cp:lastModifiedBy>
  <cp:revision>75</cp:revision>
  <dcterms:created xsi:type="dcterms:W3CDTF">2021-12-28T14:33:09Z</dcterms:created>
  <dcterms:modified xsi:type="dcterms:W3CDTF">2023-06-12T22:22:06Z</dcterms:modified>
</cp:coreProperties>
</file>