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63" r:id="rId10"/>
    <p:sldId id="268" r:id="rId11"/>
    <p:sldId id="270" r:id="rId12"/>
    <p:sldId id="265" r:id="rId13"/>
    <p:sldId id="274" r:id="rId14"/>
    <p:sldId id="271" r:id="rId15"/>
    <p:sldId id="267" r:id="rId16"/>
    <p:sldId id="272" r:id="rId17"/>
    <p:sldId id="275" r:id="rId18"/>
    <p:sldId id="276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288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F64B4-753D-45DA-8925-CEC59FB5F228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ADA38-974A-420C-A6C0-091CF2DFBD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1078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334D-AB77-4AEB-8A25-A845B7BDA05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9707-6DA5-4915-8C32-8F7771D933BB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415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334D-AB77-4AEB-8A25-A845B7BDA05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9707-6DA5-4915-8C32-8F7771D93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355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334D-AB77-4AEB-8A25-A845B7BDA05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9707-6DA5-4915-8C32-8F7771D93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805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334D-AB77-4AEB-8A25-A845B7BDA05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9707-6DA5-4915-8C32-8F7771D93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964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334D-AB77-4AEB-8A25-A845B7BDA05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9707-6DA5-4915-8C32-8F7771D933BB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18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334D-AB77-4AEB-8A25-A845B7BDA05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9707-6DA5-4915-8C32-8F7771D93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78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334D-AB77-4AEB-8A25-A845B7BDA05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9707-6DA5-4915-8C32-8F7771D93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381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334D-AB77-4AEB-8A25-A845B7BDA05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9707-6DA5-4915-8C32-8F7771D93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014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334D-AB77-4AEB-8A25-A845B7BDA05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9707-6DA5-4915-8C32-8F7771D93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63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8E2334D-AB77-4AEB-8A25-A845B7BDA05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689707-6DA5-4915-8C32-8F7771D93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491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334D-AB77-4AEB-8A25-A845B7BDA05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9707-6DA5-4915-8C32-8F7771D93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291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8E2334D-AB77-4AEB-8A25-A845B7BDA05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8689707-6DA5-4915-8C32-8F7771D933BB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08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B01E1E-0CC5-8B53-0541-DB486C7AD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6219"/>
            <a:ext cx="9144000" cy="1736881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Popis provozních stavů cirkulátoru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84B6C2-8E13-E264-118D-B4EE98008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3400"/>
            <a:ext cx="9144000" cy="1606550"/>
          </a:xfrm>
        </p:spPr>
        <p:txBody>
          <a:bodyPr anchor="ctr"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Autor práce: Filip Trtílek; UČO:27297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Vedoucí práce: Ing. Jan Kolínský, Ph.D.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7F52008D-C3C3-A85D-3C2F-D50AEF1F2141}"/>
              </a:ext>
            </a:extLst>
          </p:cNvPr>
          <p:cNvSpPr txBox="1">
            <a:spLocks/>
          </p:cNvSpPr>
          <p:nvPr/>
        </p:nvSpPr>
        <p:spPr>
          <a:xfrm>
            <a:off x="1524000" y="31400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FBE5F8E-BC24-0B76-67D4-A9C38179D899}"/>
              </a:ext>
            </a:extLst>
          </p:cNvPr>
          <p:cNvSpPr txBox="1"/>
          <p:nvPr/>
        </p:nvSpPr>
        <p:spPr>
          <a:xfrm>
            <a:off x="1524000" y="31400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Vysoká škola technická a ekonomická v Českých Budějovicích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Ústav technicko-technologický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8168A28-C926-D91F-7C19-91F673A332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56000" y="360000"/>
            <a:ext cx="1162212" cy="1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52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463B6-4A6B-C489-E0C7-B5F581306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Nehoda zařízení V-001a – Scénář 2</a:t>
            </a:r>
            <a:endParaRPr lang="cs-CZ" sz="4000" dirty="0"/>
          </a:p>
        </p:txBody>
      </p:sp>
      <p:pic>
        <p:nvPicPr>
          <p:cNvPr id="5" name="Zástupný obsah 4" descr="Obsah obrázku text, snímek obrazovky, Nalepovací papírek, Písmo&#10;&#10;Popis byl vytvořen automaticky">
            <a:extLst>
              <a:ext uri="{FF2B5EF4-FFF2-40B4-BE49-F238E27FC236}">
                <a16:creationId xmlns:a16="http://schemas.microsoft.com/office/drawing/2014/main" id="{0B234605-764C-E651-ED6B-A324DC3E1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" y="2498050"/>
            <a:ext cx="10560930" cy="2855000"/>
          </a:xfrm>
        </p:spPr>
      </p:pic>
    </p:spTree>
    <p:extLst>
      <p:ext uri="{BB962C8B-B14F-4D97-AF65-F5344CB8AC3E}">
        <p14:creationId xmlns:p14="http://schemas.microsoft.com/office/powerpoint/2010/main" val="3932754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5D5185-9957-5604-0DE2-E0421665C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Scénář 2 - HEPA filtr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8592E9-DAAB-9F13-C215-8FCFF792D4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Umístění napájecí větve HEPA filtru, zdroj vlastní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69A1F33-3518-D77C-44D9-67A5EA5C75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/>
              <a:t>HEPA filtr, zdroj CVŘ, s.r.o.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6" name="Obrázek 5" descr="Obsah obrázku flétna/dudy, stroj/přístroj, inženýrství, ocel&#10;&#10;Popis byl vytvořen automaticky">
            <a:extLst>
              <a:ext uri="{FF2B5EF4-FFF2-40B4-BE49-F238E27FC236}">
                <a16:creationId xmlns:a16="http://schemas.microsoft.com/office/drawing/2014/main" id="{C551C922-4B53-2E92-E0BB-1BAC11A39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2514600"/>
            <a:ext cx="4937760" cy="3651250"/>
          </a:xfrm>
          <a:prstGeom prst="rect">
            <a:avLst/>
          </a:prstGeom>
        </p:spPr>
      </p:pic>
      <p:pic>
        <p:nvPicPr>
          <p:cNvPr id="10" name="Obrázek 9" descr="Obsah obrázku válec, podlaha, stříbrné, interiér&#10;&#10;Popis byl vytvořen automaticky">
            <a:extLst>
              <a:ext uri="{FF2B5EF4-FFF2-40B4-BE49-F238E27FC236}">
                <a16:creationId xmlns:a16="http://schemas.microsoft.com/office/drawing/2014/main" id="{803A48DB-AAA8-26D6-253A-0B19F9406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718" y="3569502"/>
            <a:ext cx="5252181" cy="154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32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481911-8D80-EC23-09E5-811F973C1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Nehoda zařízení V-001a – Scénář 1</a:t>
            </a:r>
          </a:p>
        </p:txBody>
      </p:sp>
      <p:pic>
        <p:nvPicPr>
          <p:cNvPr id="5" name="Zástupný obsah 4" descr="Obsah obrázku text, snímek obrazovky, Nalepovací papírek, Písmo&#10;&#10;Popis byl vytvořen automaticky">
            <a:extLst>
              <a:ext uri="{FF2B5EF4-FFF2-40B4-BE49-F238E27FC236}">
                <a16:creationId xmlns:a16="http://schemas.microsoft.com/office/drawing/2014/main" id="{31CB8C5C-B2BA-7D0A-988C-C7D23245A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033905"/>
            <a:ext cx="10058400" cy="3647440"/>
          </a:xfrm>
        </p:spPr>
      </p:pic>
    </p:spTree>
    <p:extLst>
      <p:ext uri="{BB962C8B-B14F-4D97-AF65-F5344CB8AC3E}">
        <p14:creationId xmlns:p14="http://schemas.microsoft.com/office/powerpoint/2010/main" val="72163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920AA-8F15-59CB-0991-0839C6932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Scénář 1 – zadření/zničení ložiska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A8BE17-0BD9-74CB-5F78-F8A4C1A450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uložení v „původním“ stavu, zdroj vlastní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031BC9-0D87-BEBC-0672-FD1621F6C7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statická část ložiska po nehodě, zdroj vlastní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6" name="Obrázek 5" descr="Obsah obrázku stroj/přístroj, Autodíly, rotor, inženýrství&#10;&#10;Popis byl vytvořen automaticky">
            <a:extLst>
              <a:ext uri="{FF2B5EF4-FFF2-40B4-BE49-F238E27FC236}">
                <a16:creationId xmlns:a16="http://schemas.microsoft.com/office/drawing/2014/main" id="{15E6F95B-33E7-208E-EA23-E3AA4BD5D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77" y="2609850"/>
            <a:ext cx="5063262" cy="2856546"/>
          </a:xfrm>
          <a:prstGeom prst="rect">
            <a:avLst/>
          </a:prstGeom>
        </p:spPr>
      </p:pic>
      <p:pic>
        <p:nvPicPr>
          <p:cNvPr id="8" name="Obrázek 7" descr="Obsah obrázku Autodíly, rotor, ocel, stroj/přístroj&#10;&#10;Popis byl vytvořen automaticky">
            <a:extLst>
              <a:ext uri="{FF2B5EF4-FFF2-40B4-BE49-F238E27FC236}">
                <a16:creationId xmlns:a16="http://schemas.microsoft.com/office/drawing/2014/main" id="{832D2320-7593-B934-8DA9-6B270CBAC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09850"/>
            <a:ext cx="5063262" cy="287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16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2DA83-AC9C-C8BA-C10C-3DA5271FD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Nehoda zařízení V-001b – Scénář 2</a:t>
            </a:r>
            <a:endParaRPr lang="cs-CZ" sz="4000" dirty="0"/>
          </a:p>
        </p:txBody>
      </p:sp>
      <p:pic>
        <p:nvPicPr>
          <p:cNvPr id="5" name="Zástupný obsah 4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70E46E21-E3F0-6EED-665D-38E3C7788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193729"/>
            <a:ext cx="10058400" cy="3327792"/>
          </a:xfrm>
        </p:spPr>
      </p:pic>
    </p:spTree>
    <p:extLst>
      <p:ext uri="{BB962C8B-B14F-4D97-AF65-F5344CB8AC3E}">
        <p14:creationId xmlns:p14="http://schemas.microsoft.com/office/powerpoint/2010/main" val="2307175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A4FB69-E3A8-619C-21D2-3A013F2A7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Scénář 2 – stav hřídele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A8BAE7-160F-85CA-5BC7-96B6CDF0B7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Hřídel v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původním</a:t>
            </a:r>
            <a:r>
              <a:rPr lang="cs-CZ" dirty="0"/>
              <a:t> stavu, zdroj vlastní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47335F9A-9772-855D-FEAC-B5EF6589B1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Zničená</a:t>
            </a:r>
            <a:r>
              <a:rPr lang="cs-CZ" dirty="0"/>
              <a:t> hřídel, zdroj CVŘ, s.r.o.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14" name="Zástupný obsah 10">
            <a:extLst>
              <a:ext uri="{FF2B5EF4-FFF2-40B4-BE49-F238E27FC236}">
                <a16:creationId xmlns:a16="http://schemas.microsoft.com/office/drawing/2014/main" id="{118868BB-5A1D-6777-4122-42E04B919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280" y="2719929"/>
            <a:ext cx="4792626" cy="2703861"/>
          </a:xfrm>
          <a:prstGeom prst="rect">
            <a:avLst/>
          </a:prstGeom>
        </p:spPr>
      </p:pic>
      <p:pic>
        <p:nvPicPr>
          <p:cNvPr id="16" name="Obrázek 15" descr="Obsah obrázku nářadí, území, nůžky, pokažené&#10;&#10;Popis byl vytvořen automaticky">
            <a:extLst>
              <a:ext uri="{FF2B5EF4-FFF2-40B4-BE49-F238E27FC236}">
                <a16:creationId xmlns:a16="http://schemas.microsoft.com/office/drawing/2014/main" id="{EA2E2B92-10B5-37E3-1265-6DE697889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7872" y="2764203"/>
            <a:ext cx="3916625" cy="293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40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34F623-98BA-6BF8-EBF3-D0D18C941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Scénář 2 – stav hřídele</a:t>
            </a:r>
            <a:endParaRPr lang="cs-CZ" sz="4000" dirty="0"/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A59B976F-1A50-C514-AB7A-76F5045864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20" y="2055284"/>
            <a:ext cx="4937760" cy="3378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zadřený</a:t>
            </a:r>
            <a:r>
              <a:rPr lang="cs-CZ" dirty="0"/>
              <a:t> plášť hřídele, zdroj CVŘ, s.r.o.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14" name="Zástupný obsah 9" descr="Obsah obrázku Autodíly, stříbrné&#10;&#10;Popis byl vytvořen automaticky">
            <a:extLst>
              <a:ext uri="{FF2B5EF4-FFF2-40B4-BE49-F238E27FC236}">
                <a16:creationId xmlns:a16="http://schemas.microsoft.com/office/drawing/2014/main" id="{29FF69AC-73C4-4480-6D18-A02E77C36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86" y="2432050"/>
            <a:ext cx="3380488" cy="3060658"/>
          </a:xfrm>
          <a:prstGeom prst="rect">
            <a:avLst/>
          </a:prstGeom>
        </p:spPr>
      </p:pic>
      <p:sp>
        <p:nvSpPr>
          <p:cNvPr id="18" name="Zástupný obsah 17">
            <a:extLst>
              <a:ext uri="{FF2B5EF4-FFF2-40B4-BE49-F238E27FC236}">
                <a16:creationId xmlns:a16="http://schemas.microsoft.com/office/drawing/2014/main" id="{150AE340-1968-1A8E-27D9-2AF59713F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055284"/>
            <a:ext cx="4998720" cy="343742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pravděpodobné</a:t>
            </a:r>
            <a:r>
              <a:rPr lang="cs-CZ" dirty="0"/>
              <a:t> místo zadření, zdroj CVŘ, s.r.o.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20" name="Zástupný obsah 7" descr="Obsah obrázku stříbrné, válec, kov, ocel&#10;&#10;Popis byl vytvořen automaticky">
            <a:extLst>
              <a:ext uri="{FF2B5EF4-FFF2-40B4-BE49-F238E27FC236}">
                <a16:creationId xmlns:a16="http://schemas.microsoft.com/office/drawing/2014/main" id="{7D171918-2E58-3F4A-C482-4BA8F3F2F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75162" y="1786649"/>
            <a:ext cx="3008821" cy="440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94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F4CAF-87C0-844B-04D7-AD6F7CC97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477E0D-4C07-2582-B964-68BA3429D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Scénáře, které MOHLY vést k nehodám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Zařízení V-001a – Scénář 2: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ztráta tlaku He ve vedlejší napájecí větvi ucpáním HEPA filtru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styk rotačních ploch ložiska -&gt; zničení uložení rotoru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Zařízení V-001b – Scénář 2: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Zadření hřídele ve statoru způsobené nečistotami -&gt;zeslabení hřídele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Vykroucení a zničení hřídele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13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B80C1-EC3D-1B8E-1A94-245E0303A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Odpovědi na otázky vedoucího/oponenta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63B98B-165E-E29F-E7E3-FAABF9303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Vedoucí práce: Žádné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Oponent: Žádné</a:t>
            </a:r>
          </a:p>
        </p:txBody>
      </p:sp>
    </p:spTree>
    <p:extLst>
      <p:ext uri="{BB962C8B-B14F-4D97-AF65-F5344CB8AC3E}">
        <p14:creationId xmlns:p14="http://schemas.microsoft.com/office/powerpoint/2010/main" val="805774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Zástupný obsah 2">
            <a:extLst>
              <a:ext uri="{FF2B5EF4-FFF2-40B4-BE49-F238E27FC236}">
                <a16:creationId xmlns:a16="http://schemas.microsoft.com/office/drawing/2014/main" id="{B4D4D74F-5655-F3AD-CD5B-C08515705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023" y="2102679"/>
            <a:ext cx="10027920" cy="1485072"/>
          </a:xfrm>
        </p:spPr>
        <p:txBody>
          <a:bodyPr>
            <a:normAutofit/>
          </a:bodyPr>
          <a:lstStyle/>
          <a:p>
            <a:pPr algn="ctr"/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5E1ED12F-9F06-4B37-87B7-F98F52937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7906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A1FB89-C56F-A413-00BA-CC54F6F9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Důvody zvolení tématu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2B8928-194A-5B28-6843-DE38179FA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</a:rPr>
              <a:t> Součást praxe v Centru výzkumu Řež, s.r.o.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</a:rPr>
              <a:t> Dostupnost tématu a časové možnosti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</a:rPr>
              <a:t> Analýza tzv. „od konce“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794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33B0E6-98BD-FFDE-CA5E-96EB5912C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</a:rPr>
              <a:t>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B58AFD-50A3-B0AF-57C8-66398C235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25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Cílem bakalářské práce je Popis hlavní funkce a částí cirkulátoru se zaměřením na typy využitelných motorů a ložisek. Na základě popisu poruchy během funkční zkoušky budou popsány možné příčiny poruchy a stanovené scénáře, které mohly vést k takové poruše. Bude proveden návrh úpravy pro zlepšení spolehlivosti cirkulátoru. Řešení práce bude probíhat ve spolupráci s Centrem výzkumu Řež.</a:t>
            </a:r>
          </a:p>
        </p:txBody>
      </p:sp>
    </p:spTree>
    <p:extLst>
      <p:ext uri="{BB962C8B-B14F-4D97-AF65-F5344CB8AC3E}">
        <p14:creationId xmlns:p14="http://schemas.microsoft.com/office/powerpoint/2010/main" val="3303389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17AC2F-B50A-3701-0587-D9875BABB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Použité metody vypracování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65D545-4632-EB80-E9D6-B1A2A450D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Použité metody analýz kořenových příčin a jejich kombinace: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Analýza stromem poruch – grafická metoda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Analýza stromem událostí – grafická metoda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Analýza příčin a následků – grafická metoda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Kontrolní seznam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6955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4C777-4A51-14F9-EC7D-515664B9D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Chladící systém 1010 / cirkulátor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44177828-7C8D-1619-2DF1-1494BF3186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3D Model systému 1010, zdroj CVŘ, s.r.o.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347B632F-EF4E-C4E8-749E-553D166A8B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Řez cirkulátorem/kompresorem, zdroj CVŘ, s.r.o./upraveno autorem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3EE48231-0C3D-D68C-DBF2-9DFD2C70B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9" y="2267806"/>
            <a:ext cx="4735749" cy="3320871"/>
          </a:xfrm>
          <a:prstGeom prst="rect">
            <a:avLst/>
          </a:prstGeom>
        </p:spPr>
      </p:pic>
      <p:pic>
        <p:nvPicPr>
          <p:cNvPr id="22" name="Obrázek 21" descr="Obsah obrázku diagram, text, snímek obrazovky, Plán&#10;&#10;Popis byl vytvořen automaticky">
            <a:extLst>
              <a:ext uri="{FF2B5EF4-FFF2-40B4-BE49-F238E27FC236}">
                <a16:creationId xmlns:a16="http://schemas.microsoft.com/office/drawing/2014/main" id="{5ACE6697-561C-2EB3-E824-3257902E3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50" y="2533650"/>
            <a:ext cx="2908315" cy="356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26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9BA8DB-400D-226B-43B6-DFBC78D63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cs-CZ" sz="3700">
                <a:latin typeface="Arial" panose="020B0604020202020204" pitchFamily="34" charset="0"/>
              </a:rPr>
              <a:t>Zařízení V-001a - následky</a:t>
            </a:r>
          </a:p>
        </p:txBody>
      </p:sp>
      <p:pic>
        <p:nvPicPr>
          <p:cNvPr id="5" name="Obrázek 4" descr="Obsah obrázku Autodíly, interiér, inženýrství, kov&#10;&#10;Popis byl vytvořen automaticky">
            <a:extLst>
              <a:ext uri="{FF2B5EF4-FFF2-40B4-BE49-F238E27FC236}">
                <a16:creationId xmlns:a16="http://schemas.microsoft.com/office/drawing/2014/main" id="{3F04B74F-2FFA-6B66-4E8A-5E53A7AA63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/>
          <a:stretch/>
        </p:blipFill>
        <p:spPr>
          <a:xfrm>
            <a:off x="946101" y="640081"/>
            <a:ext cx="6285596" cy="5314406"/>
          </a:xfrm>
          <a:prstGeom prst="rect">
            <a:avLst/>
          </a:prstGeom>
        </p:spPr>
      </p:pic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D1B314-FF5D-E3CA-167B-ADCA8E0EC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Zničené uložení hřídele, zdroj CVŘ, s.r.o.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 poškození došlo při 38 000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/min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2555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9C57D2-E644-082A-88F3-AEF5472D7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Zařízení V-001b - následky</a:t>
            </a:r>
          </a:p>
        </p:txBody>
      </p:sp>
      <p:pic>
        <p:nvPicPr>
          <p:cNvPr id="5" name="Zástupný obsah 4" descr="Obsah obrázku nářadí, území, nůžky, pokažené&#10;&#10;Popis byl vytvořen automaticky">
            <a:extLst>
              <a:ext uri="{FF2B5EF4-FFF2-40B4-BE49-F238E27FC236}">
                <a16:creationId xmlns:a16="http://schemas.microsoft.com/office/drawing/2014/main" id="{9277126D-1219-57BC-CEBD-7E93D51FF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91" b="3"/>
          <a:stretch/>
        </p:blipFill>
        <p:spPr>
          <a:xfrm rot="5400000">
            <a:off x="1236506" y="2091445"/>
            <a:ext cx="3961506" cy="3532356"/>
          </a:xfrm>
          <a:prstGeom prst="rect">
            <a:avLst/>
          </a:prstGeom>
        </p:spPr>
      </p:pic>
      <p:pic>
        <p:nvPicPr>
          <p:cNvPr id="7" name="Zástupný obsah 6" descr="Obsah obrázku Autodíly, stříbrné&#10;&#10;Popis byl vytvořen automaticky">
            <a:extLst>
              <a:ext uri="{FF2B5EF4-FFF2-40B4-BE49-F238E27FC236}">
                <a16:creationId xmlns:a16="http://schemas.microsoft.com/office/drawing/2014/main" id="{7DAFF9B0-0B9E-F94A-2F43-C3299986C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30" y="1846259"/>
            <a:ext cx="4443089" cy="4022725"/>
          </a:xfrm>
        </p:spPr>
      </p:pic>
    </p:spTree>
    <p:extLst>
      <p:ext uri="{BB962C8B-B14F-4D97-AF65-F5344CB8AC3E}">
        <p14:creationId xmlns:p14="http://schemas.microsoft.com/office/powerpoint/2010/main" val="2745760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DA5729-B000-A1EC-D9E4-A4A4F15D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>
                <a:latin typeface="Arial" panose="020B0604020202020204" pitchFamily="34" charset="0"/>
                <a:cs typeface="Arial" panose="020B0604020202020204" pitchFamily="34" charset="0"/>
              </a:rPr>
              <a:t>Diagram událostí V-001a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obsah 4" descr="Obsah obrázku snímek obrazovky, text, Barevnost, design&#10;&#10;Popis byl vytvořen automaticky">
            <a:extLst>
              <a:ext uri="{FF2B5EF4-FFF2-40B4-BE49-F238E27FC236}">
                <a16:creationId xmlns:a16="http://schemas.microsoft.com/office/drawing/2014/main" id="{8B678155-6C72-217C-017D-AF31AB3D4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154" y="1789113"/>
            <a:ext cx="7863692" cy="4294187"/>
          </a:xfrm>
        </p:spPr>
      </p:pic>
    </p:spTree>
    <p:extLst>
      <p:ext uri="{BB962C8B-B14F-4D97-AF65-F5344CB8AC3E}">
        <p14:creationId xmlns:p14="http://schemas.microsoft.com/office/powerpoint/2010/main" val="2483053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AF500-A378-D154-FA00-652D392D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Diagram událostí V-001b</a:t>
            </a:r>
          </a:p>
        </p:txBody>
      </p:sp>
      <p:pic>
        <p:nvPicPr>
          <p:cNvPr id="5" name="Zástupný obsah 4" descr="Obsah obrázku snímek obrazovky, text&#10;&#10;Popis byl vytvořen automaticky">
            <a:extLst>
              <a:ext uri="{FF2B5EF4-FFF2-40B4-BE49-F238E27FC236}">
                <a16:creationId xmlns:a16="http://schemas.microsoft.com/office/drawing/2014/main" id="{07B5DC71-D1FE-CA4B-4544-BD1ABF19B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216630"/>
            <a:ext cx="10058400" cy="3281990"/>
          </a:xfrm>
        </p:spPr>
      </p:pic>
    </p:spTree>
    <p:extLst>
      <p:ext uri="{BB962C8B-B14F-4D97-AF65-F5344CB8AC3E}">
        <p14:creationId xmlns:p14="http://schemas.microsoft.com/office/powerpoint/2010/main" val="126784616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297</TotalTime>
  <Words>440</Words>
  <Application>Microsoft Office PowerPoint</Application>
  <PresentationFormat>Širokoúhlá obrazovka</PresentationFormat>
  <Paragraphs>60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Retrospektiva</vt:lpstr>
      <vt:lpstr>Popis provozních stavů cirkulátoru</vt:lpstr>
      <vt:lpstr>Důvody zvolení tématu</vt:lpstr>
      <vt:lpstr>Cíl práce</vt:lpstr>
      <vt:lpstr>Použité metody vypracování</vt:lpstr>
      <vt:lpstr>Chladící systém 1010 / cirkulátor</vt:lpstr>
      <vt:lpstr>Zařízení V-001a - následky</vt:lpstr>
      <vt:lpstr>Zařízení V-001b - následky</vt:lpstr>
      <vt:lpstr>Diagram událostí V-001a</vt:lpstr>
      <vt:lpstr>Diagram událostí V-001b</vt:lpstr>
      <vt:lpstr>Nehoda zařízení V-001a – Scénář 2</vt:lpstr>
      <vt:lpstr>Scénář 2 - HEPA filtr</vt:lpstr>
      <vt:lpstr>Nehoda zařízení V-001a – Scénář 1</vt:lpstr>
      <vt:lpstr>Scénář 1 – zadření/zničení ložiska</vt:lpstr>
      <vt:lpstr>Nehoda zařízení V-001b – Scénář 2</vt:lpstr>
      <vt:lpstr>Scénář 2 – stav hřídele</vt:lpstr>
      <vt:lpstr>Scénář 2 – stav hřídele</vt:lpstr>
      <vt:lpstr>Shrnutí</vt:lpstr>
      <vt:lpstr>Odpovědi na otázky vedoucího/oponenta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Popis provozních stavů cirkulátoru</dc:title>
  <dc:creator>Filip Trtílek</dc:creator>
  <cp:lastModifiedBy>Filip Trtílek</cp:lastModifiedBy>
  <cp:revision>7</cp:revision>
  <dcterms:created xsi:type="dcterms:W3CDTF">2023-06-11T08:11:31Z</dcterms:created>
  <dcterms:modified xsi:type="dcterms:W3CDTF">2023-06-13T18:47:44Z</dcterms:modified>
</cp:coreProperties>
</file>