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04051-35C1-013B-E2D0-69540251F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EA39A3-D605-3B4D-5633-A9A26066C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1BD8C9-E9A7-B124-5F79-48274B52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6AFF0-47B9-AD66-F6AE-A68E0518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3112B1-16F1-95C5-5DB1-591A2623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26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0AC1C-D0D6-64E4-F689-1121AB89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8A6C8A-5BAA-AEDF-74A9-9A8E9E304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2FC456-C70F-FFFC-9787-4B0F1D7C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DBFB55-DE03-5015-9FF3-084EAB0D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59D8CF-E787-613F-7A45-1F32EF7B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3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78D126-6730-0858-FF44-00BDE1843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5C1DF3-0FD7-1E3D-DA84-00CA3BE1F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391B29-6AFA-44BC-CCC4-300B38F9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BF2484-9D7F-40FA-91D3-76DF5B74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58F3A9-DE5D-6937-5738-34D0ADDB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21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6E203-EF63-54A5-7F4C-646ED50D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72282-8C34-D874-939A-3052971B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657833-9039-7FC2-EE8B-E6641C6C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FF0A0D-D5AF-EFD6-5CCB-EC2CF171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860FED-D0F2-3DA4-EFF3-7BB33B11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DEDDB-21F2-37F0-FC06-5B87C773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1D43F8-33B7-6D79-E314-A75267DB9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645D73-4FEE-B2CA-FCB5-591E4742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698472-FE31-15FA-E16D-0298AFFB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B11E95-5C72-61ED-313F-F09F7D5E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14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A8D49-B575-F66A-9A8A-9E192827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F64F9-240C-4D6C-6AE2-B5882388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9D2642-0974-077E-8489-80E846924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18E5C8-4BD5-A75C-E9F9-590EFB74E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548F9A-69A3-A2F4-0556-B5BC9269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B0E679-F143-9809-FAC7-D8BB925B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34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343992-3591-D676-ABA9-0C93B888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B6B733-8B65-5C2C-5B40-6783F670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FDC33A-BEE8-E969-2BB7-2962C99F9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E84BD4-4545-7289-DC03-3C06556D9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C2B077-6911-5553-7A61-0756031BB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3043DD-A761-5C93-EEB7-74AC971CA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4FB5B6-30F8-02FC-0FC9-C0B011C6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B78661-964A-64BB-7E66-E214FF9E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20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AD669-E4E9-0B33-77E2-78D27250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BD572F-EF3F-2522-2E38-B8D196CC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1B82CC-82D3-737E-AB8F-B304DFF8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871C14-8C0C-503E-746A-A6180D40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85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C90566-6582-B224-CE51-81F7D540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AA8C55-720A-ABD3-F453-E6D34751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E0599C-DC4F-7651-C38C-8438B6A1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81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7D4BA-A8B8-818E-B1E2-EC58CA21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8AC47-A318-2B27-D617-C506E53B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C93FE3-74D4-86A2-E6D0-4760AD3C9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2300A2-8D16-48D5-3B49-31BC694C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6D39B2-3966-092F-45A3-84268EDF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828FE3-C57B-35CF-3A7B-CA02980A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89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DA7A2-8A46-CB07-A92F-EF1B16C11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FEB430-7449-3241-B874-F0040C8CF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10C7E-5A19-7FCA-F60D-63D81635D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DB2AF4-DAE1-D376-CE0A-E240DD10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6934C2-6752-9940-619D-AC2243EB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E65A00-07DF-1724-DD36-33C5DAA3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73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1B4C5EC-1BDB-186C-5AAC-8AAAB4EF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559778-66A4-469A-9F42-522C8801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A52A0E-3181-179F-17BD-0CEA298EA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7A436-6966-4364-BB6E-E312A4DF1581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73098D-638B-D8CD-36EF-C97390242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3F66FA-0CBE-61A2-BEAE-2978B66A9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073D-1EF8-4116-AA99-A222C528A8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51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f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B792110-5AB2-F640-F467-96A36578D038}"/>
              </a:ext>
            </a:extLst>
          </p:cNvPr>
          <p:cNvSpPr txBox="1"/>
          <p:nvPr/>
        </p:nvSpPr>
        <p:spPr>
          <a:xfrm>
            <a:off x="1701444" y="736364"/>
            <a:ext cx="8789112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340" algn="ctr">
              <a:lnSpc>
                <a:spcPct val="150000"/>
              </a:lnSpc>
              <a:spcBef>
                <a:spcPts val="10800"/>
              </a:spcBef>
              <a:spcAft>
                <a:spcPts val="10800"/>
              </a:spcAft>
            </a:pPr>
            <a:r>
              <a:rPr lang="cs-CZ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Technologie výroby outdoorových nožů se zaměřením na tepelné zpracování polotovarů</a:t>
            </a: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34DA2038-9E72-BD39-E778-DA6624A5AD94}"/>
              </a:ext>
            </a:extLst>
          </p:cNvPr>
          <p:cNvSpPr txBox="1">
            <a:spLocks/>
          </p:cNvSpPr>
          <p:nvPr/>
        </p:nvSpPr>
        <p:spPr>
          <a:xfrm>
            <a:off x="1524000" y="5329534"/>
            <a:ext cx="9144000" cy="646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Vojtěch Karaus </a:t>
            </a:r>
          </a:p>
          <a:p>
            <a:pPr marL="0" indent="0" algn="ct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20DEDF3-5580-1BD7-09D3-1DBC1CEEF585}"/>
              </a:ext>
            </a:extLst>
          </p:cNvPr>
          <p:cNvSpPr txBox="1"/>
          <p:nvPr/>
        </p:nvSpPr>
        <p:spPr>
          <a:xfrm>
            <a:off x="3044037" y="4076783"/>
            <a:ext cx="6100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Bakalářská práce</a:t>
            </a:r>
            <a:b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cs-CZ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Ú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stav technicko-technologický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brázek 14" descr="Obsah obrázku text, Písmo, Grafika, design&#10;&#10;Popis byl vytvořen automaticky">
            <a:extLst>
              <a:ext uri="{FF2B5EF4-FFF2-40B4-BE49-F238E27FC236}">
                <a16:creationId xmlns:a16="http://schemas.microsoft.com/office/drawing/2014/main" id="{A1A47B54-9F19-74D9-D25E-E7C6B7E05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8" y="5435418"/>
            <a:ext cx="4402195" cy="1459853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3681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59CD95-B399-C570-72CB-DA5F112F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142"/>
            <a:ext cx="10515595" cy="771358"/>
          </a:xfrm>
        </p:spPr>
        <p:txBody>
          <a:bodyPr anchor="b"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 výroby nože</a:t>
            </a:r>
          </a:p>
        </p:txBody>
      </p:sp>
      <p:pic>
        <p:nvPicPr>
          <p:cNvPr id="4" name="Zástupný obsah 3" descr="Obsah obrázku osoba, příprava, nástroj, dávání&#10;&#10;Popis byl vytvořen automaticky">
            <a:extLst>
              <a:ext uri="{FF2B5EF4-FFF2-40B4-BE49-F238E27FC236}">
                <a16:creationId xmlns:a16="http://schemas.microsoft.com/office/drawing/2014/main" id="{A29CE97A-1488-C46D-418E-FB50D71D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9" r="2" b="18470"/>
          <a:stretch/>
        </p:blipFill>
        <p:spPr bwMode="auto">
          <a:xfrm>
            <a:off x="742056" y="1629005"/>
            <a:ext cx="2520000" cy="17999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interiér, patro, zbraň&#10;&#10;Popis byl vytvořen automaticky">
            <a:extLst>
              <a:ext uri="{FF2B5EF4-FFF2-40B4-BE49-F238E27FC236}">
                <a16:creationId xmlns:a16="http://schemas.microsoft.com/office/drawing/2014/main" id="{AA5A802E-2194-C248-617C-EC26DB2B0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26"/>
          <a:stretch/>
        </p:blipFill>
        <p:spPr>
          <a:xfrm>
            <a:off x="4834475" y="1669642"/>
            <a:ext cx="2520000" cy="1799995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37E6177C-1333-DD71-A9D0-33F1016940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46"/>
          <a:stretch/>
        </p:blipFill>
        <p:spPr bwMode="auto">
          <a:xfrm>
            <a:off x="4834475" y="4138578"/>
            <a:ext cx="2520000" cy="17999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Obsah obrázku interiér, podlaha, otevřené&#10;&#10;Popis byl vytvořen automaticky">
            <a:extLst>
              <a:ext uri="{FF2B5EF4-FFF2-40B4-BE49-F238E27FC236}">
                <a16:creationId xmlns:a16="http://schemas.microsoft.com/office/drawing/2014/main" id="{B9E9FA85-FCE1-77FD-7E9E-8B82087FBA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3" r="29674" b="30901"/>
          <a:stretch/>
        </p:blipFill>
        <p:spPr bwMode="auto">
          <a:xfrm>
            <a:off x="8827775" y="1629005"/>
            <a:ext cx="2622167" cy="12665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Obsah obrázku zbraň&#10;&#10;Popis byl vytvořen automaticky">
            <a:extLst>
              <a:ext uri="{FF2B5EF4-FFF2-40B4-BE49-F238E27FC236}">
                <a16:creationId xmlns:a16="http://schemas.microsoft.com/office/drawing/2014/main" id="{C2AC2D1D-EA2A-7894-69AA-CBAD154F23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291" r="-241" b="5836"/>
          <a:stretch/>
        </p:blipFill>
        <p:spPr>
          <a:xfrm>
            <a:off x="8827775" y="3619501"/>
            <a:ext cx="2622168" cy="2343266"/>
          </a:xfrm>
          <a:prstGeom prst="rect">
            <a:avLst/>
          </a:prstGeom>
        </p:spPr>
      </p:pic>
      <p:pic>
        <p:nvPicPr>
          <p:cNvPr id="15" name="Obrázek 14" descr="Obsah obrázku osoba, interiér&#10;&#10;Popis byl vytvořen automaticky">
            <a:extLst>
              <a:ext uri="{FF2B5EF4-FFF2-40B4-BE49-F238E27FC236}">
                <a16:creationId xmlns:a16="http://schemas.microsoft.com/office/drawing/2014/main" id="{2BBE5C22-207B-D237-889E-361114C2AD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5" r="-1119"/>
          <a:stretch/>
        </p:blipFill>
        <p:spPr bwMode="auto">
          <a:xfrm rot="5400000">
            <a:off x="1102058" y="3778577"/>
            <a:ext cx="1799994" cy="251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7BD6275C-B4A5-7068-3404-1BFDB176BA32}"/>
              </a:ext>
            </a:extLst>
          </p:cNvPr>
          <p:cNvSpPr/>
          <p:nvPr/>
        </p:nvSpPr>
        <p:spPr>
          <a:xfrm>
            <a:off x="3900744" y="1629005"/>
            <a:ext cx="422713" cy="28403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80B6A3D-0206-193E-7889-86CF98EEACDD}"/>
              </a:ext>
            </a:extLst>
          </p:cNvPr>
          <p:cNvSpPr/>
          <p:nvPr/>
        </p:nvSpPr>
        <p:spPr>
          <a:xfrm>
            <a:off x="3900743" y="4138577"/>
            <a:ext cx="422713" cy="23190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2F88AFF-7223-940A-AAC9-B821478CF300}"/>
              </a:ext>
            </a:extLst>
          </p:cNvPr>
          <p:cNvSpPr/>
          <p:nvPr/>
        </p:nvSpPr>
        <p:spPr>
          <a:xfrm>
            <a:off x="7879767" y="3627742"/>
            <a:ext cx="422713" cy="27811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26212C8-8BC0-B65A-8C1A-C0C32A28CE5E}"/>
              </a:ext>
            </a:extLst>
          </p:cNvPr>
          <p:cNvSpPr/>
          <p:nvPr/>
        </p:nvSpPr>
        <p:spPr>
          <a:xfrm>
            <a:off x="7879768" y="1629005"/>
            <a:ext cx="422713" cy="21592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36F3F0A3-C218-6600-6797-3E19DB50567E}"/>
              </a:ext>
            </a:extLst>
          </p:cNvPr>
          <p:cNvCxnSpPr/>
          <p:nvPr/>
        </p:nvCxnSpPr>
        <p:spPr>
          <a:xfrm>
            <a:off x="3024703" y="1228020"/>
            <a:ext cx="613954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D7AE4C-0A99-386D-3224-DCC58FCC6C05}"/>
              </a:ext>
            </a:extLst>
          </p:cNvPr>
          <p:cNvSpPr txBox="1"/>
          <p:nvPr/>
        </p:nvSpPr>
        <p:spPr>
          <a:xfrm>
            <a:off x="5021730" y="3627743"/>
            <a:ext cx="221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broušení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0261511-9E54-971E-5506-C0B308FF221F}"/>
              </a:ext>
            </a:extLst>
          </p:cNvPr>
          <p:cNvSpPr txBox="1"/>
          <p:nvPr/>
        </p:nvSpPr>
        <p:spPr>
          <a:xfrm>
            <a:off x="896377" y="3599123"/>
            <a:ext cx="221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tváření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77590E4-459E-474F-2DBB-FFA28A9D272D}"/>
              </a:ext>
            </a:extLst>
          </p:cNvPr>
          <p:cNvSpPr txBox="1"/>
          <p:nvPr/>
        </p:nvSpPr>
        <p:spPr>
          <a:xfrm>
            <a:off x="9033180" y="3049184"/>
            <a:ext cx="221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kalení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67B62FC-09BA-612F-48E4-43CC15F16914}"/>
              </a:ext>
            </a:extLst>
          </p:cNvPr>
          <p:cNvSpPr txBox="1"/>
          <p:nvPr/>
        </p:nvSpPr>
        <p:spPr>
          <a:xfrm>
            <a:off x="896377" y="6108698"/>
            <a:ext cx="221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leštění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3CE2B17-0CD2-2017-CA58-BCAA0C95A9AB}"/>
              </a:ext>
            </a:extLst>
          </p:cNvPr>
          <p:cNvSpPr txBox="1"/>
          <p:nvPr/>
        </p:nvSpPr>
        <p:spPr>
          <a:xfrm>
            <a:off x="4988796" y="6112599"/>
            <a:ext cx="221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ostření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587BCB8-B505-50F2-18B1-0C0B33878D99}"/>
              </a:ext>
            </a:extLst>
          </p:cNvPr>
          <p:cNvSpPr txBox="1"/>
          <p:nvPr/>
        </p:nvSpPr>
        <p:spPr>
          <a:xfrm>
            <a:off x="8668403" y="6108698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    Výroba střenek a pouzdra</a:t>
            </a:r>
          </a:p>
        </p:txBody>
      </p:sp>
    </p:spTree>
    <p:extLst>
      <p:ext uri="{BB962C8B-B14F-4D97-AF65-F5344CB8AC3E}">
        <p14:creationId xmlns:p14="http://schemas.microsoft.com/office/powerpoint/2010/main" val="26626296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35A2E3-1696-5A27-8FCF-8EB29205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112220" cy="1330839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Údržba a používání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7EB7F-0571-3A72-7221-9078DB5BC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112" y="2550039"/>
            <a:ext cx="5903847" cy="40542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udržování nože v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uchu a 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totě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Napouštění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třenek olejem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kování koženého pouzdra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s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tření čepele</a:t>
            </a:r>
          </a:p>
          <a:p>
            <a:pPr>
              <a:lnSpc>
                <a:spcPct val="150000"/>
              </a:lnSpc>
            </a:pP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interiér, šálek, káva, položky&#10;&#10;Popis byl vytvořen automaticky">
            <a:extLst>
              <a:ext uri="{FF2B5EF4-FFF2-40B4-BE49-F238E27FC236}">
                <a16:creationId xmlns:a16="http://schemas.microsoft.com/office/drawing/2014/main" id="{E1E53141-0B3C-6EE9-EEC7-0B0917DC7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3" r="-1" b="648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6" name="Obrázek 5" descr="Obsah obrázku hřebík, nářadí, osoba, řezání&#10;&#10;Popis byl vytvořen automaticky">
            <a:extLst>
              <a:ext uri="{FF2B5EF4-FFF2-40B4-BE49-F238E27FC236}">
                <a16:creationId xmlns:a16="http://schemas.microsoft.com/office/drawing/2014/main" id="{AB4FCAE7-9E9A-A7D0-F0B7-087872C4B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9" r="-2" b="-2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09BBEA9-227F-2AE3-1380-BC779C35A737}"/>
              </a:ext>
            </a:extLst>
          </p:cNvPr>
          <p:cNvCxnSpPr/>
          <p:nvPr/>
        </p:nvCxnSpPr>
        <p:spPr>
          <a:xfrm>
            <a:off x="802433" y="1716157"/>
            <a:ext cx="5293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4531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78EC6E-B783-44A8-9FF7-FEF1EE6DC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30098" y="-1"/>
            <a:ext cx="7361901" cy="6857999"/>
          </a:xfrm>
          <a:custGeom>
            <a:avLst/>
            <a:gdLst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415178 w 8733721"/>
              <a:gd name="connsiteY23" fmla="*/ 1818229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57285 w 8733721"/>
              <a:gd name="connsiteY50" fmla="*/ 4526395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236175 w 8733721"/>
              <a:gd name="connsiteY4" fmla="*/ 2 h 6857999"/>
              <a:gd name="connsiteX5" fmla="*/ 8231178 w 8733721"/>
              <a:gd name="connsiteY5" fmla="*/ 14562 h 6857999"/>
              <a:gd name="connsiteX6" fmla="*/ 8234773 w 8733721"/>
              <a:gd name="connsiteY6" fmla="*/ 59077 h 6857999"/>
              <a:gd name="connsiteX7" fmla="*/ 8227623 w 8733721"/>
              <a:gd name="connsiteY7" fmla="*/ 107668 h 6857999"/>
              <a:gd name="connsiteX8" fmla="*/ 8246150 w 8733721"/>
              <a:gd name="connsiteY8" fmla="*/ 246136 h 6857999"/>
              <a:gd name="connsiteX9" fmla="*/ 8224308 w 8733721"/>
              <a:gd name="connsiteY9" fmla="*/ 372908 h 6857999"/>
              <a:gd name="connsiteX10" fmla="*/ 8221687 w 8733721"/>
              <a:gd name="connsiteY10" fmla="*/ 450607 h 6857999"/>
              <a:gd name="connsiteX11" fmla="*/ 8232987 w 8733721"/>
              <a:gd name="connsiteY11" fmla="*/ 812800 h 6857999"/>
              <a:gd name="connsiteX12" fmla="*/ 8241364 w 8733721"/>
              <a:gd name="connsiteY12" fmla="*/ 912727 h 6857999"/>
              <a:gd name="connsiteX13" fmla="*/ 8240165 w 8733721"/>
              <a:gd name="connsiteY13" fmla="*/ 989950 h 6857999"/>
              <a:gd name="connsiteX14" fmla="*/ 8243561 w 8733721"/>
              <a:gd name="connsiteY14" fmla="*/ 1141745 h 6857999"/>
              <a:gd name="connsiteX15" fmla="*/ 8256144 w 8733721"/>
              <a:gd name="connsiteY15" fmla="*/ 1265454 h 6857999"/>
              <a:gd name="connsiteX16" fmla="*/ 8281494 w 8733721"/>
              <a:gd name="connsiteY16" fmla="*/ 1385480 h 6857999"/>
              <a:gd name="connsiteX17" fmla="*/ 8297877 w 8733721"/>
              <a:gd name="connsiteY17" fmla="*/ 1458060 h 6857999"/>
              <a:gd name="connsiteX18" fmla="*/ 8315502 w 8733721"/>
              <a:gd name="connsiteY18" fmla="*/ 1513175 h 6857999"/>
              <a:gd name="connsiteX19" fmla="*/ 8342335 w 8733721"/>
              <a:gd name="connsiteY19" fmla="*/ 1570809 h 6857999"/>
              <a:gd name="connsiteX20" fmla="*/ 8324762 w 8733721"/>
              <a:gd name="connsiteY20" fmla="*/ 1632434 h 6857999"/>
              <a:gd name="connsiteX21" fmla="*/ 8319231 w 8733721"/>
              <a:gd name="connsiteY21" fmla="*/ 1742490 h 6857999"/>
              <a:gd name="connsiteX22" fmla="*/ 8343694 w 8733721"/>
              <a:gd name="connsiteY22" fmla="*/ 1812272 h 6857999"/>
              <a:gd name="connsiteX23" fmla="*/ 8379488 w 8733721"/>
              <a:gd name="connsiteY23" fmla="*/ 1856766 h 6857999"/>
              <a:gd name="connsiteX24" fmla="*/ 8385055 w 8733721"/>
              <a:gd name="connsiteY24" fmla="*/ 1923433 h 6857999"/>
              <a:gd name="connsiteX25" fmla="*/ 8386906 w 8733721"/>
              <a:gd name="connsiteY25" fmla="*/ 1972204 h 6857999"/>
              <a:gd name="connsiteX26" fmla="*/ 8386681 w 8733721"/>
              <a:gd name="connsiteY26" fmla="*/ 2066205 h 6857999"/>
              <a:gd name="connsiteX27" fmla="*/ 8380052 w 8733721"/>
              <a:gd name="connsiteY27" fmla="*/ 2227417 h 6857999"/>
              <a:gd name="connsiteX28" fmla="*/ 8374483 w 8733721"/>
              <a:gd name="connsiteY28" fmla="*/ 2510933 h 6857999"/>
              <a:gd name="connsiteX29" fmla="*/ 8375191 w 8733721"/>
              <a:gd name="connsiteY29" fmla="*/ 2741866 h 6857999"/>
              <a:gd name="connsiteX30" fmla="*/ 8384389 w 8733721"/>
              <a:gd name="connsiteY30" fmla="*/ 2864935 h 6857999"/>
              <a:gd name="connsiteX31" fmla="*/ 8391822 w 8733721"/>
              <a:gd name="connsiteY31" fmla="*/ 2950807 h 6857999"/>
              <a:gd name="connsiteX32" fmla="*/ 8378111 w 8733721"/>
              <a:gd name="connsiteY32" fmla="*/ 2978246 h 6857999"/>
              <a:gd name="connsiteX33" fmla="*/ 8375025 w 8733721"/>
              <a:gd name="connsiteY33" fmla="*/ 2995916 h 6857999"/>
              <a:gd name="connsiteX34" fmla="*/ 8366764 w 8733721"/>
              <a:gd name="connsiteY34" fmla="*/ 2998648 h 6857999"/>
              <a:gd name="connsiteX35" fmla="*/ 8356827 w 8733721"/>
              <a:gd name="connsiteY35" fmla="*/ 3023630 h 6857999"/>
              <a:gd name="connsiteX36" fmla="*/ 8348883 w 8733721"/>
              <a:gd name="connsiteY36" fmla="*/ 3096975 h 6857999"/>
              <a:gd name="connsiteX37" fmla="*/ 8331320 w 8733721"/>
              <a:gd name="connsiteY37" fmla="*/ 3216657 h 6857999"/>
              <a:gd name="connsiteX38" fmla="*/ 8334250 w 8733721"/>
              <a:gd name="connsiteY38" fmla="*/ 3310980 h 6857999"/>
              <a:gd name="connsiteX39" fmla="*/ 8323018 w 8733721"/>
              <a:gd name="connsiteY39" fmla="*/ 3344725 h 6857999"/>
              <a:gd name="connsiteX40" fmla="*/ 8312317 w 8733721"/>
              <a:gd name="connsiteY40" fmla="*/ 3393250 h 6857999"/>
              <a:gd name="connsiteX41" fmla="*/ 8299110 w 8733721"/>
              <a:gd name="connsiteY41" fmla="*/ 3514536 h 6857999"/>
              <a:gd name="connsiteX42" fmla="*/ 8279421 w 8733721"/>
              <a:gd name="connsiteY42" fmla="*/ 3686149 h 6857999"/>
              <a:gd name="connsiteX43" fmla="*/ 8273021 w 8733721"/>
              <a:gd name="connsiteY43" fmla="*/ 3692208 h 6857999"/>
              <a:gd name="connsiteX44" fmla="*/ 8260968 w 8733721"/>
              <a:gd name="connsiteY44" fmla="*/ 3776022 h 6857999"/>
              <a:gd name="connsiteX45" fmla="*/ 8209415 w 8733721"/>
              <a:gd name="connsiteY45" fmla="*/ 4060536 h 6857999"/>
              <a:gd name="connsiteX46" fmla="*/ 8203359 w 8733721"/>
              <a:gd name="connsiteY46" fmla="*/ 4222149 h 6857999"/>
              <a:gd name="connsiteX47" fmla="*/ 8197502 w 8733721"/>
              <a:gd name="connsiteY47" fmla="*/ 4364683 h 6857999"/>
              <a:gd name="connsiteX48" fmla="*/ 8189960 w 8733721"/>
              <a:gd name="connsiteY48" fmla="*/ 4462471 h 6857999"/>
              <a:gd name="connsiteX49" fmla="*/ 8157285 w 8733721"/>
              <a:gd name="connsiteY49" fmla="*/ 4526395 h 6857999"/>
              <a:gd name="connsiteX50" fmla="*/ 8127583 w 8733721"/>
              <a:gd name="connsiteY50" fmla="*/ 4649885 h 6857999"/>
              <a:gd name="connsiteX51" fmla="*/ 8086875 w 8733721"/>
              <a:gd name="connsiteY51" fmla="*/ 4799019 h 6857999"/>
              <a:gd name="connsiteX52" fmla="*/ 8071779 w 8733721"/>
              <a:gd name="connsiteY52" fmla="*/ 4849614 h 6857999"/>
              <a:gd name="connsiteX53" fmla="*/ 8046521 w 8733721"/>
              <a:gd name="connsiteY53" fmla="*/ 4919971 h 6857999"/>
              <a:gd name="connsiteX54" fmla="*/ 7999171 w 8733721"/>
              <a:gd name="connsiteY54" fmla="*/ 5010766 h 6857999"/>
              <a:gd name="connsiteX55" fmla="*/ 7974494 w 8733721"/>
              <a:gd name="connsiteY55" fmla="*/ 5088190 h 6857999"/>
              <a:gd name="connsiteX56" fmla="*/ 7960017 w 8733721"/>
              <a:gd name="connsiteY56" fmla="*/ 5143922 h 6857999"/>
              <a:gd name="connsiteX57" fmla="*/ 7940570 w 8733721"/>
              <a:gd name="connsiteY57" fmla="*/ 5284346 h 6857999"/>
              <a:gd name="connsiteX58" fmla="*/ 7923844 w 8733721"/>
              <a:gd name="connsiteY58" fmla="*/ 5390948 h 6857999"/>
              <a:gd name="connsiteX59" fmla="*/ 7905061 w 8733721"/>
              <a:gd name="connsiteY59" fmla="*/ 5470854 h 6857999"/>
              <a:gd name="connsiteX60" fmla="*/ 7900574 w 8733721"/>
              <a:gd name="connsiteY60" fmla="*/ 5529643 h 6857999"/>
              <a:gd name="connsiteX61" fmla="*/ 7889879 w 8733721"/>
              <a:gd name="connsiteY61" fmla="*/ 5597292 h 6857999"/>
              <a:gd name="connsiteX62" fmla="*/ 7881533 w 8733721"/>
              <a:gd name="connsiteY62" fmla="*/ 5608899 h 6857999"/>
              <a:gd name="connsiteX63" fmla="*/ 7866845 w 8733721"/>
              <a:gd name="connsiteY63" fmla="*/ 5684911 h 6857999"/>
              <a:gd name="connsiteX64" fmla="*/ 7866707 w 8733721"/>
              <a:gd name="connsiteY64" fmla="*/ 5755776 h 6857999"/>
              <a:gd name="connsiteX65" fmla="*/ 7858630 w 8733721"/>
              <a:gd name="connsiteY65" fmla="*/ 5889599 h 6857999"/>
              <a:gd name="connsiteX66" fmla="*/ 7862852 w 8733721"/>
              <a:gd name="connsiteY66" fmla="*/ 5989744 h 6857999"/>
              <a:gd name="connsiteX67" fmla="*/ 7834617 w 8733721"/>
              <a:gd name="connsiteY67" fmla="*/ 6084926 h 6857999"/>
              <a:gd name="connsiteX68" fmla="*/ 7830440 w 8733721"/>
              <a:gd name="connsiteY68" fmla="*/ 6346549 h 6857999"/>
              <a:gd name="connsiteX69" fmla="*/ 7828988 w 8733721"/>
              <a:gd name="connsiteY69" fmla="*/ 6527527 h 6857999"/>
              <a:gd name="connsiteX70" fmla="*/ 7833220 w 8733721"/>
              <a:gd name="connsiteY70" fmla="*/ 6627129 h 6857999"/>
              <a:gd name="connsiteX71" fmla="*/ 7833451 w 8733721"/>
              <a:gd name="connsiteY71" fmla="*/ 6694819 h 6857999"/>
              <a:gd name="connsiteX72" fmla="*/ 7859394 w 8733721"/>
              <a:gd name="connsiteY72" fmla="*/ 6765445 h 6857999"/>
              <a:gd name="connsiteX73" fmla="*/ 7866873 w 8733721"/>
              <a:gd name="connsiteY73" fmla="*/ 6844697 h 6857999"/>
              <a:gd name="connsiteX74" fmla="*/ 7868076 w 8733721"/>
              <a:gd name="connsiteY74" fmla="*/ 6857999 h 6857999"/>
              <a:gd name="connsiteX75" fmla="*/ 2920621 w 8733721"/>
              <a:gd name="connsiteY75" fmla="*/ 6857999 h 6857999"/>
              <a:gd name="connsiteX76" fmla="*/ 961321 w 8733721"/>
              <a:gd name="connsiteY76" fmla="*/ 6857999 h 6857999"/>
              <a:gd name="connsiteX77" fmla="*/ 0 w 8733721"/>
              <a:gd name="connsiteY77" fmla="*/ 6857999 h 6857999"/>
              <a:gd name="connsiteX78" fmla="*/ 0 w 8733721"/>
              <a:gd name="connsiteY78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2920621 w 8394178"/>
              <a:gd name="connsiteY2" fmla="*/ 0 h 6857999"/>
              <a:gd name="connsiteX3" fmla="*/ 8236175 w 8394178"/>
              <a:gd name="connsiteY3" fmla="*/ 2 h 6857999"/>
              <a:gd name="connsiteX4" fmla="*/ 8231178 w 8394178"/>
              <a:gd name="connsiteY4" fmla="*/ 14562 h 6857999"/>
              <a:gd name="connsiteX5" fmla="*/ 8234773 w 8394178"/>
              <a:gd name="connsiteY5" fmla="*/ 59077 h 6857999"/>
              <a:gd name="connsiteX6" fmla="*/ 8227623 w 8394178"/>
              <a:gd name="connsiteY6" fmla="*/ 107668 h 6857999"/>
              <a:gd name="connsiteX7" fmla="*/ 8246150 w 8394178"/>
              <a:gd name="connsiteY7" fmla="*/ 246136 h 6857999"/>
              <a:gd name="connsiteX8" fmla="*/ 8224308 w 8394178"/>
              <a:gd name="connsiteY8" fmla="*/ 372908 h 6857999"/>
              <a:gd name="connsiteX9" fmla="*/ 8221687 w 8394178"/>
              <a:gd name="connsiteY9" fmla="*/ 450607 h 6857999"/>
              <a:gd name="connsiteX10" fmla="*/ 8232987 w 8394178"/>
              <a:gd name="connsiteY10" fmla="*/ 812800 h 6857999"/>
              <a:gd name="connsiteX11" fmla="*/ 8241364 w 8394178"/>
              <a:gd name="connsiteY11" fmla="*/ 912727 h 6857999"/>
              <a:gd name="connsiteX12" fmla="*/ 8240165 w 8394178"/>
              <a:gd name="connsiteY12" fmla="*/ 989950 h 6857999"/>
              <a:gd name="connsiteX13" fmla="*/ 8243561 w 8394178"/>
              <a:gd name="connsiteY13" fmla="*/ 1141745 h 6857999"/>
              <a:gd name="connsiteX14" fmla="*/ 8256144 w 8394178"/>
              <a:gd name="connsiteY14" fmla="*/ 1265454 h 6857999"/>
              <a:gd name="connsiteX15" fmla="*/ 8281494 w 8394178"/>
              <a:gd name="connsiteY15" fmla="*/ 1385480 h 6857999"/>
              <a:gd name="connsiteX16" fmla="*/ 8297877 w 8394178"/>
              <a:gd name="connsiteY16" fmla="*/ 1458060 h 6857999"/>
              <a:gd name="connsiteX17" fmla="*/ 8315502 w 8394178"/>
              <a:gd name="connsiteY17" fmla="*/ 1513175 h 6857999"/>
              <a:gd name="connsiteX18" fmla="*/ 8342335 w 8394178"/>
              <a:gd name="connsiteY18" fmla="*/ 1570809 h 6857999"/>
              <a:gd name="connsiteX19" fmla="*/ 8324762 w 8394178"/>
              <a:gd name="connsiteY19" fmla="*/ 1632434 h 6857999"/>
              <a:gd name="connsiteX20" fmla="*/ 8319231 w 8394178"/>
              <a:gd name="connsiteY20" fmla="*/ 1742490 h 6857999"/>
              <a:gd name="connsiteX21" fmla="*/ 8343694 w 8394178"/>
              <a:gd name="connsiteY21" fmla="*/ 1812272 h 6857999"/>
              <a:gd name="connsiteX22" fmla="*/ 8379488 w 8394178"/>
              <a:gd name="connsiteY22" fmla="*/ 1856766 h 6857999"/>
              <a:gd name="connsiteX23" fmla="*/ 8385055 w 8394178"/>
              <a:gd name="connsiteY23" fmla="*/ 1923433 h 6857999"/>
              <a:gd name="connsiteX24" fmla="*/ 8386906 w 8394178"/>
              <a:gd name="connsiteY24" fmla="*/ 1972204 h 6857999"/>
              <a:gd name="connsiteX25" fmla="*/ 8386681 w 8394178"/>
              <a:gd name="connsiteY25" fmla="*/ 2066205 h 6857999"/>
              <a:gd name="connsiteX26" fmla="*/ 8380052 w 8394178"/>
              <a:gd name="connsiteY26" fmla="*/ 2227417 h 6857999"/>
              <a:gd name="connsiteX27" fmla="*/ 8374483 w 8394178"/>
              <a:gd name="connsiteY27" fmla="*/ 2510933 h 6857999"/>
              <a:gd name="connsiteX28" fmla="*/ 8375191 w 8394178"/>
              <a:gd name="connsiteY28" fmla="*/ 2741866 h 6857999"/>
              <a:gd name="connsiteX29" fmla="*/ 8384389 w 8394178"/>
              <a:gd name="connsiteY29" fmla="*/ 2864935 h 6857999"/>
              <a:gd name="connsiteX30" fmla="*/ 8391822 w 8394178"/>
              <a:gd name="connsiteY30" fmla="*/ 2950807 h 6857999"/>
              <a:gd name="connsiteX31" fmla="*/ 8378111 w 8394178"/>
              <a:gd name="connsiteY31" fmla="*/ 2978246 h 6857999"/>
              <a:gd name="connsiteX32" fmla="*/ 8375025 w 8394178"/>
              <a:gd name="connsiteY32" fmla="*/ 2995916 h 6857999"/>
              <a:gd name="connsiteX33" fmla="*/ 8366764 w 8394178"/>
              <a:gd name="connsiteY33" fmla="*/ 2998648 h 6857999"/>
              <a:gd name="connsiteX34" fmla="*/ 8356827 w 8394178"/>
              <a:gd name="connsiteY34" fmla="*/ 3023630 h 6857999"/>
              <a:gd name="connsiteX35" fmla="*/ 8348883 w 8394178"/>
              <a:gd name="connsiteY35" fmla="*/ 3096975 h 6857999"/>
              <a:gd name="connsiteX36" fmla="*/ 8331320 w 8394178"/>
              <a:gd name="connsiteY36" fmla="*/ 3216657 h 6857999"/>
              <a:gd name="connsiteX37" fmla="*/ 8334250 w 8394178"/>
              <a:gd name="connsiteY37" fmla="*/ 3310980 h 6857999"/>
              <a:gd name="connsiteX38" fmla="*/ 8323018 w 8394178"/>
              <a:gd name="connsiteY38" fmla="*/ 3344725 h 6857999"/>
              <a:gd name="connsiteX39" fmla="*/ 8312317 w 8394178"/>
              <a:gd name="connsiteY39" fmla="*/ 3393250 h 6857999"/>
              <a:gd name="connsiteX40" fmla="*/ 8299110 w 8394178"/>
              <a:gd name="connsiteY40" fmla="*/ 3514536 h 6857999"/>
              <a:gd name="connsiteX41" fmla="*/ 8279421 w 8394178"/>
              <a:gd name="connsiteY41" fmla="*/ 3686149 h 6857999"/>
              <a:gd name="connsiteX42" fmla="*/ 8273021 w 8394178"/>
              <a:gd name="connsiteY42" fmla="*/ 3692208 h 6857999"/>
              <a:gd name="connsiteX43" fmla="*/ 8260968 w 8394178"/>
              <a:gd name="connsiteY43" fmla="*/ 3776022 h 6857999"/>
              <a:gd name="connsiteX44" fmla="*/ 8209415 w 8394178"/>
              <a:gd name="connsiteY44" fmla="*/ 4060536 h 6857999"/>
              <a:gd name="connsiteX45" fmla="*/ 8203359 w 8394178"/>
              <a:gd name="connsiteY45" fmla="*/ 4222149 h 6857999"/>
              <a:gd name="connsiteX46" fmla="*/ 8197502 w 8394178"/>
              <a:gd name="connsiteY46" fmla="*/ 4364683 h 6857999"/>
              <a:gd name="connsiteX47" fmla="*/ 8189960 w 8394178"/>
              <a:gd name="connsiteY47" fmla="*/ 4462471 h 6857999"/>
              <a:gd name="connsiteX48" fmla="*/ 8157285 w 8394178"/>
              <a:gd name="connsiteY48" fmla="*/ 4526395 h 6857999"/>
              <a:gd name="connsiteX49" fmla="*/ 8127583 w 8394178"/>
              <a:gd name="connsiteY49" fmla="*/ 4649885 h 6857999"/>
              <a:gd name="connsiteX50" fmla="*/ 8086875 w 8394178"/>
              <a:gd name="connsiteY50" fmla="*/ 4799019 h 6857999"/>
              <a:gd name="connsiteX51" fmla="*/ 8071779 w 8394178"/>
              <a:gd name="connsiteY51" fmla="*/ 4849614 h 6857999"/>
              <a:gd name="connsiteX52" fmla="*/ 8046521 w 8394178"/>
              <a:gd name="connsiteY52" fmla="*/ 4919971 h 6857999"/>
              <a:gd name="connsiteX53" fmla="*/ 7999171 w 8394178"/>
              <a:gd name="connsiteY53" fmla="*/ 5010766 h 6857999"/>
              <a:gd name="connsiteX54" fmla="*/ 7974494 w 8394178"/>
              <a:gd name="connsiteY54" fmla="*/ 5088190 h 6857999"/>
              <a:gd name="connsiteX55" fmla="*/ 7960017 w 8394178"/>
              <a:gd name="connsiteY55" fmla="*/ 5143922 h 6857999"/>
              <a:gd name="connsiteX56" fmla="*/ 7940570 w 8394178"/>
              <a:gd name="connsiteY56" fmla="*/ 5284346 h 6857999"/>
              <a:gd name="connsiteX57" fmla="*/ 7923844 w 8394178"/>
              <a:gd name="connsiteY57" fmla="*/ 5390948 h 6857999"/>
              <a:gd name="connsiteX58" fmla="*/ 7905061 w 8394178"/>
              <a:gd name="connsiteY58" fmla="*/ 5470854 h 6857999"/>
              <a:gd name="connsiteX59" fmla="*/ 7900574 w 8394178"/>
              <a:gd name="connsiteY59" fmla="*/ 5529643 h 6857999"/>
              <a:gd name="connsiteX60" fmla="*/ 7889879 w 8394178"/>
              <a:gd name="connsiteY60" fmla="*/ 5597292 h 6857999"/>
              <a:gd name="connsiteX61" fmla="*/ 7881533 w 8394178"/>
              <a:gd name="connsiteY61" fmla="*/ 5608899 h 6857999"/>
              <a:gd name="connsiteX62" fmla="*/ 7866845 w 8394178"/>
              <a:gd name="connsiteY62" fmla="*/ 5684911 h 6857999"/>
              <a:gd name="connsiteX63" fmla="*/ 7866707 w 8394178"/>
              <a:gd name="connsiteY63" fmla="*/ 5755776 h 6857999"/>
              <a:gd name="connsiteX64" fmla="*/ 7858630 w 8394178"/>
              <a:gd name="connsiteY64" fmla="*/ 5889599 h 6857999"/>
              <a:gd name="connsiteX65" fmla="*/ 7862852 w 8394178"/>
              <a:gd name="connsiteY65" fmla="*/ 5989744 h 6857999"/>
              <a:gd name="connsiteX66" fmla="*/ 7834617 w 8394178"/>
              <a:gd name="connsiteY66" fmla="*/ 6084926 h 6857999"/>
              <a:gd name="connsiteX67" fmla="*/ 7830440 w 8394178"/>
              <a:gd name="connsiteY67" fmla="*/ 6346549 h 6857999"/>
              <a:gd name="connsiteX68" fmla="*/ 7828988 w 8394178"/>
              <a:gd name="connsiteY68" fmla="*/ 6527527 h 6857999"/>
              <a:gd name="connsiteX69" fmla="*/ 7833220 w 8394178"/>
              <a:gd name="connsiteY69" fmla="*/ 6627129 h 6857999"/>
              <a:gd name="connsiteX70" fmla="*/ 7833451 w 8394178"/>
              <a:gd name="connsiteY70" fmla="*/ 6694819 h 6857999"/>
              <a:gd name="connsiteX71" fmla="*/ 7859394 w 8394178"/>
              <a:gd name="connsiteY71" fmla="*/ 6765445 h 6857999"/>
              <a:gd name="connsiteX72" fmla="*/ 7866873 w 8394178"/>
              <a:gd name="connsiteY72" fmla="*/ 6844697 h 6857999"/>
              <a:gd name="connsiteX73" fmla="*/ 7868076 w 8394178"/>
              <a:gd name="connsiteY73" fmla="*/ 6857999 h 6857999"/>
              <a:gd name="connsiteX74" fmla="*/ 2920621 w 8394178"/>
              <a:gd name="connsiteY74" fmla="*/ 6857999 h 6857999"/>
              <a:gd name="connsiteX75" fmla="*/ 961321 w 8394178"/>
              <a:gd name="connsiteY75" fmla="*/ 6857999 h 6857999"/>
              <a:gd name="connsiteX76" fmla="*/ 0 w 8394178"/>
              <a:gd name="connsiteY76" fmla="*/ 6857999 h 6857999"/>
              <a:gd name="connsiteX77" fmla="*/ 0 w 8394178"/>
              <a:gd name="connsiteY77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8236175 w 8394178"/>
              <a:gd name="connsiteY2" fmla="*/ 2 h 6857999"/>
              <a:gd name="connsiteX3" fmla="*/ 8231178 w 8394178"/>
              <a:gd name="connsiteY3" fmla="*/ 14562 h 6857999"/>
              <a:gd name="connsiteX4" fmla="*/ 8234773 w 8394178"/>
              <a:gd name="connsiteY4" fmla="*/ 59077 h 6857999"/>
              <a:gd name="connsiteX5" fmla="*/ 8227623 w 8394178"/>
              <a:gd name="connsiteY5" fmla="*/ 107668 h 6857999"/>
              <a:gd name="connsiteX6" fmla="*/ 8246150 w 8394178"/>
              <a:gd name="connsiteY6" fmla="*/ 246136 h 6857999"/>
              <a:gd name="connsiteX7" fmla="*/ 8224308 w 8394178"/>
              <a:gd name="connsiteY7" fmla="*/ 372908 h 6857999"/>
              <a:gd name="connsiteX8" fmla="*/ 8221687 w 8394178"/>
              <a:gd name="connsiteY8" fmla="*/ 450607 h 6857999"/>
              <a:gd name="connsiteX9" fmla="*/ 8232987 w 8394178"/>
              <a:gd name="connsiteY9" fmla="*/ 812800 h 6857999"/>
              <a:gd name="connsiteX10" fmla="*/ 8241364 w 8394178"/>
              <a:gd name="connsiteY10" fmla="*/ 912727 h 6857999"/>
              <a:gd name="connsiteX11" fmla="*/ 8240165 w 8394178"/>
              <a:gd name="connsiteY11" fmla="*/ 989950 h 6857999"/>
              <a:gd name="connsiteX12" fmla="*/ 8243561 w 8394178"/>
              <a:gd name="connsiteY12" fmla="*/ 1141745 h 6857999"/>
              <a:gd name="connsiteX13" fmla="*/ 8256144 w 8394178"/>
              <a:gd name="connsiteY13" fmla="*/ 1265454 h 6857999"/>
              <a:gd name="connsiteX14" fmla="*/ 8281494 w 8394178"/>
              <a:gd name="connsiteY14" fmla="*/ 1385480 h 6857999"/>
              <a:gd name="connsiteX15" fmla="*/ 8297877 w 8394178"/>
              <a:gd name="connsiteY15" fmla="*/ 1458060 h 6857999"/>
              <a:gd name="connsiteX16" fmla="*/ 8315502 w 8394178"/>
              <a:gd name="connsiteY16" fmla="*/ 1513175 h 6857999"/>
              <a:gd name="connsiteX17" fmla="*/ 8342335 w 8394178"/>
              <a:gd name="connsiteY17" fmla="*/ 1570809 h 6857999"/>
              <a:gd name="connsiteX18" fmla="*/ 8324762 w 8394178"/>
              <a:gd name="connsiteY18" fmla="*/ 1632434 h 6857999"/>
              <a:gd name="connsiteX19" fmla="*/ 8319231 w 8394178"/>
              <a:gd name="connsiteY19" fmla="*/ 1742490 h 6857999"/>
              <a:gd name="connsiteX20" fmla="*/ 8343694 w 8394178"/>
              <a:gd name="connsiteY20" fmla="*/ 1812272 h 6857999"/>
              <a:gd name="connsiteX21" fmla="*/ 8379488 w 8394178"/>
              <a:gd name="connsiteY21" fmla="*/ 1856766 h 6857999"/>
              <a:gd name="connsiteX22" fmla="*/ 8385055 w 8394178"/>
              <a:gd name="connsiteY22" fmla="*/ 1923433 h 6857999"/>
              <a:gd name="connsiteX23" fmla="*/ 8386906 w 8394178"/>
              <a:gd name="connsiteY23" fmla="*/ 1972204 h 6857999"/>
              <a:gd name="connsiteX24" fmla="*/ 8386681 w 8394178"/>
              <a:gd name="connsiteY24" fmla="*/ 2066205 h 6857999"/>
              <a:gd name="connsiteX25" fmla="*/ 8380052 w 8394178"/>
              <a:gd name="connsiteY25" fmla="*/ 2227417 h 6857999"/>
              <a:gd name="connsiteX26" fmla="*/ 8374483 w 8394178"/>
              <a:gd name="connsiteY26" fmla="*/ 2510933 h 6857999"/>
              <a:gd name="connsiteX27" fmla="*/ 8375191 w 8394178"/>
              <a:gd name="connsiteY27" fmla="*/ 2741866 h 6857999"/>
              <a:gd name="connsiteX28" fmla="*/ 8384389 w 8394178"/>
              <a:gd name="connsiteY28" fmla="*/ 2864935 h 6857999"/>
              <a:gd name="connsiteX29" fmla="*/ 8391822 w 8394178"/>
              <a:gd name="connsiteY29" fmla="*/ 2950807 h 6857999"/>
              <a:gd name="connsiteX30" fmla="*/ 8378111 w 8394178"/>
              <a:gd name="connsiteY30" fmla="*/ 2978246 h 6857999"/>
              <a:gd name="connsiteX31" fmla="*/ 8375025 w 8394178"/>
              <a:gd name="connsiteY31" fmla="*/ 2995916 h 6857999"/>
              <a:gd name="connsiteX32" fmla="*/ 8366764 w 8394178"/>
              <a:gd name="connsiteY32" fmla="*/ 2998648 h 6857999"/>
              <a:gd name="connsiteX33" fmla="*/ 8356827 w 8394178"/>
              <a:gd name="connsiteY33" fmla="*/ 3023630 h 6857999"/>
              <a:gd name="connsiteX34" fmla="*/ 8348883 w 8394178"/>
              <a:gd name="connsiteY34" fmla="*/ 3096975 h 6857999"/>
              <a:gd name="connsiteX35" fmla="*/ 8331320 w 8394178"/>
              <a:gd name="connsiteY35" fmla="*/ 3216657 h 6857999"/>
              <a:gd name="connsiteX36" fmla="*/ 8334250 w 8394178"/>
              <a:gd name="connsiteY36" fmla="*/ 3310980 h 6857999"/>
              <a:gd name="connsiteX37" fmla="*/ 8323018 w 8394178"/>
              <a:gd name="connsiteY37" fmla="*/ 3344725 h 6857999"/>
              <a:gd name="connsiteX38" fmla="*/ 8312317 w 8394178"/>
              <a:gd name="connsiteY38" fmla="*/ 3393250 h 6857999"/>
              <a:gd name="connsiteX39" fmla="*/ 8299110 w 8394178"/>
              <a:gd name="connsiteY39" fmla="*/ 3514536 h 6857999"/>
              <a:gd name="connsiteX40" fmla="*/ 8279421 w 8394178"/>
              <a:gd name="connsiteY40" fmla="*/ 3686149 h 6857999"/>
              <a:gd name="connsiteX41" fmla="*/ 8273021 w 8394178"/>
              <a:gd name="connsiteY41" fmla="*/ 3692208 h 6857999"/>
              <a:gd name="connsiteX42" fmla="*/ 8260968 w 8394178"/>
              <a:gd name="connsiteY42" fmla="*/ 3776022 h 6857999"/>
              <a:gd name="connsiteX43" fmla="*/ 8209415 w 8394178"/>
              <a:gd name="connsiteY43" fmla="*/ 4060536 h 6857999"/>
              <a:gd name="connsiteX44" fmla="*/ 8203359 w 8394178"/>
              <a:gd name="connsiteY44" fmla="*/ 4222149 h 6857999"/>
              <a:gd name="connsiteX45" fmla="*/ 8197502 w 8394178"/>
              <a:gd name="connsiteY45" fmla="*/ 4364683 h 6857999"/>
              <a:gd name="connsiteX46" fmla="*/ 8189960 w 8394178"/>
              <a:gd name="connsiteY46" fmla="*/ 4462471 h 6857999"/>
              <a:gd name="connsiteX47" fmla="*/ 8157285 w 8394178"/>
              <a:gd name="connsiteY47" fmla="*/ 4526395 h 6857999"/>
              <a:gd name="connsiteX48" fmla="*/ 8127583 w 8394178"/>
              <a:gd name="connsiteY48" fmla="*/ 4649885 h 6857999"/>
              <a:gd name="connsiteX49" fmla="*/ 8086875 w 8394178"/>
              <a:gd name="connsiteY49" fmla="*/ 4799019 h 6857999"/>
              <a:gd name="connsiteX50" fmla="*/ 8071779 w 8394178"/>
              <a:gd name="connsiteY50" fmla="*/ 4849614 h 6857999"/>
              <a:gd name="connsiteX51" fmla="*/ 8046521 w 8394178"/>
              <a:gd name="connsiteY51" fmla="*/ 4919971 h 6857999"/>
              <a:gd name="connsiteX52" fmla="*/ 7999171 w 8394178"/>
              <a:gd name="connsiteY52" fmla="*/ 5010766 h 6857999"/>
              <a:gd name="connsiteX53" fmla="*/ 7974494 w 8394178"/>
              <a:gd name="connsiteY53" fmla="*/ 5088190 h 6857999"/>
              <a:gd name="connsiteX54" fmla="*/ 7960017 w 8394178"/>
              <a:gd name="connsiteY54" fmla="*/ 5143922 h 6857999"/>
              <a:gd name="connsiteX55" fmla="*/ 7940570 w 8394178"/>
              <a:gd name="connsiteY55" fmla="*/ 5284346 h 6857999"/>
              <a:gd name="connsiteX56" fmla="*/ 7923844 w 8394178"/>
              <a:gd name="connsiteY56" fmla="*/ 5390948 h 6857999"/>
              <a:gd name="connsiteX57" fmla="*/ 7905061 w 8394178"/>
              <a:gd name="connsiteY57" fmla="*/ 5470854 h 6857999"/>
              <a:gd name="connsiteX58" fmla="*/ 7900574 w 8394178"/>
              <a:gd name="connsiteY58" fmla="*/ 5529643 h 6857999"/>
              <a:gd name="connsiteX59" fmla="*/ 7889879 w 8394178"/>
              <a:gd name="connsiteY59" fmla="*/ 5597292 h 6857999"/>
              <a:gd name="connsiteX60" fmla="*/ 7881533 w 8394178"/>
              <a:gd name="connsiteY60" fmla="*/ 5608899 h 6857999"/>
              <a:gd name="connsiteX61" fmla="*/ 7866845 w 8394178"/>
              <a:gd name="connsiteY61" fmla="*/ 5684911 h 6857999"/>
              <a:gd name="connsiteX62" fmla="*/ 7866707 w 8394178"/>
              <a:gd name="connsiteY62" fmla="*/ 5755776 h 6857999"/>
              <a:gd name="connsiteX63" fmla="*/ 7858630 w 8394178"/>
              <a:gd name="connsiteY63" fmla="*/ 5889599 h 6857999"/>
              <a:gd name="connsiteX64" fmla="*/ 7862852 w 8394178"/>
              <a:gd name="connsiteY64" fmla="*/ 5989744 h 6857999"/>
              <a:gd name="connsiteX65" fmla="*/ 7834617 w 8394178"/>
              <a:gd name="connsiteY65" fmla="*/ 6084926 h 6857999"/>
              <a:gd name="connsiteX66" fmla="*/ 7830440 w 8394178"/>
              <a:gd name="connsiteY66" fmla="*/ 6346549 h 6857999"/>
              <a:gd name="connsiteX67" fmla="*/ 7828988 w 8394178"/>
              <a:gd name="connsiteY67" fmla="*/ 6527527 h 6857999"/>
              <a:gd name="connsiteX68" fmla="*/ 7833220 w 8394178"/>
              <a:gd name="connsiteY68" fmla="*/ 6627129 h 6857999"/>
              <a:gd name="connsiteX69" fmla="*/ 7833451 w 8394178"/>
              <a:gd name="connsiteY69" fmla="*/ 6694819 h 6857999"/>
              <a:gd name="connsiteX70" fmla="*/ 7859394 w 8394178"/>
              <a:gd name="connsiteY70" fmla="*/ 6765445 h 6857999"/>
              <a:gd name="connsiteX71" fmla="*/ 7866873 w 8394178"/>
              <a:gd name="connsiteY71" fmla="*/ 6844697 h 6857999"/>
              <a:gd name="connsiteX72" fmla="*/ 7868076 w 8394178"/>
              <a:gd name="connsiteY72" fmla="*/ 6857999 h 6857999"/>
              <a:gd name="connsiteX73" fmla="*/ 2920621 w 8394178"/>
              <a:gd name="connsiteY73" fmla="*/ 6857999 h 6857999"/>
              <a:gd name="connsiteX74" fmla="*/ 961321 w 8394178"/>
              <a:gd name="connsiteY74" fmla="*/ 6857999 h 6857999"/>
              <a:gd name="connsiteX75" fmla="*/ 0 w 8394178"/>
              <a:gd name="connsiteY75" fmla="*/ 6857999 h 6857999"/>
              <a:gd name="connsiteX76" fmla="*/ 0 w 8394178"/>
              <a:gd name="connsiteY76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961321 w 8394178"/>
              <a:gd name="connsiteY73" fmla="*/ 6857999 h 6857999"/>
              <a:gd name="connsiteX74" fmla="*/ 0 w 8394178"/>
              <a:gd name="connsiteY74" fmla="*/ 6857999 h 6857999"/>
              <a:gd name="connsiteX75" fmla="*/ 0 w 8394178"/>
              <a:gd name="connsiteY75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0 w 8394178"/>
              <a:gd name="connsiteY73" fmla="*/ 6857999 h 6857999"/>
              <a:gd name="connsiteX74" fmla="*/ 0 w 8394178"/>
              <a:gd name="connsiteY74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0 w 8394178"/>
              <a:gd name="connsiteY72" fmla="*/ 6857999 h 6857999"/>
              <a:gd name="connsiteX73" fmla="*/ 0 w 8394178"/>
              <a:gd name="connsiteY7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394178" h="6857999">
                <a:moveTo>
                  <a:pt x="0" y="0"/>
                </a:moveTo>
                <a:lnTo>
                  <a:pt x="8236175" y="2"/>
                </a:lnTo>
                <a:lnTo>
                  <a:pt x="8231178" y="14562"/>
                </a:lnTo>
                <a:lnTo>
                  <a:pt x="8234773" y="59077"/>
                </a:lnTo>
                <a:cubicBezTo>
                  <a:pt x="8235275" y="76949"/>
                  <a:pt x="8227121" y="89796"/>
                  <a:pt x="8227623" y="107668"/>
                </a:cubicBezTo>
                <a:cubicBezTo>
                  <a:pt x="8211139" y="138162"/>
                  <a:pt x="8246703" y="201929"/>
                  <a:pt x="8246150" y="246136"/>
                </a:cubicBezTo>
                <a:cubicBezTo>
                  <a:pt x="8245598" y="290343"/>
                  <a:pt x="8257389" y="364179"/>
                  <a:pt x="8224308" y="372908"/>
                </a:cubicBezTo>
                <a:cubicBezTo>
                  <a:pt x="8218864" y="431308"/>
                  <a:pt x="8228745" y="357606"/>
                  <a:pt x="8221687" y="450607"/>
                </a:cubicBezTo>
                <a:cubicBezTo>
                  <a:pt x="8253150" y="551950"/>
                  <a:pt x="8221677" y="787036"/>
                  <a:pt x="8232987" y="812800"/>
                </a:cubicBezTo>
                <a:cubicBezTo>
                  <a:pt x="8263719" y="860799"/>
                  <a:pt x="8226505" y="854953"/>
                  <a:pt x="8241364" y="912727"/>
                </a:cubicBezTo>
                <a:cubicBezTo>
                  <a:pt x="8249854" y="945986"/>
                  <a:pt x="8239798" y="951781"/>
                  <a:pt x="8240165" y="989950"/>
                </a:cubicBezTo>
                <a:cubicBezTo>
                  <a:pt x="8240531" y="1028120"/>
                  <a:pt x="8240898" y="1095828"/>
                  <a:pt x="8243561" y="1141745"/>
                </a:cubicBezTo>
                <a:cubicBezTo>
                  <a:pt x="8246223" y="1187662"/>
                  <a:pt x="8256010" y="1234783"/>
                  <a:pt x="8256144" y="1265454"/>
                </a:cubicBezTo>
                <a:cubicBezTo>
                  <a:pt x="8246450" y="1304052"/>
                  <a:pt x="8278372" y="1370755"/>
                  <a:pt x="8281494" y="1385480"/>
                </a:cubicBezTo>
                <a:cubicBezTo>
                  <a:pt x="8294281" y="1422714"/>
                  <a:pt x="8303397" y="1428103"/>
                  <a:pt x="8297877" y="1458060"/>
                </a:cubicBezTo>
                <a:cubicBezTo>
                  <a:pt x="8297983" y="1468057"/>
                  <a:pt x="8315397" y="1503177"/>
                  <a:pt x="8315502" y="1513175"/>
                </a:cubicBezTo>
                <a:lnTo>
                  <a:pt x="8342335" y="1570809"/>
                </a:lnTo>
                <a:cubicBezTo>
                  <a:pt x="8365894" y="1617136"/>
                  <a:pt x="8315600" y="1595486"/>
                  <a:pt x="8324762" y="1632434"/>
                </a:cubicBezTo>
                <a:cubicBezTo>
                  <a:pt x="8345804" y="1713683"/>
                  <a:pt x="8308403" y="1715203"/>
                  <a:pt x="8319231" y="1742490"/>
                </a:cubicBezTo>
                <a:cubicBezTo>
                  <a:pt x="8327385" y="1767736"/>
                  <a:pt x="8335540" y="1787026"/>
                  <a:pt x="8343694" y="1812272"/>
                </a:cubicBezTo>
                <a:cubicBezTo>
                  <a:pt x="8345710" y="1818102"/>
                  <a:pt x="8382841" y="1845254"/>
                  <a:pt x="8379488" y="1856766"/>
                </a:cubicBezTo>
                <a:lnTo>
                  <a:pt x="8385055" y="1923433"/>
                </a:lnTo>
                <a:lnTo>
                  <a:pt x="8386906" y="1972204"/>
                </a:lnTo>
                <a:cubicBezTo>
                  <a:pt x="8389102" y="1979569"/>
                  <a:pt x="8382464" y="2060117"/>
                  <a:pt x="8386681" y="2066205"/>
                </a:cubicBezTo>
                <a:cubicBezTo>
                  <a:pt x="8400709" y="2153571"/>
                  <a:pt x="8366045" y="2189849"/>
                  <a:pt x="8380052" y="2227417"/>
                </a:cubicBezTo>
                <a:cubicBezTo>
                  <a:pt x="8372543" y="2317591"/>
                  <a:pt x="8379811" y="2407644"/>
                  <a:pt x="8374483" y="2510933"/>
                </a:cubicBezTo>
                <a:cubicBezTo>
                  <a:pt x="8396772" y="2597916"/>
                  <a:pt x="8370232" y="2649734"/>
                  <a:pt x="8375191" y="2741866"/>
                </a:cubicBezTo>
                <a:cubicBezTo>
                  <a:pt x="8394024" y="2779815"/>
                  <a:pt x="8395428" y="2817058"/>
                  <a:pt x="8384389" y="2864935"/>
                </a:cubicBezTo>
                <a:cubicBezTo>
                  <a:pt x="8416004" y="2860552"/>
                  <a:pt x="8357917" y="2937673"/>
                  <a:pt x="8391822" y="2950807"/>
                </a:cubicBezTo>
                <a:lnTo>
                  <a:pt x="8378111" y="2978246"/>
                </a:lnTo>
                <a:lnTo>
                  <a:pt x="8375025" y="2995916"/>
                </a:lnTo>
                <a:lnTo>
                  <a:pt x="8366764" y="2998648"/>
                </a:lnTo>
                <a:lnTo>
                  <a:pt x="8356827" y="3023630"/>
                </a:lnTo>
                <a:cubicBezTo>
                  <a:pt x="8354245" y="3033333"/>
                  <a:pt x="8348477" y="3084375"/>
                  <a:pt x="8348883" y="3096975"/>
                </a:cubicBezTo>
                <a:cubicBezTo>
                  <a:pt x="8363039" y="3142205"/>
                  <a:pt x="8312062" y="3160433"/>
                  <a:pt x="8331320" y="3216657"/>
                </a:cubicBezTo>
                <a:cubicBezTo>
                  <a:pt x="8335649" y="3237178"/>
                  <a:pt x="8345170" y="3299737"/>
                  <a:pt x="8334250" y="3310980"/>
                </a:cubicBezTo>
                <a:cubicBezTo>
                  <a:pt x="8331414" y="3323902"/>
                  <a:pt x="8334413" y="3339340"/>
                  <a:pt x="8323018" y="3344725"/>
                </a:cubicBezTo>
                <a:cubicBezTo>
                  <a:pt x="8309183" y="3353908"/>
                  <a:pt x="8327822" y="3400659"/>
                  <a:pt x="8312317" y="3393250"/>
                </a:cubicBezTo>
                <a:cubicBezTo>
                  <a:pt x="8325036" y="3426421"/>
                  <a:pt x="8307258" y="3487753"/>
                  <a:pt x="8299110" y="3514536"/>
                </a:cubicBezTo>
                <a:cubicBezTo>
                  <a:pt x="8293627" y="3563353"/>
                  <a:pt x="8281866" y="3650327"/>
                  <a:pt x="8279421" y="3686149"/>
                </a:cubicBezTo>
                <a:cubicBezTo>
                  <a:pt x="8277133" y="3687657"/>
                  <a:pt x="8276096" y="3677229"/>
                  <a:pt x="8273021" y="3692208"/>
                </a:cubicBezTo>
                <a:cubicBezTo>
                  <a:pt x="8269945" y="3707187"/>
                  <a:pt x="8252471" y="3757479"/>
                  <a:pt x="8260968" y="3776022"/>
                </a:cubicBezTo>
                <a:cubicBezTo>
                  <a:pt x="8231046" y="3875691"/>
                  <a:pt x="8223343" y="4023237"/>
                  <a:pt x="8209415" y="4060536"/>
                </a:cubicBezTo>
                <a:cubicBezTo>
                  <a:pt x="8204523" y="4150698"/>
                  <a:pt x="8212636" y="4164564"/>
                  <a:pt x="8203359" y="4222149"/>
                </a:cubicBezTo>
                <a:cubicBezTo>
                  <a:pt x="8198769" y="4287917"/>
                  <a:pt x="8194167" y="4339232"/>
                  <a:pt x="8197502" y="4364683"/>
                </a:cubicBezTo>
                <a:lnTo>
                  <a:pt x="8189960" y="4462471"/>
                </a:lnTo>
                <a:cubicBezTo>
                  <a:pt x="8192241" y="4503329"/>
                  <a:pt x="8157418" y="4500454"/>
                  <a:pt x="8157285" y="4526395"/>
                </a:cubicBezTo>
                <a:cubicBezTo>
                  <a:pt x="8151441" y="4623008"/>
                  <a:pt x="8136733" y="4632050"/>
                  <a:pt x="8127583" y="4649885"/>
                </a:cubicBezTo>
                <a:cubicBezTo>
                  <a:pt x="8109657" y="4687979"/>
                  <a:pt x="8101631" y="4758928"/>
                  <a:pt x="8086875" y="4799019"/>
                </a:cubicBezTo>
                <a:cubicBezTo>
                  <a:pt x="8070221" y="4834076"/>
                  <a:pt x="8077158" y="4811645"/>
                  <a:pt x="8071779" y="4849614"/>
                </a:cubicBezTo>
                <a:cubicBezTo>
                  <a:pt x="8057300" y="4853334"/>
                  <a:pt x="8029516" y="4883089"/>
                  <a:pt x="8046521" y="4919971"/>
                </a:cubicBezTo>
                <a:lnTo>
                  <a:pt x="7999171" y="5010766"/>
                </a:lnTo>
                <a:cubicBezTo>
                  <a:pt x="7980458" y="4983259"/>
                  <a:pt x="7994018" y="5107656"/>
                  <a:pt x="7974494" y="5088190"/>
                </a:cubicBezTo>
                <a:cubicBezTo>
                  <a:pt x="7961479" y="5102008"/>
                  <a:pt x="7970341" y="5118851"/>
                  <a:pt x="7960017" y="5143922"/>
                </a:cubicBezTo>
                <a:cubicBezTo>
                  <a:pt x="7951381" y="5192745"/>
                  <a:pt x="7947519" y="5226225"/>
                  <a:pt x="7940570" y="5284346"/>
                </a:cubicBezTo>
                <a:cubicBezTo>
                  <a:pt x="7938188" y="5338386"/>
                  <a:pt x="7933705" y="5337325"/>
                  <a:pt x="7923844" y="5390948"/>
                </a:cubicBezTo>
                <a:cubicBezTo>
                  <a:pt x="7922596" y="5429655"/>
                  <a:pt x="7906054" y="5449508"/>
                  <a:pt x="7905061" y="5470854"/>
                </a:cubicBezTo>
                <a:cubicBezTo>
                  <a:pt x="7925924" y="5526328"/>
                  <a:pt x="7883497" y="5496377"/>
                  <a:pt x="7900574" y="5529643"/>
                </a:cubicBezTo>
                <a:cubicBezTo>
                  <a:pt x="7894813" y="5550879"/>
                  <a:pt x="7899366" y="5587444"/>
                  <a:pt x="7889879" y="5597292"/>
                </a:cubicBezTo>
                <a:lnTo>
                  <a:pt x="7881533" y="5608899"/>
                </a:lnTo>
                <a:cubicBezTo>
                  <a:pt x="7877694" y="5623501"/>
                  <a:pt x="7869316" y="5660431"/>
                  <a:pt x="7866845" y="5684911"/>
                </a:cubicBezTo>
                <a:cubicBezTo>
                  <a:pt x="7856004" y="5692608"/>
                  <a:pt x="7861304" y="5734344"/>
                  <a:pt x="7866707" y="5755776"/>
                </a:cubicBezTo>
                <a:cubicBezTo>
                  <a:pt x="7867905" y="5792777"/>
                  <a:pt x="7841786" y="5848613"/>
                  <a:pt x="7858630" y="5889599"/>
                </a:cubicBezTo>
                <a:cubicBezTo>
                  <a:pt x="7861076" y="5932097"/>
                  <a:pt x="7859359" y="5940901"/>
                  <a:pt x="7862852" y="5989744"/>
                </a:cubicBezTo>
                <a:cubicBezTo>
                  <a:pt x="7870213" y="6020787"/>
                  <a:pt x="7836478" y="6024963"/>
                  <a:pt x="7834617" y="6084926"/>
                </a:cubicBezTo>
                <a:cubicBezTo>
                  <a:pt x="7828898" y="6134231"/>
                  <a:pt x="7850648" y="6240432"/>
                  <a:pt x="7830440" y="6346549"/>
                </a:cubicBezTo>
                <a:cubicBezTo>
                  <a:pt x="7840187" y="6409741"/>
                  <a:pt x="7834403" y="6468689"/>
                  <a:pt x="7828988" y="6527527"/>
                </a:cubicBezTo>
                <a:cubicBezTo>
                  <a:pt x="7812745" y="6585667"/>
                  <a:pt x="7840670" y="6579284"/>
                  <a:pt x="7833220" y="6627129"/>
                </a:cubicBezTo>
                <a:cubicBezTo>
                  <a:pt x="7836598" y="6635153"/>
                  <a:pt x="7838259" y="6697665"/>
                  <a:pt x="7833451" y="6694819"/>
                </a:cubicBezTo>
                <a:cubicBezTo>
                  <a:pt x="7835476" y="6716947"/>
                  <a:pt x="7854551" y="6732844"/>
                  <a:pt x="7859394" y="6765445"/>
                </a:cubicBezTo>
                <a:cubicBezTo>
                  <a:pt x="7860760" y="6776325"/>
                  <a:pt x="7863817" y="6810511"/>
                  <a:pt x="7866873" y="6844697"/>
                </a:cubicBezTo>
                <a:lnTo>
                  <a:pt x="7868076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F7C903-CA73-0339-A5E6-BEDF55A3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1045174"/>
            <a:ext cx="5004317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27292E64-8F5B-8FB5-3006-D726D52734CB}"/>
              </a:ext>
            </a:extLst>
          </p:cNvPr>
          <p:cNvCxnSpPr>
            <a:cxnSpLocks/>
          </p:cNvCxnSpPr>
          <p:nvPr/>
        </p:nvCxnSpPr>
        <p:spPr>
          <a:xfrm>
            <a:off x="6248401" y="3840334"/>
            <a:ext cx="50043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brázek 3" descr="Obsah obrázku zbraň, nůž, Melee (zbraň), Chladná zbraň&#10;&#10;Popis byl vytvořen automaticky">
            <a:extLst>
              <a:ext uri="{FF2B5EF4-FFF2-40B4-BE49-F238E27FC236}">
                <a16:creationId xmlns:a16="http://schemas.microsoft.com/office/drawing/2014/main" id="{C85EC4B4-A1E9-5ECC-FD0B-A2C716AAE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0613" r="1361" b="15240"/>
          <a:stretch/>
        </p:blipFill>
        <p:spPr>
          <a:xfrm rot="16200000">
            <a:off x="-941883" y="1584621"/>
            <a:ext cx="6436904" cy="36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789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792820-8A98-BBA7-D735-A53B2E93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75FF2-4D20-517C-CEE3-F9AB32E37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Cílem práce je popis technologie výroby outdoorového nože pro obecné použití. Práce v teoretické část pojedná o historii a současném stavu technologických postupů výroby nožů. Stěžejní část bude věnována tepelnému zpracování ocelí. V aplikační části bude zaměřena zvýšená pozornost na technologie tepelného zpracování. Porovnáván bude vliv chladicího média a doby předehřevu na výslednou tvrdost čepele nože.</a:t>
            </a:r>
          </a:p>
          <a:p>
            <a:endParaRPr lang="cs-CZ" sz="2000" dirty="0"/>
          </a:p>
        </p:txBody>
      </p:sp>
      <p:pic>
        <p:nvPicPr>
          <p:cNvPr id="5" name="Obrázek 4" descr="Obsah obrázku černobílá, nářadí, Melee (zbraň), Čepel&#10;&#10;Popis byl vytvořen automaticky">
            <a:extLst>
              <a:ext uri="{FF2B5EF4-FFF2-40B4-BE49-F238E27FC236}">
                <a16:creationId xmlns:a16="http://schemas.microsoft.com/office/drawing/2014/main" id="{F5025C51-489B-57C7-D467-AE9221B1A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0" r="2" b="42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805889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0B0DB1-81DD-46F1-9962-4B91F46D4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8821" y="0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80445D-AFD7-D10F-87FE-0A9233C6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81" y="257419"/>
            <a:ext cx="9517294" cy="115266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</a:p>
        </p:txBody>
      </p:sp>
      <p:pic>
        <p:nvPicPr>
          <p:cNvPr id="7" name="Obrázek 6" descr="Obsah obrázku text, snímek obrazovky, software, displej&#10;&#10;Popis byl vytvořen automaticky">
            <a:extLst>
              <a:ext uri="{FF2B5EF4-FFF2-40B4-BE49-F238E27FC236}">
                <a16:creationId xmlns:a16="http://schemas.microsoft.com/office/drawing/2014/main" id="{52833DAA-76DE-2DDD-CB34-0A333E34E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t="29317" r="6349" b="36821"/>
          <a:stretch/>
        </p:blipFill>
        <p:spPr bwMode="auto">
          <a:xfrm>
            <a:off x="0" y="4184304"/>
            <a:ext cx="11882423" cy="2701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zbraň, nůž, nářadí, Čepel&#10;&#10;Popis byl vytvořen automaticky">
            <a:extLst>
              <a:ext uri="{FF2B5EF4-FFF2-40B4-BE49-F238E27FC236}">
                <a16:creationId xmlns:a16="http://schemas.microsoft.com/office/drawing/2014/main" id="{71FA96C2-A271-3827-352E-E98BBE867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3406"/>
          <a:stretch/>
        </p:blipFill>
        <p:spPr bwMode="auto">
          <a:xfrm rot="16200000">
            <a:off x="3395534" y="2705897"/>
            <a:ext cx="2762919" cy="144620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Obsah obrázku text, snímek obrazovky, software, Webové stránky&#10;&#10;Popis byl vytvořen automaticky">
            <a:extLst>
              <a:ext uri="{FF2B5EF4-FFF2-40B4-BE49-F238E27FC236}">
                <a16:creationId xmlns:a16="http://schemas.microsoft.com/office/drawing/2014/main" id="{CAAD4574-0608-360D-9AED-14811880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63" t="26454" r="4111" b="50057"/>
          <a:stretch/>
        </p:blipFill>
        <p:spPr bwMode="auto">
          <a:xfrm rot="16200000">
            <a:off x="1599568" y="2707931"/>
            <a:ext cx="2778332" cy="142672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Zástupný obsah 3" descr="Obsah obrázku země, mouka&#10;&#10;Popis byl vytvořen automaticky">
            <a:extLst>
              <a:ext uri="{FF2B5EF4-FFF2-40B4-BE49-F238E27FC236}">
                <a16:creationId xmlns:a16="http://schemas.microsoft.com/office/drawing/2014/main" id="{58542B8D-3F68-5326-FE7C-A1DE92543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9013" y="2670845"/>
            <a:ext cx="2778331" cy="1500897"/>
          </a:xfrm>
          <a:prstGeom prst="rect">
            <a:avLst/>
          </a:prstGeom>
        </p:spPr>
      </p:pic>
      <p:pic>
        <p:nvPicPr>
          <p:cNvPr id="12" name="Obrázek 11" descr="Obsah obrázku zbraň, nůž, Chladná zbraň, Melee (zbraň)&#10;&#10;Popis byl vytvořen automaticky">
            <a:extLst>
              <a:ext uri="{FF2B5EF4-FFF2-40B4-BE49-F238E27FC236}">
                <a16:creationId xmlns:a16="http://schemas.microsoft.com/office/drawing/2014/main" id="{2B962536-B4E1-ADCA-80A1-79DB3F224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8866" y="2610730"/>
            <a:ext cx="2762919" cy="160571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B52841-E595-1BD3-B028-9D608482B29E}"/>
              </a:ext>
            </a:extLst>
          </p:cNvPr>
          <p:cNvSpPr txBox="1"/>
          <p:nvPr/>
        </p:nvSpPr>
        <p:spPr>
          <a:xfrm>
            <a:off x="7978907" y="717721"/>
            <a:ext cx="404225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čepel z pazourku 200 000 let př. n. l. 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nože z damaškové oceli 500 let př. n. l. 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Keltské nože 6-3 století př. n. l. 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Středověké tesáky 13-14 století n. l.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88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95DACB-3DD9-DA81-4EF8-29F8203E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Terminologie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1B250D6-63B3-E334-9FAB-C266CE60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1671734" cy="3553581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000" dirty="0"/>
              <a:t>Čepel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Rukojeť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Hrot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Ostří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Výbrus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Hřbet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Patka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Sloupek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Záštita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Prstenec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Střenka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/>
              <a:t>Nýty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501E82-FEFF-9CE4-80FF-85A7059A3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7" t="14166" r="20391" b="21805"/>
          <a:stretch/>
        </p:blipFill>
        <p:spPr>
          <a:xfrm>
            <a:off x="4988051" y="1233487"/>
            <a:ext cx="7200901" cy="439102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72290B9-56EE-ADC4-773B-EF2FA8A62C7B}"/>
              </a:ext>
            </a:extLst>
          </p:cNvPr>
          <p:cNvSpPr/>
          <p:nvPr/>
        </p:nvSpPr>
        <p:spPr>
          <a:xfrm>
            <a:off x="10231988" y="3750905"/>
            <a:ext cx="1960012" cy="2118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AD8D1145-DB15-27BD-0F1D-CD320ABC4EEA}"/>
              </a:ext>
            </a:extLst>
          </p:cNvPr>
          <p:cNvSpPr txBox="1">
            <a:spLocks/>
          </p:cNvSpPr>
          <p:nvPr/>
        </p:nvSpPr>
        <p:spPr>
          <a:xfrm>
            <a:off x="2458846" y="3462474"/>
            <a:ext cx="2185690" cy="190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b1) Pevná rukojeť</a:t>
            </a:r>
          </a:p>
          <a:p>
            <a:pPr marL="0" indent="0">
              <a:buNone/>
            </a:pPr>
            <a:r>
              <a:rPr lang="cs-CZ" sz="1600" dirty="0"/>
              <a:t>b2) Nýtovaná</a:t>
            </a:r>
          </a:p>
          <a:p>
            <a:pPr marL="0" indent="0">
              <a:buNone/>
            </a:pPr>
            <a:r>
              <a:rPr lang="cs-CZ" sz="1600" dirty="0"/>
              <a:t>b3) Lepená</a:t>
            </a:r>
          </a:p>
          <a:p>
            <a:pPr marL="0" indent="0">
              <a:buNone/>
            </a:pPr>
            <a:r>
              <a:rPr lang="cs-CZ" sz="1600" dirty="0"/>
              <a:t>b4) Jištěná kolíkem</a:t>
            </a:r>
          </a:p>
          <a:p>
            <a:pPr marL="0" indent="0">
              <a:buNone/>
            </a:pPr>
            <a:r>
              <a:rPr lang="cs-CZ" sz="1600" dirty="0"/>
              <a:t>b5) Šroubovaná</a:t>
            </a:r>
          </a:p>
        </p:txBody>
      </p:sp>
    </p:spTree>
    <p:extLst>
      <p:ext uri="{BB962C8B-B14F-4D97-AF65-F5344CB8AC3E}">
        <p14:creationId xmlns:p14="http://schemas.microsoft.com/office/powerpoint/2010/main" val="131363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02722A-4608-8E9C-6F58-BB596982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Druhy ostří nožů</a:t>
            </a:r>
          </a:p>
        </p:txBody>
      </p:sp>
      <p:pic>
        <p:nvPicPr>
          <p:cNvPr id="5" name="Zástupný obsah 4" descr="Obsah obrázku text, klipart&#10;&#10;Popis byl vytvořen automaticky">
            <a:extLst>
              <a:ext uri="{FF2B5EF4-FFF2-40B4-BE49-F238E27FC236}">
                <a16:creationId xmlns:a16="http://schemas.microsoft.com/office/drawing/2014/main" id="{FB0A0A0E-1182-4993-9C7F-21B3C9354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542058"/>
            <a:ext cx="10744200" cy="35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8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32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: Shape 34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26B933-64B5-949E-2588-80CA61E7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Ocel N690</a:t>
            </a:r>
          </a:p>
        </p:txBody>
      </p: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1753E50B-F1D6-3572-F410-3688F9C8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4742771" cy="398341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spcAft>
                <a:spcPts val="600"/>
              </a:spcAft>
            </a:pPr>
            <a:r>
              <a:rPr lang="en-US" sz="2000" dirty="0" err="1"/>
              <a:t>Korozivzdorná</a:t>
            </a:r>
            <a:r>
              <a:rPr lang="en-US" sz="2000" dirty="0"/>
              <a:t> </a:t>
            </a:r>
            <a:r>
              <a:rPr lang="en-US" sz="2000" dirty="0" err="1"/>
              <a:t>ocel</a:t>
            </a:r>
            <a:r>
              <a:rPr lang="en-US" sz="2000" dirty="0"/>
              <a:t> s </a:t>
            </a:r>
            <a:r>
              <a:rPr lang="en-US" sz="2000" dirty="0" err="1"/>
              <a:t>vysokým</a:t>
            </a:r>
            <a:r>
              <a:rPr lang="en-US" sz="2000" dirty="0"/>
              <a:t> </a:t>
            </a:r>
            <a:r>
              <a:rPr lang="en-US" sz="2000" dirty="0" err="1"/>
              <a:t>obsahem</a:t>
            </a:r>
            <a:r>
              <a:rPr lang="en-US" sz="2000" dirty="0"/>
              <a:t> </a:t>
            </a:r>
            <a:r>
              <a:rPr lang="en-US" sz="2000" dirty="0" err="1"/>
              <a:t>uhlíku</a:t>
            </a:r>
            <a:endParaRPr lang="en-US" sz="2000" dirty="0"/>
          </a:p>
          <a:p>
            <a:pPr marL="285750">
              <a:spcAft>
                <a:spcPts val="600"/>
              </a:spcAft>
            </a:pPr>
            <a:r>
              <a:rPr lang="en-US" sz="2000" dirty="0" err="1"/>
              <a:t>Snadno</a:t>
            </a:r>
            <a:r>
              <a:rPr lang="en-US" sz="2000" dirty="0"/>
              <a:t> </a:t>
            </a:r>
            <a:r>
              <a:rPr lang="en-US" sz="2000" dirty="0" err="1"/>
              <a:t>obrobitelná</a:t>
            </a:r>
            <a:endParaRPr lang="en-US" sz="2000" dirty="0"/>
          </a:p>
          <a:p>
            <a:pPr marL="285750">
              <a:spcAft>
                <a:spcPts val="600"/>
              </a:spcAft>
            </a:pPr>
            <a:r>
              <a:rPr lang="en-US" sz="2000" dirty="0" err="1"/>
              <a:t>Dosahuje</a:t>
            </a:r>
            <a:r>
              <a:rPr lang="en-US" sz="2000" dirty="0"/>
              <a:t> po </a:t>
            </a:r>
            <a:r>
              <a:rPr lang="en-US" sz="2000" dirty="0" err="1"/>
              <a:t>zakalení</a:t>
            </a:r>
            <a:r>
              <a:rPr lang="en-US" sz="2000" dirty="0"/>
              <a:t> </a:t>
            </a:r>
            <a:r>
              <a:rPr lang="en-US" sz="2000" dirty="0" err="1"/>
              <a:t>tvrdosti</a:t>
            </a:r>
            <a:r>
              <a:rPr lang="en-US" sz="2000" dirty="0"/>
              <a:t> 59-61 HRC </a:t>
            </a:r>
          </a:p>
          <a:p>
            <a:pPr marL="285750">
              <a:spcAft>
                <a:spcPts val="600"/>
              </a:spcAft>
            </a:pPr>
            <a:r>
              <a:rPr lang="en-US" sz="2000" dirty="0" err="1"/>
              <a:t>Využití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strojírenství</a:t>
            </a:r>
            <a:r>
              <a:rPr lang="en-US" sz="2000" dirty="0"/>
              <a:t>, </a:t>
            </a:r>
            <a:r>
              <a:rPr lang="en-US" sz="2000" dirty="0" err="1"/>
              <a:t>potravinářský</a:t>
            </a:r>
            <a:r>
              <a:rPr lang="en-US" sz="2000" dirty="0"/>
              <a:t> a </a:t>
            </a:r>
            <a:r>
              <a:rPr lang="en-US" sz="2000" dirty="0" err="1"/>
              <a:t>chemický</a:t>
            </a:r>
            <a:r>
              <a:rPr lang="en-US" sz="2000" dirty="0"/>
              <a:t> </a:t>
            </a:r>
            <a:r>
              <a:rPr lang="en-US" sz="2000" dirty="0" err="1"/>
              <a:t>průmysl</a:t>
            </a:r>
            <a:endParaRPr lang="en-US" sz="2000" dirty="0"/>
          </a:p>
        </p:txBody>
      </p:sp>
      <p:pic>
        <p:nvPicPr>
          <p:cNvPr id="20" name="Obrázek 19" descr="Obsah obrázku text, snímek obrazovky, monitor&#10;&#10;Popis byl vytvořen automaticky">
            <a:extLst>
              <a:ext uri="{FF2B5EF4-FFF2-40B4-BE49-F238E27FC236}">
                <a16:creationId xmlns:a16="http://schemas.microsoft.com/office/drawing/2014/main" id="{258529EB-6342-4618-E9BB-4CC05BE42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9" t="21318" r="18559" b="5321"/>
          <a:stretch/>
        </p:blipFill>
        <p:spPr bwMode="auto">
          <a:xfrm rot="5400000">
            <a:off x="5370474" y="318162"/>
            <a:ext cx="1513617" cy="107283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B2B728-1A41-A369-9098-D68A828E4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"/>
          <a:stretch/>
        </p:blipFill>
        <p:spPr bwMode="auto">
          <a:xfrm>
            <a:off x="7239000" y="3098137"/>
            <a:ext cx="4343400" cy="1547413"/>
          </a:xfrm>
          <a:prstGeom prst="rect">
            <a:avLst/>
          </a:prstGeom>
          <a:noFill/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D15972A-3736-2974-4A0A-3537C35E6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90" y="-46964"/>
            <a:ext cx="3944620" cy="2958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80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0BBF-903C-DBC5-5874-AD77A919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4491887" cy="1800526"/>
          </a:xfrm>
        </p:spPr>
        <p:txBody>
          <a:bodyPr>
            <a:normAutofit/>
          </a:bodyPr>
          <a:lstStyle/>
          <a:p>
            <a:r>
              <a:rPr lang="cs-CZ" sz="4100" dirty="0"/>
              <a:t>Tepelné zpracování vzorků oceli N690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B63320-2A73-4964-839A-AC5104AB9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604" y="2443993"/>
            <a:ext cx="3230644" cy="2624899"/>
          </a:xfrm>
          <a:prstGeom prst="rect">
            <a:avLst/>
          </a:prstGeom>
          <a:noFill/>
        </p:spPr>
      </p:pic>
      <p:pic>
        <p:nvPicPr>
          <p:cNvPr id="17" name="Obrázek 16" descr="Obsah obrázku kancelářské potřeby, rukopis, papírenské zboží, pero&#10;&#10;Popis byl vytvořen automaticky">
            <a:extLst>
              <a:ext uri="{FF2B5EF4-FFF2-40B4-BE49-F238E27FC236}">
                <a16:creationId xmlns:a16="http://schemas.microsoft.com/office/drawing/2014/main" id="{988156B6-30C3-D8E1-4F73-C9072A49C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834" r="3853" b="20397"/>
          <a:stretch/>
        </p:blipFill>
        <p:spPr>
          <a:xfrm>
            <a:off x="7200402" y="1750965"/>
            <a:ext cx="4491887" cy="2577136"/>
          </a:xfrm>
          <a:prstGeom prst="rect">
            <a:avLst/>
          </a:prstGeom>
        </p:spPr>
      </p:pic>
      <p:graphicFrame>
        <p:nvGraphicFramePr>
          <p:cNvPr id="31" name="Tabulka 31">
            <a:extLst>
              <a:ext uri="{FF2B5EF4-FFF2-40B4-BE49-F238E27FC236}">
                <a16:creationId xmlns:a16="http://schemas.microsoft.com/office/drawing/2014/main" id="{15FD79E9-358E-B703-D203-B430A8ABC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215401"/>
              </p:ext>
            </p:extLst>
          </p:nvPr>
        </p:nvGraphicFramePr>
        <p:xfrm>
          <a:off x="838201" y="5031743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42611810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484571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782224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63122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Kalící prostředí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min.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min.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min.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60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voda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3, 4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569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Olej TK 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7, 8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9, 10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11, 12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4122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540385" algn="l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vzduch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13, 14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15, 16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17, 18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665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76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B44087B-83EB-24DD-9E01-DFA050660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2348" r="20727" b="9008"/>
          <a:stretch/>
        </p:blipFill>
        <p:spPr bwMode="auto">
          <a:xfrm>
            <a:off x="1390788" y="893538"/>
            <a:ext cx="9572682" cy="50709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745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76DC3C-915C-8FC8-43B9-9A32D8A9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Mikroskopická struktura vzorků</a:t>
            </a: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0B01E5D2-BF61-E41E-F490-C73D8DD29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brightnessContrast bright="-1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3001" y="2505476"/>
            <a:ext cx="5046812" cy="3772493"/>
          </a:xfrm>
          <a:prstGeom prst="rect">
            <a:avLst/>
          </a:prstGeom>
          <a:noFill/>
        </p:spPr>
      </p:pic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4847BC0-0014-85F1-2CE1-278D68FF1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49" y="2505476"/>
            <a:ext cx="4872539" cy="3772493"/>
          </a:xfrm>
          <a:prstGeom prst="rect">
            <a:avLst/>
          </a:pr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1F1D104-C72E-140A-458A-0EA2EB764B71}"/>
              </a:ext>
            </a:extLst>
          </p:cNvPr>
          <p:cNvCxnSpPr/>
          <p:nvPr/>
        </p:nvCxnSpPr>
        <p:spPr>
          <a:xfrm>
            <a:off x="5629275" y="4391722"/>
            <a:ext cx="93345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F424E3-16C3-AD1A-0269-52026EED3C73}"/>
              </a:ext>
            </a:extLst>
          </p:cNvPr>
          <p:cNvSpPr txBox="1"/>
          <p:nvPr/>
        </p:nvSpPr>
        <p:spPr>
          <a:xfrm>
            <a:off x="2301650" y="1736033"/>
            <a:ext cx="132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TZ0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D7B735-3540-DABD-E298-DCC7B63A1DD4}"/>
              </a:ext>
            </a:extLst>
          </p:cNvPr>
          <p:cNvSpPr txBox="1"/>
          <p:nvPr/>
        </p:nvSpPr>
        <p:spPr>
          <a:xfrm>
            <a:off x="8919671" y="1723586"/>
            <a:ext cx="1324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TZ1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AC780AD-0B9C-4988-B79B-EB4D4806563D}"/>
              </a:ext>
            </a:extLst>
          </p:cNvPr>
          <p:cNvCxnSpPr/>
          <p:nvPr/>
        </p:nvCxnSpPr>
        <p:spPr>
          <a:xfrm>
            <a:off x="335902" y="1133261"/>
            <a:ext cx="634481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276</Words>
  <Application>Microsoft Office PowerPoint</Application>
  <PresentationFormat>Širokoúhlá obrazovka</PresentationFormat>
  <Paragraphs>74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Cíl Práce</vt:lpstr>
      <vt:lpstr>Historie</vt:lpstr>
      <vt:lpstr>Terminologie</vt:lpstr>
      <vt:lpstr>Druhy ostří nožů</vt:lpstr>
      <vt:lpstr>Ocel N690</vt:lpstr>
      <vt:lpstr>Tepelné zpracování vzorků oceli N690</vt:lpstr>
      <vt:lpstr>Prezentace aplikace PowerPoint</vt:lpstr>
      <vt:lpstr>Mikroskopická struktura vzorků</vt:lpstr>
      <vt:lpstr>Technologie výroby nože</vt:lpstr>
      <vt:lpstr>Údržba a používání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Bakalářská práce</dc:title>
  <dc:creator>Vojtěch Karaus</dc:creator>
  <cp:lastModifiedBy>Vojtěch Karaus</cp:lastModifiedBy>
  <cp:revision>6</cp:revision>
  <dcterms:created xsi:type="dcterms:W3CDTF">2023-05-16T07:07:14Z</dcterms:created>
  <dcterms:modified xsi:type="dcterms:W3CDTF">2023-06-08T07:41:16Z</dcterms:modified>
</cp:coreProperties>
</file>