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70" r:id="rId8"/>
    <p:sldId id="271" r:id="rId9"/>
    <p:sldId id="272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9BF3975-129F-49C4-813F-68C3FE67B962}" type="datetimeFigureOut">
              <a:rPr lang="cs-CZ" smtClean="0"/>
              <a:pPr/>
              <a:t>11. 6. 2018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9B8F6D1-C2AA-47DB-806B-FA4D7532A0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3975-129F-49C4-813F-68C3FE67B962}" type="datetimeFigureOut">
              <a:rPr lang="cs-CZ" smtClean="0"/>
              <a:pPr/>
              <a:t>11. 6. 2018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F6D1-C2AA-47DB-806B-FA4D7532A0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3975-129F-49C4-813F-68C3FE67B962}" type="datetimeFigureOut">
              <a:rPr lang="cs-CZ" smtClean="0"/>
              <a:pPr/>
              <a:t>11. 6. 2018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F6D1-C2AA-47DB-806B-FA4D7532A0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3975-129F-49C4-813F-68C3FE67B962}" type="datetimeFigureOut">
              <a:rPr lang="cs-CZ" smtClean="0"/>
              <a:pPr/>
              <a:t>11. 6. 2018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F6D1-C2AA-47DB-806B-FA4D7532A0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3975-129F-49C4-813F-68C3FE67B962}" type="datetimeFigureOut">
              <a:rPr lang="cs-CZ" smtClean="0"/>
              <a:pPr/>
              <a:t>11. 6. 2018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F6D1-C2AA-47DB-806B-FA4D7532A0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3975-129F-49C4-813F-68C3FE67B962}" type="datetimeFigureOut">
              <a:rPr lang="cs-CZ" smtClean="0"/>
              <a:pPr/>
              <a:t>11. 6. 2018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F6D1-C2AA-47DB-806B-FA4D7532A0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BF3975-129F-49C4-813F-68C3FE67B962}" type="datetimeFigureOut">
              <a:rPr lang="cs-CZ" smtClean="0"/>
              <a:pPr/>
              <a:t>11. 6. 2018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B8F6D1-C2AA-47DB-806B-FA4D7532A0D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9BF3975-129F-49C4-813F-68C3FE67B962}" type="datetimeFigureOut">
              <a:rPr lang="cs-CZ" smtClean="0"/>
              <a:pPr/>
              <a:t>11. 6. 2018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9B8F6D1-C2AA-47DB-806B-FA4D7532A0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3975-129F-49C4-813F-68C3FE67B962}" type="datetimeFigureOut">
              <a:rPr lang="cs-CZ" smtClean="0"/>
              <a:pPr/>
              <a:t>11. 6. 2018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F6D1-C2AA-47DB-806B-FA4D7532A0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3975-129F-49C4-813F-68C3FE67B962}" type="datetimeFigureOut">
              <a:rPr lang="cs-CZ" smtClean="0"/>
              <a:pPr/>
              <a:t>11. 6. 2018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F6D1-C2AA-47DB-806B-FA4D7532A0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3975-129F-49C4-813F-68C3FE67B962}" type="datetimeFigureOut">
              <a:rPr lang="cs-CZ" smtClean="0"/>
              <a:pPr/>
              <a:t>11. 6. 2018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F6D1-C2AA-47DB-806B-FA4D7532A0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9BF3975-129F-49C4-813F-68C3FE67B962}" type="datetimeFigureOut">
              <a:rPr lang="cs-CZ" smtClean="0"/>
              <a:pPr/>
              <a:t>11. 6. 2018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9B8F6D1-C2AA-47DB-806B-FA4D7532A0D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1484785"/>
            <a:ext cx="8458200" cy="1944215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Návrh efektivní přepravy nebezpečných látek ve společnosti</a:t>
            </a:r>
            <a:endParaRPr lang="cs-CZ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4221088"/>
            <a:ext cx="9144000" cy="1872208"/>
          </a:xfrm>
        </p:spPr>
        <p:txBody>
          <a:bodyPr>
            <a:normAutofit/>
          </a:bodyPr>
          <a:lstStyle/>
          <a:p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Autor: </a:t>
            </a:r>
            <a:r>
              <a:rPr lang="cs-CZ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Danuše </a:t>
            </a:r>
            <a:r>
              <a:rPr lang="cs-CZ" sz="22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Síkorová</a:t>
            </a:r>
            <a:endParaRPr lang="cs-CZ" sz="2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Vedoucí bakalářské práce: </a:t>
            </a:r>
            <a:r>
              <a:rPr lang="cs-CZ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Mgr. Vladislav </a:t>
            </a:r>
            <a:r>
              <a:rPr lang="cs-CZ" sz="22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Biba</a:t>
            </a:r>
            <a:r>
              <a:rPr lang="cs-CZ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cs-CZ" sz="22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Ph.D</a:t>
            </a:r>
            <a:r>
              <a:rPr lang="cs-CZ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Oponent bakalářské práce: </a:t>
            </a:r>
            <a:r>
              <a:rPr lang="cs-CZ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Ing. Jindřich Ježek, </a:t>
            </a:r>
            <a:r>
              <a:rPr lang="cs-CZ" sz="22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Ph.D</a:t>
            </a:r>
            <a:r>
              <a:rPr lang="cs-CZ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cs-CZ" sz="22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České Budějovice, Červen 2018</a:t>
            </a:r>
            <a:endParaRPr lang="cs-CZ" sz="22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Picture 2" descr="Vysoká škola technická a ekonomická v Českých Budějovicí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428604"/>
            <a:ext cx="6336704" cy="6963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Porovnání cen</a:t>
            </a:r>
            <a:endParaRPr lang="cs-CZ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Zástupný symbol pro obsah 3" descr="graf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7413" y="2249488"/>
            <a:ext cx="7949173" cy="4324350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Návrhy opatření</a:t>
            </a:r>
            <a:endParaRPr lang="cs-CZ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Silniční doprava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Levné náklady na dopravu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Dodržování nařízení 561/2006, doba odpočinku</a:t>
            </a:r>
          </a:p>
          <a:p>
            <a:endParaRPr lang="cs-CZ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Železniční doprava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Vysoké náklady na přepravu 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 dokončení přepravy, využití silniční dopravy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Návrhy </a:t>
            </a:r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opatření</a:t>
            </a:r>
            <a:endParaRPr lang="cs-CZ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cs-CZ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Kombinovaná doprava</a:t>
            </a:r>
            <a:endParaRPr lang="cs-CZ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Cenově srovnatelná se silniční dopravou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 České republice málo využitelná, z důvodu rušení RO-LA nádraží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Bez manipulace s přepravní jednotkou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Hlavní výhodou je ekologičnost</a:t>
            </a:r>
          </a:p>
          <a:p>
            <a:endParaRPr lang="cs-CZ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Závěrečné shrnutí</a:t>
            </a:r>
            <a:endParaRPr lang="cs-CZ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Kombinovaná doprava je pro přepravu nebezpečných látek nejefektivnější způsob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Silniční doprava a kombinovaná doprava cenově stejná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Železniční doprava je zbytečně předražená</a:t>
            </a:r>
          </a:p>
          <a:p>
            <a:endParaRPr lang="cs-CZ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 bakalářské práce byl splněn</a:t>
            </a:r>
          </a:p>
          <a:p>
            <a:pPr>
              <a:buNone/>
            </a:pPr>
            <a:endParaRPr lang="cs-CZ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852936"/>
            <a:ext cx="8229600" cy="1069848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Děkuji za pozornost</a:t>
            </a:r>
            <a:endParaRPr lang="cs-CZ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Doplňující otázky</a:t>
            </a:r>
            <a:endParaRPr lang="cs-CZ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Vedoucí bakalářské práce</a:t>
            </a:r>
          </a:p>
          <a:p>
            <a:pPr>
              <a:buNone/>
            </a:pP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Bez dotazů</a:t>
            </a:r>
          </a:p>
          <a:p>
            <a:pPr>
              <a:buNone/>
            </a:pPr>
            <a:endParaRPr lang="cs-CZ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Oponent</a:t>
            </a:r>
          </a:p>
          <a:p>
            <a:pPr>
              <a:buNone/>
            </a:pPr>
            <a:r>
              <a:rPr lang="cs-CZ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„Jaký má autorka názor na bezpečnost přeprav nebezpečných látek na našem území. Je bezpečná a na dostatečné úrovni? Kde jsou podle ní největší slabiny těchto přeprav – v legislativě, technickém či technologickém zabezpečení nebo v lidském faktoru?“</a:t>
            </a:r>
            <a:endParaRPr lang="cs-CZ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Motivace a důvody k řešení daného problému</a:t>
            </a:r>
            <a:endParaRPr lang="cs-CZ" sz="4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081640"/>
          </a:xfrm>
        </p:spPr>
        <p:txBody>
          <a:bodyPr/>
          <a:lstStyle/>
          <a:p>
            <a:endParaRPr lang="cs-CZ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Zájem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 přepravu nebezpečného nákladu v dopravě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Ukázání variant přepravy</a:t>
            </a:r>
            <a:endParaRPr lang="cs-CZ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 práce</a:t>
            </a:r>
            <a:endParaRPr lang="cs-CZ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Cílem </a:t>
            </a:r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bakalářské práce je ukázat poznatky z legislativy jednotlivých druhů dopravy, typy přepravy v jednotlivých druzích dopravy a také značení jednotlivých přepravních jednotek</a:t>
            </a:r>
          </a:p>
          <a:p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navrhnutí efektivního způsobu přepravy nebezpečných věcí</a:t>
            </a:r>
            <a:endParaRPr lang="cs-CZ" sz="24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Použitá metodika</a:t>
            </a:r>
            <a:endParaRPr lang="cs-CZ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Teoretická </a:t>
            </a: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část</a:t>
            </a:r>
          </a:p>
          <a:p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Analýza přepravy nebezpečných věcí v jednotlivých druzích dopravy</a:t>
            </a:r>
          </a:p>
          <a:p>
            <a:pPr>
              <a:buNone/>
            </a:pPr>
            <a:endParaRPr lang="cs-CZ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Praktická část</a:t>
            </a:r>
          </a:p>
          <a:p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Návrh na zefektivnění přepravy nebezpečných věcí </a:t>
            </a:r>
          </a:p>
          <a:p>
            <a:pPr>
              <a:buNone/>
            </a:pPr>
            <a:endParaRPr lang="cs-CZ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Třídy a kvalifikace nebezpečných látek</a:t>
            </a:r>
            <a:endParaRPr lang="cs-CZ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	</a:t>
            </a:r>
            <a:r>
              <a:rPr lang="cs-CZ" sz="3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Třída 1			Výbušné látky a předměty</a:t>
            </a:r>
            <a:endParaRPr lang="cs-CZ" sz="33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3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Třída 2			Plyny</a:t>
            </a:r>
            <a:endParaRPr lang="cs-CZ" sz="33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3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Třída 3			Hořlavé kapaliny</a:t>
            </a:r>
            <a:endParaRPr lang="cs-CZ" sz="33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3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Třída 4.1		Hořlavé tuhé látky, samovolně se  				rozkládací látky a znecitlivěné tuhé 				výbušné látky</a:t>
            </a:r>
            <a:endParaRPr lang="cs-CZ" sz="33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3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Třída 4.2		Samozápalné látky</a:t>
            </a:r>
            <a:endParaRPr lang="cs-CZ" sz="33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3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Třída 4.3		Látky, které ve styku s vodou vyvíjejí 				hořlavé plyny</a:t>
            </a:r>
            <a:endParaRPr lang="cs-CZ" sz="33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3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Třída 5.1		Látky podporující hoření</a:t>
            </a:r>
            <a:endParaRPr lang="cs-CZ" sz="33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3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Třída 5.2		Organické peroxidy</a:t>
            </a:r>
            <a:endParaRPr lang="cs-CZ" sz="33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3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Třída 6.1		Toxické látky</a:t>
            </a:r>
            <a:endParaRPr lang="cs-CZ" sz="33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3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Třída 6.2		Infekční látky</a:t>
            </a:r>
            <a:endParaRPr lang="cs-CZ" sz="33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3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Třída 7			Radioaktivní látky</a:t>
            </a:r>
            <a:endParaRPr lang="cs-CZ" sz="33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3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Třída 8			Žíravé látky</a:t>
            </a:r>
            <a:endParaRPr lang="cs-CZ" sz="33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3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Třída 9			Jiné nebezpečné látky		</a:t>
            </a:r>
            <a:endParaRPr lang="cs-CZ" sz="33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24078" indent="-514350">
              <a:buNone/>
            </a:pPr>
            <a:endParaRPr lang="cs-CZ" sz="33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Návrh na zefektivnění přepravy nebezpečných věcí</a:t>
            </a:r>
            <a:endParaRPr lang="cs-CZ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cs-CZ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Porovnáváme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přepravu nebezpečných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látek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>
              <a:buNone/>
            </a:pPr>
            <a:endParaRPr lang="cs-CZ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silniční dopravou</a:t>
            </a:r>
          </a:p>
          <a:p>
            <a:pPr>
              <a:buNone/>
            </a:pPr>
            <a:endParaRPr lang="cs-CZ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železniční dopravou</a:t>
            </a:r>
          </a:p>
          <a:p>
            <a:pPr>
              <a:buNone/>
            </a:pPr>
            <a:endParaRPr lang="cs-CZ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kombinovanou dopravou</a:t>
            </a:r>
          </a:p>
          <a:p>
            <a:pPr>
              <a:buNone/>
            </a:pPr>
            <a:endParaRPr lang="cs-CZ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Kalkulace ceny silniční dopravy</a:t>
            </a:r>
            <a:endParaRPr lang="cs-CZ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Přepravovaná nebezpečná </a:t>
            </a:r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látka	</a:t>
            </a:r>
            <a:r>
              <a:rPr lang="cs-CZ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Ethylen</a:t>
            </a:r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C2H4 zkapalněný</a:t>
            </a:r>
          </a:p>
          <a:p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Hmotnost  				15000 </a:t>
            </a:r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 ( 27t )</a:t>
            </a:r>
          </a:p>
          <a:p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Trasa				Litvínov </a:t>
            </a:r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(CZ) – </a:t>
            </a:r>
            <a:r>
              <a:rPr lang="cs-CZ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Trento</a:t>
            </a:r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(IT)</a:t>
            </a:r>
          </a:p>
          <a:p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Vzdálenost 			731 </a:t>
            </a:r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km</a:t>
            </a:r>
          </a:p>
          <a:p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Doba </a:t>
            </a:r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přepravy 			17,5 </a:t>
            </a:r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hod</a:t>
            </a:r>
          </a:p>
          <a:p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Cena za přepravu CZ – </a:t>
            </a:r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IT 	21 </a:t>
            </a:r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930,00 Kč</a:t>
            </a:r>
          </a:p>
          <a:p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Cena za 1 </a:t>
            </a:r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km 			30,00 </a:t>
            </a:r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Kč</a:t>
            </a:r>
          </a:p>
          <a:p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cena za </a:t>
            </a:r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1tunu 			812,00 </a:t>
            </a:r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Kč</a:t>
            </a:r>
          </a:p>
          <a:p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cena prázdné soupravy </a:t>
            </a:r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IT-CZ 	18 </a:t>
            </a:r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275,00 Kč</a:t>
            </a:r>
          </a:p>
          <a:p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cena za 1prázdný </a:t>
            </a:r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km 		25,00 </a:t>
            </a:r>
            <a:r>
              <a:rPr lang="cs-CZ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Kč</a:t>
            </a:r>
          </a:p>
          <a:p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Celková cena 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přepravy		40 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205,00 Kč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106680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Kalkulace ceny železniční doprava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Přepravovaná nebezpečná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látka 	</a:t>
            </a:r>
            <a:r>
              <a:rPr lang="cs-CZ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Ethylen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C2H4 zkapalněný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Hmotnost 				15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000l ( 27t)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Trasa 				Litvínov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(CZ) – </a:t>
            </a:r>
            <a:r>
              <a:rPr lang="cs-CZ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Trento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(IT)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Doba přepravy 				Cca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32 hod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Záloha za železniční cisternový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vůz 	30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200,00 Kč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Cena za přepravu Litvínov - </a:t>
            </a:r>
            <a:r>
              <a:rPr lang="cs-CZ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H.Dvořiště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30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690,00 Kč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Cena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 přepravu </a:t>
            </a:r>
            <a:r>
              <a:rPr lang="cs-CZ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H.Dvořiště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– </a:t>
            </a:r>
            <a:r>
              <a:rPr lang="cs-CZ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Trento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132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090,00 Kč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Vzdálenost 				756km</a:t>
            </a:r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Celkem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přepravu 			162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780,00 Kč</a:t>
            </a:r>
          </a:p>
          <a:p>
            <a:endParaRPr lang="cs-CZ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6800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Kalkulace ceny kombinovaná doprava</a:t>
            </a:r>
            <a:endParaRPr lang="cs-CZ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Přepravovaná nebezpečná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látka 	      </a:t>
            </a:r>
            <a:r>
              <a:rPr lang="cs-CZ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Ethylen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C2H4 zkapalněný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Hmotnost 			      15000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 ( 27t )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Trasa 			      Litvínov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(CZ) – </a:t>
            </a:r>
            <a:r>
              <a:rPr lang="cs-CZ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Trento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(IT)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Trasa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silnici  		      Litvínov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(CZ) – </a:t>
            </a:r>
            <a:r>
              <a:rPr lang="cs-CZ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Wőrgl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(A)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Vzdálenost 			      505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km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Cena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1km 			      30,00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Kč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Cena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 505km z nakládky na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vlak     15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150,00 Kč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Doba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přepravy 		     5,5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hod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Trasa vlaku 		                   </a:t>
            </a:r>
            <a:r>
              <a:rPr lang="cs-CZ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Wőrgl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(A) – </a:t>
            </a:r>
            <a:r>
              <a:rPr lang="cs-CZ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Trento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(IT)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Doba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jízdy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vlaku 		     Cca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9hodin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Cena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vlak 			     250,00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€ (6765,00 Kč)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Kurz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eura k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6.4.2018 		     27,06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Kč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Trasa				     </a:t>
            </a:r>
            <a:r>
              <a:rPr lang="cs-CZ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Trento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nádraží – </a:t>
            </a:r>
            <a:r>
              <a:rPr lang="cs-CZ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vykládla</a:t>
            </a:r>
            <a:endParaRPr lang="cs-CZ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Vzdálenost 			     15,5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km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Cena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15,5km 		     465,00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Kč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Cena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prázdné soupravy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IT-CZ 	     18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275,00 Kč</a:t>
            </a:r>
          </a:p>
          <a:p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Cena </a:t>
            </a:r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celkem za </a:t>
            </a:r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přepravu	     40 </a:t>
            </a:r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655,00 Kč</a:t>
            </a:r>
          </a:p>
          <a:p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Doba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přepravy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celkem 		     19,5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hod</a:t>
            </a:r>
          </a:p>
          <a:p>
            <a:endParaRPr lang="cs-CZ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196</TotalTime>
  <Words>294</Words>
  <Application>Microsoft Office PowerPoint</Application>
  <PresentationFormat>Předvádění na obrazovce (4:3)</PresentationFormat>
  <Paragraphs>115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Urbanistický</vt:lpstr>
      <vt:lpstr>Návrh efektivní přepravy nebezpečných látek ve společnosti</vt:lpstr>
      <vt:lpstr>Motivace a důvody k řešení daného problému</vt:lpstr>
      <vt:lpstr>Cíl práce</vt:lpstr>
      <vt:lpstr>Použitá metodika</vt:lpstr>
      <vt:lpstr>Třídy a kvalifikace nebezpečných látek</vt:lpstr>
      <vt:lpstr>Návrh na zefektivnění přepravy nebezpečných věcí</vt:lpstr>
      <vt:lpstr>Kalkulace ceny silniční dopravy</vt:lpstr>
      <vt:lpstr>Kalkulace ceny železniční doprava</vt:lpstr>
      <vt:lpstr>Kalkulace ceny kombinovaná doprava</vt:lpstr>
      <vt:lpstr>Porovnání cen</vt:lpstr>
      <vt:lpstr>Návrhy opatření</vt:lpstr>
      <vt:lpstr>Návrhy opatření</vt:lpstr>
      <vt:lpstr>Závěrečné shrnutí</vt:lpstr>
      <vt:lpstr>Děkuji za pozornost</vt:lpstr>
      <vt:lpstr>Doplňující otázky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efektivní přepravy nebezpečných látek ve společnosti</dc:title>
  <dc:creator>škola</dc:creator>
  <cp:lastModifiedBy>škola</cp:lastModifiedBy>
  <cp:revision>21</cp:revision>
  <dcterms:created xsi:type="dcterms:W3CDTF">2018-06-10T17:00:26Z</dcterms:created>
  <dcterms:modified xsi:type="dcterms:W3CDTF">2018-06-11T17:44:14Z</dcterms:modified>
</cp:coreProperties>
</file>