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60" r:id="rId4"/>
    <p:sldId id="261" r:id="rId5"/>
    <p:sldId id="259" r:id="rId6"/>
    <p:sldId id="264" r:id="rId7"/>
    <p:sldId id="266" r:id="rId8"/>
    <p:sldId id="268" r:id="rId9"/>
    <p:sldId id="267" r:id="rId10"/>
    <p:sldId id="271" r:id="rId11"/>
    <p:sldId id="270" r:id="rId12"/>
    <p:sldId id="269" r:id="rId13"/>
    <p:sldId id="272" r:id="rId14"/>
    <p:sldId id="262" r:id="rId15"/>
    <p:sldId id="26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 autoAdjust="0"/>
  </p:normalViewPr>
  <p:slideViewPr>
    <p:cSldViewPr snapToGrid="0">
      <p:cViewPr>
        <p:scale>
          <a:sx n="84" d="100"/>
          <a:sy n="84" d="100"/>
        </p:scale>
        <p:origin x="-1416" y="-7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2000" dirty="0" smtClean="0"/>
              <a:t>P</a:t>
            </a:r>
            <a:r>
              <a:rPr lang="en-US" sz="2000" dirty="0" err="1" smtClean="0"/>
              <a:t>otřebná</a:t>
            </a:r>
            <a:r>
              <a:rPr lang="en-US" sz="2000" dirty="0" smtClean="0"/>
              <a:t> </a:t>
            </a:r>
            <a:r>
              <a:rPr lang="en-US" sz="2000" dirty="0" err="1"/>
              <a:t>velikost</a:t>
            </a:r>
            <a:r>
              <a:rPr lang="en-US" sz="2000" dirty="0"/>
              <a:t> </a:t>
            </a:r>
            <a:r>
              <a:rPr lang="cs-CZ" sz="2000" dirty="0" smtClean="0"/>
              <a:t>ú</a:t>
            </a:r>
            <a:r>
              <a:rPr lang="en-US" sz="2000" dirty="0" err="1" smtClean="0"/>
              <a:t>ložiště</a:t>
            </a:r>
            <a:endParaRPr lang="en-US" sz="2000" dirty="0"/>
          </a:p>
        </c:rich>
      </c:tx>
      <c:layout/>
      <c:overlay val="0"/>
    </c:title>
    <c:autoTitleDeleted val="0"/>
    <c:view3D>
      <c:rotX val="30"/>
      <c:rotY val="282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potřebná velikost uložiště</c:v>
                </c:pt>
              </c:strCache>
            </c:strRef>
          </c:tx>
          <c:explosion val="14"/>
          <c:dLbls>
            <c:delete val="1"/>
          </c:dLbls>
          <c:cat>
            <c:strRef>
              <c:f>List1!$A$2:$A$3</c:f>
              <c:strCache>
                <c:ptCount val="2"/>
                <c:pt idx="0">
                  <c:v>plochá</c:v>
                </c:pt>
                <c:pt idx="1">
                  <c:v>parametrická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3.5</c:v>
                </c:pt>
                <c:pt idx="1">
                  <c:v>1.1000000000000001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B0C-4A36-BE9A-A2581812217E}"/>
            </c:ext>
          </c:extLst>
        </c:ser>
        <c:dLbls>
          <c:dLblPos val="bestFit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2000" dirty="0" smtClean="0"/>
              <a:t>Výběr </a:t>
            </a:r>
            <a:r>
              <a:rPr lang="cs-CZ" sz="2000" dirty="0"/>
              <a:t>zakázek dle parametru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plochá struktura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List1!$A$2:$A$4</c:f>
              <c:strCache>
                <c:ptCount val="3"/>
                <c:pt idx="0">
                  <c:v>nejdelší</c:v>
                </c:pt>
                <c:pt idx="1">
                  <c:v>nejkratší</c:v>
                </c:pt>
                <c:pt idx="2">
                  <c:v>průměr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99</c:v>
                </c:pt>
                <c:pt idx="1">
                  <c:v>57</c:v>
                </c:pt>
                <c:pt idx="2">
                  <c:v>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6AC-4B8D-9E38-D3B7DC9FDA58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parametrická struktura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List1!$A$2:$A$4</c:f>
              <c:strCache>
                <c:ptCount val="3"/>
                <c:pt idx="0">
                  <c:v>nejdelší</c:v>
                </c:pt>
                <c:pt idx="1">
                  <c:v>nejkratší</c:v>
                </c:pt>
                <c:pt idx="2">
                  <c:v>průměr</c:v>
                </c:pt>
              </c:strCache>
            </c:strRef>
          </c:cat>
          <c:val>
            <c:numRef>
              <c:f>List1!$C$2:$C$4</c:f>
              <c:numCache>
                <c:formatCode>General</c:formatCode>
                <c:ptCount val="3"/>
                <c:pt idx="0">
                  <c:v>98</c:v>
                </c:pt>
                <c:pt idx="1">
                  <c:v>63</c:v>
                </c:pt>
                <c:pt idx="2">
                  <c:v>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6AC-4B8D-9E38-D3B7DC9FDA5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7031424"/>
        <c:axId val="67032960"/>
      </c:barChart>
      <c:catAx>
        <c:axId val="670314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67032960"/>
        <c:crosses val="autoZero"/>
        <c:auto val="1"/>
        <c:lblAlgn val="ctr"/>
        <c:lblOffset val="100"/>
        <c:noMultiLvlLbl val="0"/>
      </c:catAx>
      <c:valAx>
        <c:axId val="670329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703142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2000" dirty="0" smtClean="0"/>
              <a:t>Porovnání přístupových časů k informaci o jedné zakázce</a:t>
            </a:r>
            <a:endParaRPr lang="cs-CZ" sz="20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plochá (5)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List1!$A$2:$A$4</c:f>
              <c:strCache>
                <c:ptCount val="3"/>
                <c:pt idx="0">
                  <c:v>nejdelší</c:v>
                </c:pt>
                <c:pt idx="1">
                  <c:v>nejkratší</c:v>
                </c:pt>
                <c:pt idx="2">
                  <c:v>průměr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6.1</c:v>
                </c:pt>
                <c:pt idx="1">
                  <c:v>3.8</c:v>
                </c:pt>
                <c:pt idx="2">
                  <c:v>4.0999999999999996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2-4FE4-A567-AD35CF355F6E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plochá (15)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List1!$A$2:$A$4</c:f>
              <c:strCache>
                <c:ptCount val="3"/>
                <c:pt idx="0">
                  <c:v>nejdelší</c:v>
                </c:pt>
                <c:pt idx="1">
                  <c:v>nejkratší</c:v>
                </c:pt>
                <c:pt idx="2">
                  <c:v>průměr</c:v>
                </c:pt>
              </c:strCache>
            </c:strRef>
          </c:cat>
          <c:val>
            <c:numRef>
              <c:f>List1!$C$2:$C$4</c:f>
              <c:numCache>
                <c:formatCode>General</c:formatCode>
                <c:ptCount val="3"/>
                <c:pt idx="0">
                  <c:v>6.3</c:v>
                </c:pt>
                <c:pt idx="1">
                  <c:v>3.8</c:v>
                </c:pt>
                <c:pt idx="2">
                  <c:v>4.3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432-4FE4-A567-AD35CF355F6E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parametrická (5)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List1!$A$2:$A$4</c:f>
              <c:strCache>
                <c:ptCount val="3"/>
                <c:pt idx="0">
                  <c:v>nejdelší</c:v>
                </c:pt>
                <c:pt idx="1">
                  <c:v>nejkratší</c:v>
                </c:pt>
                <c:pt idx="2">
                  <c:v>průměr</c:v>
                </c:pt>
              </c:strCache>
            </c:strRef>
          </c:cat>
          <c:val>
            <c:numRef>
              <c:f>List1!$D$2:$D$4</c:f>
              <c:numCache>
                <c:formatCode>General</c:formatCode>
                <c:ptCount val="3"/>
                <c:pt idx="0">
                  <c:v>8.1</c:v>
                </c:pt>
                <c:pt idx="1">
                  <c:v>5.3</c:v>
                </c:pt>
                <c:pt idx="2">
                  <c:v>6.8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432-4FE4-A567-AD35CF355F6E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parametrická (15)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List1!$A$2:$A$4</c:f>
              <c:strCache>
                <c:ptCount val="3"/>
                <c:pt idx="0">
                  <c:v>nejdelší</c:v>
                </c:pt>
                <c:pt idx="1">
                  <c:v>nejkratší</c:v>
                </c:pt>
                <c:pt idx="2">
                  <c:v>průměr</c:v>
                </c:pt>
              </c:strCache>
            </c:strRef>
          </c:cat>
          <c:val>
            <c:numRef>
              <c:f>List1!$E$2:$E$4</c:f>
              <c:numCache>
                <c:formatCode>General</c:formatCode>
                <c:ptCount val="3"/>
                <c:pt idx="0">
                  <c:v>12.2</c:v>
                </c:pt>
                <c:pt idx="1">
                  <c:v>8.3000000000000007</c:v>
                </c:pt>
                <c:pt idx="2">
                  <c:v>8.9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432-4FE4-A567-AD35CF355F6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6926976"/>
        <c:axId val="76928512"/>
      </c:barChart>
      <c:catAx>
        <c:axId val="769269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76928512"/>
        <c:crosses val="autoZero"/>
        <c:auto val="1"/>
        <c:lblAlgn val="ctr"/>
        <c:lblOffset val="100"/>
        <c:noMultiLvlLbl val="0"/>
      </c:catAx>
      <c:valAx>
        <c:axId val="769285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692697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0.89934</cdr:x>
      <cdr:y>0.00719</cdr:y>
    </cdr:from>
    <cdr:to>
      <cdr:x>0.96898</cdr:x>
      <cdr:y>0.08611</cdr:y>
    </cdr:to>
    <cdr:sp macro="" textlink="">
      <cdr:nvSpPr>
        <cdr:cNvPr id="2" name="TextovéPole 12"/>
        <cdr:cNvSpPr txBox="1"/>
      </cdr:nvSpPr>
      <cdr:spPr>
        <a:xfrm xmlns:a="http://schemas.openxmlformats.org/drawingml/2006/main">
          <a:off x="9526197" y="33662"/>
          <a:ext cx="737701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dirty="0" smtClean="0"/>
            <a:t>[</a:t>
          </a:r>
          <a:r>
            <a:rPr lang="cs-CZ" dirty="0" err="1" smtClean="0"/>
            <a:t>ms</a:t>
          </a:r>
          <a:r>
            <a:rPr lang="en-US" dirty="0"/>
            <a:t>]</a:t>
          </a:r>
          <a:endParaRPr lang="cs-CZ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A5324-DC09-4041-8EDD-165DCF01A2E5}" type="datetimeFigureOut">
              <a:rPr lang="cs-CZ" smtClean="0"/>
              <a:t>13.06.2018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8DD63B-646C-4F9F-B3D0-BC54C088C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0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DD63B-646C-4F9F-B3D0-BC54C088C07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755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F8426CCC-FF3B-40E1-B3A6-2C1BAA10F096}" type="datetime1">
              <a:rPr lang="en-US" smtClean="0"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en-US" smtClean="0"/>
              <a:t>Jiří Rejda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5966-36C4-4362-99B2-112699261482}" type="datetime1">
              <a:rPr lang="en-US" smtClean="0"/>
              <a:t>6/13/2018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Jiří Rejda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9B3F-6635-463E-B901-764A23745A25}" type="datetime1">
              <a:rPr lang="en-US" smtClean="0"/>
              <a:t>6/13/2018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Jiří Rejda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74828-EB7A-4A5F-B891-DB85B107826E}" type="datetime1">
              <a:rPr lang="en-US" smtClean="0"/>
              <a:t>6/13/2018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Jiří Rejda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50407-5714-412A-93B7-2D549CC548D0}" type="datetime1">
              <a:rPr lang="en-US" smtClean="0"/>
              <a:t>6/13/2018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Jiří Rejda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F3E5C-047A-4737-9830-DB34414E2CBC}" type="datetime1">
              <a:rPr lang="en-US" smtClean="0"/>
              <a:t>6/13/2018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Jiří Rejda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8963-BBDB-4AD0-BE66-40EBCA6A4510}" type="datetime1">
              <a:rPr lang="en-US" smtClean="0"/>
              <a:t>6/13/2018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Jiří Rejda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F789-A903-4869-BF7C-B74C212D357B}" type="datetime1">
              <a:rPr lang="en-US" smtClean="0"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Jiří Rejda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C4DE-D778-4639-92C7-1CE2EF8098DF}" type="datetime1">
              <a:rPr lang="en-US" smtClean="0"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Jiří Rejda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C047-C83B-4E0F-82A2-A1A081F13451}" type="datetime1">
              <a:rPr lang="en-US" smtClean="0"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Jiří Rejda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94035-D27E-484C-977D-A6CFFB682C3E}" type="datetime1">
              <a:rPr lang="en-US" smtClean="0"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Jiří Rejda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CAF8-1A15-468C-AFFA-441ACA562DE5}" type="datetime1">
              <a:rPr lang="en-US" smtClean="0"/>
              <a:t>6/13/2018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Jiří Rejda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47D06-0A77-4E9E-B474-D62B7B44FE66}" type="datetime1">
              <a:rPr lang="en-US" smtClean="0"/>
              <a:t>6/13/2018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Jiří Rejda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DE386-80E7-4539-BD9F-7A16AB8BC1DC}" type="datetime1">
              <a:rPr lang="en-US" smtClean="0"/>
              <a:t>6/13/2018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Jiří Rejda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9D78-7353-4E7C-8EE8-30A30C1BB156}" type="datetime1">
              <a:rPr lang="en-US" smtClean="0"/>
              <a:t>6/13/2018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Jiří Rejda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6487-D2B7-481C-99CB-8DAED9E8391E}" type="datetime1">
              <a:rPr lang="en-US" smtClean="0"/>
              <a:t>6/13/2018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Jiří Rejda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40B7-6F38-493A-9B0A-70F3A0DAB8AA}" type="datetime1">
              <a:rPr lang="en-US" smtClean="0"/>
              <a:t>6/13/2018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Jiří Rejda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248F2-9325-448E-9044-3315FD77952C}" type="datetime1">
              <a:rPr lang="en-US" smtClean="0"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Jiří Rejda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6344" y="1828815"/>
            <a:ext cx="6096000" cy="1807936"/>
          </a:xfrm>
        </p:spPr>
        <p:txBody>
          <a:bodyPr>
            <a:normAutofit/>
          </a:bodyPr>
          <a:lstStyle/>
          <a:p>
            <a:pPr algn="ctr"/>
            <a:r>
              <a:rPr lang="cs-CZ" sz="4000" cap="none" dirty="0" smtClean="0"/>
              <a:t>Databázové struktury v reverzní logistice</a:t>
            </a:r>
            <a:endParaRPr lang="en-US" sz="40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00426" y="6328242"/>
            <a:ext cx="8530318" cy="529758"/>
          </a:xfrm>
        </p:spPr>
        <p:txBody>
          <a:bodyPr>
            <a:normAutofit/>
          </a:bodyPr>
          <a:lstStyle/>
          <a:p>
            <a:pPr algn="r"/>
            <a:r>
              <a:rPr lang="cs-CZ" cap="none" dirty="0" smtClean="0"/>
              <a:t>Červen 2018</a:t>
            </a:r>
            <a:endParaRPr lang="en-US" cap="none" dirty="0"/>
          </a:p>
        </p:txBody>
      </p:sp>
      <p:sp>
        <p:nvSpPr>
          <p:cNvPr id="7" name="Obdélník 6"/>
          <p:cNvSpPr/>
          <p:nvPr/>
        </p:nvSpPr>
        <p:spPr>
          <a:xfrm>
            <a:off x="10080000" y="108000"/>
            <a:ext cx="1980000" cy="198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0000" y="108000"/>
            <a:ext cx="1980000" cy="1980000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1002890" y="108000"/>
            <a:ext cx="9077110" cy="117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cap="none" dirty="0" smtClean="0"/>
              <a:t>Vysoká škola technická a ekonomická v Českých Budějovicích</a:t>
            </a:r>
          </a:p>
          <a:p>
            <a:pPr algn="r"/>
            <a:r>
              <a:rPr lang="cs-CZ" cap="none" dirty="0" smtClean="0"/>
              <a:t>Ústav technicko - technologický</a:t>
            </a:r>
          </a:p>
          <a:p>
            <a:pPr algn="r"/>
            <a:endParaRPr lang="cs-CZ" b="1" cap="none" dirty="0">
              <a:solidFill>
                <a:srgbClr val="C00000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028824" y="4308942"/>
            <a:ext cx="8791575" cy="2019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cap="none" dirty="0" smtClean="0"/>
              <a:t>Autor bakalářské práce: </a:t>
            </a:r>
            <a:r>
              <a:rPr lang="cs-CZ" b="1" cap="none" dirty="0" smtClean="0"/>
              <a:t>Jiří Rejda</a:t>
            </a:r>
          </a:p>
          <a:p>
            <a:pPr algn="ctr"/>
            <a:r>
              <a:rPr lang="cs-CZ" cap="none" dirty="0" smtClean="0"/>
              <a:t>Vedoucí práce: </a:t>
            </a:r>
            <a:r>
              <a:rPr lang="cs-CZ" b="1" cap="none" dirty="0" smtClean="0"/>
              <a:t>Mgr. Vladislav Biba, Ph.D.</a:t>
            </a:r>
          </a:p>
          <a:p>
            <a:pPr algn="ctr"/>
            <a:r>
              <a:rPr lang="cs-CZ" cap="none" dirty="0" smtClean="0"/>
              <a:t>Oponent práce: </a:t>
            </a:r>
            <a:r>
              <a:rPr lang="cs-CZ" b="1" cap="none" dirty="0" smtClean="0"/>
              <a:t>Ing. Miloslav Kubín</a:t>
            </a:r>
            <a:endParaRPr lang="cs-CZ" b="1" cap="none" dirty="0"/>
          </a:p>
        </p:txBody>
      </p:sp>
    </p:spTree>
    <p:extLst>
      <p:ext uri="{BB962C8B-B14F-4D97-AF65-F5344CB8AC3E}">
        <p14:creationId xmlns:p14="http://schemas.microsoft.com/office/powerpoint/2010/main" val="385614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cap="none" dirty="0"/>
              <a:t>Výsledky zátěžových testů</a:t>
            </a: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329490"/>
              </p:ext>
            </p:extLst>
          </p:nvPr>
        </p:nvGraphicFramePr>
        <p:xfrm>
          <a:off x="6775053" y="2322060"/>
          <a:ext cx="5312227" cy="4535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Zástupný symbol pro obsah 2"/>
          <p:cNvSpPr txBox="1">
            <a:spLocks/>
          </p:cNvSpPr>
          <p:nvPr/>
        </p:nvSpPr>
        <p:spPr>
          <a:xfrm>
            <a:off x="2084841" y="1814285"/>
            <a:ext cx="2733902" cy="1465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  <p:graphicFrame>
        <p:nvGraphicFramePr>
          <p:cNvPr id="10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4052767"/>
              </p:ext>
            </p:extLst>
          </p:nvPr>
        </p:nvGraphicFramePr>
        <p:xfrm>
          <a:off x="540000" y="2160000"/>
          <a:ext cx="5760000" cy="4433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7329713" y="4310742"/>
            <a:ext cx="17082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</a:t>
            </a:r>
            <a:r>
              <a:rPr lang="cs-CZ" dirty="0" smtClean="0"/>
              <a:t>arametrická</a:t>
            </a:r>
          </a:p>
          <a:p>
            <a:pPr algn="ctr"/>
            <a:r>
              <a:rPr lang="cs-CZ" dirty="0" smtClean="0"/>
              <a:t>Struktura</a:t>
            </a:r>
          </a:p>
          <a:p>
            <a:pPr algn="ctr"/>
            <a:r>
              <a:rPr lang="cs-CZ" b="1" dirty="0" smtClean="0"/>
              <a:t>1,1 GB</a:t>
            </a:r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9431167" y="3704994"/>
            <a:ext cx="2078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plochá struktura</a:t>
            </a:r>
          </a:p>
          <a:p>
            <a:pPr algn="ctr"/>
            <a:r>
              <a:rPr lang="cs-CZ" b="1" dirty="0" smtClean="0"/>
              <a:t>3,5 GB</a:t>
            </a:r>
            <a:endParaRPr lang="cs-CZ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629113" y="2204330"/>
            <a:ext cx="737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[</a:t>
            </a:r>
            <a:r>
              <a:rPr lang="cs-CZ" dirty="0" err="1" smtClean="0"/>
              <a:t>ms</a:t>
            </a:r>
            <a:r>
              <a:rPr lang="en-US" dirty="0"/>
              <a:t>]</a:t>
            </a:r>
            <a:endParaRPr lang="cs-CZ" b="1" dirty="0"/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3400426" y="6328242"/>
            <a:ext cx="8530318" cy="529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sz="2000" b="1" dirty="0">
                <a:solidFill>
                  <a:schemeClr val="tx2"/>
                </a:solidFill>
              </a:rPr>
              <a:t>9</a:t>
            </a:r>
            <a:r>
              <a:rPr lang="cs-CZ" sz="2000" b="1" dirty="0" smtClean="0">
                <a:solidFill>
                  <a:schemeClr val="tx2"/>
                </a:solidFill>
              </a:rPr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| Ji</a:t>
            </a:r>
            <a:r>
              <a:rPr lang="cs-CZ" sz="2000" dirty="0" smtClean="0">
                <a:solidFill>
                  <a:schemeClr val="tx2"/>
                </a:solidFill>
              </a:rPr>
              <a:t>ří Rejda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8733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cap="none" dirty="0" smtClean="0"/>
              <a:t>Výsledky zátěžových testů</a:t>
            </a:r>
            <a:endParaRPr lang="cs-CZ" sz="4000" cap="none" dirty="0"/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1523985353"/>
              </p:ext>
            </p:extLst>
          </p:nvPr>
        </p:nvGraphicFramePr>
        <p:xfrm>
          <a:off x="972000" y="2160000"/>
          <a:ext cx="9768571" cy="4433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title 2"/>
          <p:cNvSpPr txBox="1">
            <a:spLocks/>
          </p:cNvSpPr>
          <p:nvPr/>
        </p:nvSpPr>
        <p:spPr>
          <a:xfrm>
            <a:off x="3400426" y="6328242"/>
            <a:ext cx="8530318" cy="529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sz="2000" b="1" dirty="0" smtClean="0">
                <a:solidFill>
                  <a:schemeClr val="tx2"/>
                </a:solidFill>
              </a:rPr>
              <a:t>10 </a:t>
            </a:r>
            <a:r>
              <a:rPr lang="en-US" sz="2000" dirty="0" smtClean="0">
                <a:solidFill>
                  <a:schemeClr val="tx2"/>
                </a:solidFill>
              </a:rPr>
              <a:t>| Ji</a:t>
            </a:r>
            <a:r>
              <a:rPr lang="cs-CZ" sz="2000" dirty="0" smtClean="0">
                <a:solidFill>
                  <a:schemeClr val="tx2"/>
                </a:solidFill>
              </a:rPr>
              <a:t>ří Rejda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435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cap="none" dirty="0" smtClean="0"/>
              <a:t>Závěrečné shrnutí </a:t>
            </a:r>
            <a:endParaRPr lang="cs-CZ" sz="4000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Výsledkem práce je vlastní databázová struktura aplikovatelná v servisní logistice</a:t>
            </a:r>
          </a:p>
          <a:p>
            <a:r>
              <a:rPr lang="cs-CZ" dirty="0" smtClean="0"/>
              <a:t>Navržená struktura je:</a:t>
            </a:r>
          </a:p>
          <a:p>
            <a:pPr lvl="1"/>
            <a:r>
              <a:rPr lang="cs-CZ" dirty="0" smtClean="0"/>
              <a:t>Velice úsporná z pohledu datového úložiště</a:t>
            </a:r>
          </a:p>
          <a:p>
            <a:pPr lvl="1"/>
            <a:r>
              <a:rPr lang="cs-CZ" dirty="0" smtClean="0"/>
              <a:t>Nezvyšuje ani ostatní nároky na HW (RAM, procesorový výkon)</a:t>
            </a:r>
          </a:p>
          <a:p>
            <a:pPr lvl="1"/>
            <a:r>
              <a:rPr lang="cs-CZ" dirty="0" smtClean="0"/>
              <a:t>Bezproblémová administrace</a:t>
            </a:r>
          </a:p>
          <a:p>
            <a:pPr lvl="1"/>
            <a:r>
              <a:rPr lang="cs-CZ" dirty="0" smtClean="0"/>
              <a:t>Flexibilita</a:t>
            </a:r>
          </a:p>
          <a:p>
            <a:pPr lvl="1"/>
            <a:r>
              <a:rPr lang="cs-CZ" dirty="0" smtClean="0"/>
              <a:t>Díky využití </a:t>
            </a:r>
            <a:r>
              <a:rPr lang="cs-CZ" dirty="0" err="1" smtClean="0"/>
              <a:t>triggerů</a:t>
            </a:r>
            <a:r>
              <a:rPr lang="cs-CZ" dirty="0" smtClean="0"/>
              <a:t> je zachována integrita dat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400426" y="6328242"/>
            <a:ext cx="8530318" cy="529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sz="2000" b="1" dirty="0" smtClean="0">
                <a:solidFill>
                  <a:schemeClr val="tx2"/>
                </a:solidFill>
              </a:rPr>
              <a:t>11 </a:t>
            </a:r>
            <a:r>
              <a:rPr lang="en-US" sz="2000" dirty="0" smtClean="0">
                <a:solidFill>
                  <a:schemeClr val="tx2"/>
                </a:solidFill>
              </a:rPr>
              <a:t>| Ji</a:t>
            </a:r>
            <a:r>
              <a:rPr lang="cs-CZ" sz="2000" dirty="0" smtClean="0">
                <a:solidFill>
                  <a:schemeClr val="tx2"/>
                </a:solidFill>
              </a:rPr>
              <a:t>ří Rejda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3801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cap="none" dirty="0" smtClean="0"/>
              <a:t>Otázky oponenta</a:t>
            </a:r>
            <a:endParaRPr lang="cs-CZ" sz="4000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41410" y="1710813"/>
            <a:ext cx="10332835" cy="4970206"/>
          </a:xfrm>
        </p:spPr>
        <p:txBody>
          <a:bodyPr>
            <a:noAutofit/>
          </a:bodyPr>
          <a:lstStyle/>
          <a:p>
            <a:r>
              <a:rPr lang="cs-CZ" sz="2000" dirty="0"/>
              <a:t>V</a:t>
            </a:r>
            <a:r>
              <a:rPr lang="cs-CZ" sz="2000" dirty="0" smtClean="0"/>
              <a:t> </a:t>
            </a:r>
            <a:r>
              <a:rPr lang="cs-CZ" sz="2000" dirty="0"/>
              <a:t>čem spočívá komplikovanost změny struktury tabulky která obsahuje větší množství dat</a:t>
            </a:r>
            <a:r>
              <a:rPr lang="cs-CZ" sz="2000" dirty="0" smtClean="0"/>
              <a:t>?</a:t>
            </a:r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800" y="3041739"/>
            <a:ext cx="10058400" cy="1078834"/>
          </a:xfrm>
          <a:prstGeom prst="rect">
            <a:avLst/>
          </a:prstGeom>
        </p:spPr>
      </p:pic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141412" y="4557485"/>
            <a:ext cx="9905999" cy="1233715"/>
          </a:xfrm>
        </p:spPr>
        <p:txBody>
          <a:bodyPr>
            <a:normAutofit/>
          </a:bodyPr>
          <a:lstStyle/>
          <a:p>
            <a:r>
              <a:rPr lang="cs-CZ" sz="2000" dirty="0" err="1" smtClean="0">
                <a:solidFill>
                  <a:schemeClr val="tx2"/>
                </a:solidFill>
              </a:rPr>
              <a:t>V</a:t>
            </a:r>
            <a:r>
              <a:rPr lang="en-US" sz="2000" dirty="0" err="1" smtClean="0">
                <a:solidFill>
                  <a:schemeClr val="tx2"/>
                </a:solidFill>
              </a:rPr>
              <a:t>lastnosti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InnoDB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cs-CZ" sz="2000" dirty="0" err="1">
                <a:solidFill>
                  <a:schemeClr val="tx2"/>
                </a:solidFill>
              </a:rPr>
              <a:t>ú</a:t>
            </a:r>
            <a:r>
              <a:rPr lang="en-US" sz="2000" dirty="0" smtClean="0">
                <a:solidFill>
                  <a:schemeClr val="tx2"/>
                </a:solidFill>
              </a:rPr>
              <a:t>lo</a:t>
            </a:r>
            <a:r>
              <a:rPr lang="cs-CZ" sz="2000" dirty="0" err="1" smtClean="0">
                <a:solidFill>
                  <a:schemeClr val="tx2"/>
                </a:solidFill>
              </a:rPr>
              <a:t>žiště</a:t>
            </a:r>
            <a:endParaRPr lang="cs-CZ" sz="2000" dirty="0" smtClean="0">
              <a:solidFill>
                <a:schemeClr val="tx2"/>
              </a:solidFill>
            </a:endParaRPr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3400426" y="6328242"/>
            <a:ext cx="8530318" cy="529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sz="2000" b="1" dirty="0" smtClean="0">
                <a:solidFill>
                  <a:schemeClr val="tx2"/>
                </a:solidFill>
              </a:rPr>
              <a:t>12 </a:t>
            </a:r>
            <a:r>
              <a:rPr lang="en-US" sz="2000" dirty="0" smtClean="0">
                <a:solidFill>
                  <a:schemeClr val="tx2"/>
                </a:solidFill>
              </a:rPr>
              <a:t>| Ji</a:t>
            </a:r>
            <a:r>
              <a:rPr lang="cs-CZ" sz="2000" dirty="0" smtClean="0">
                <a:solidFill>
                  <a:schemeClr val="tx2"/>
                </a:solidFill>
              </a:rPr>
              <a:t>ří Rejda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1295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cap="none" dirty="0" smtClean="0"/>
              <a:t>Otázky oponenta</a:t>
            </a:r>
            <a:endParaRPr lang="cs-CZ" sz="4000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41410" y="1710813"/>
            <a:ext cx="10332835" cy="4970206"/>
          </a:xfrm>
        </p:spPr>
        <p:txBody>
          <a:bodyPr>
            <a:noAutofit/>
          </a:bodyPr>
          <a:lstStyle/>
          <a:p>
            <a:r>
              <a:rPr lang="cs-CZ" sz="2000" dirty="0"/>
              <a:t>V</a:t>
            </a:r>
            <a:r>
              <a:rPr lang="cs-CZ" sz="2000" dirty="0" smtClean="0"/>
              <a:t>ysvětlete, proč je v SQL dotazu použita konstrukce:</a:t>
            </a:r>
            <a:endParaRPr lang="cs-CZ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/>
              <a:t>	</a:t>
            </a:r>
            <a:r>
              <a:rPr lang="cs-CZ" sz="2000" b="1" dirty="0" smtClean="0">
                <a:solidFill>
                  <a:schemeClr val="tx2">
                    <a:lumMod val="75000"/>
                  </a:schemeClr>
                </a:solidFill>
                <a:latin typeface="Consolas" panose="020B0609020204030204" pitchFamily="49" charset="0"/>
              </a:rPr>
              <a:t>SELECT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cs-CZ" sz="2000" dirty="0" smtClean="0">
                <a:latin typeface="Consolas" panose="020B0609020204030204" pitchFamily="49" charset="0"/>
              </a:rPr>
              <a:t>* </a:t>
            </a:r>
            <a:r>
              <a:rPr lang="cs-CZ" sz="2000" b="1" dirty="0" smtClean="0">
                <a:solidFill>
                  <a:schemeClr val="tx2">
                    <a:lumMod val="75000"/>
                  </a:schemeClr>
                </a:solidFill>
                <a:latin typeface="Consolas" panose="020B0609020204030204" pitchFamily="49" charset="0"/>
              </a:rPr>
              <a:t>FROM</a:t>
            </a:r>
            <a:r>
              <a:rPr lang="cs-CZ" sz="2000" dirty="0" smtClean="0">
                <a:latin typeface="Consolas" panose="020B0609020204030204" pitchFamily="49" charset="0"/>
              </a:rPr>
              <a:t> </a:t>
            </a:r>
            <a:r>
              <a:rPr lang="cs-CZ" sz="2000" dirty="0" err="1" smtClean="0">
                <a:latin typeface="Consolas" panose="020B0609020204030204" pitchFamily="49" charset="0"/>
              </a:rPr>
              <a:t>paramInt</a:t>
            </a:r>
            <a:r>
              <a:rPr lang="cs-CZ" sz="2000" dirty="0" smtClean="0">
                <a:latin typeface="Consolas" panose="020B0609020204030204" pitchFamily="49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solidFill>
                  <a:schemeClr val="tx2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cs-CZ" sz="2000" b="1" dirty="0" smtClean="0">
                <a:solidFill>
                  <a:schemeClr val="tx2">
                    <a:lumMod val="75000"/>
                  </a:schemeClr>
                </a:solidFill>
                <a:latin typeface="Consolas" panose="020B0609020204030204" pitchFamily="49" charset="0"/>
              </a:rPr>
              <a:t>LEFT JOIN</a:t>
            </a:r>
            <a:r>
              <a:rPr lang="cs-CZ" sz="2000" dirty="0" smtClean="0">
                <a:latin typeface="Consolas" panose="020B0609020204030204" pitchFamily="49" charset="0"/>
              </a:rPr>
              <a:t> </a:t>
            </a:r>
            <a:r>
              <a:rPr lang="cs-CZ" sz="2000" dirty="0" err="1" smtClean="0">
                <a:latin typeface="Consolas" panose="020B0609020204030204" pitchFamily="49" charset="0"/>
              </a:rPr>
              <a:t>cso</a:t>
            </a:r>
            <a:r>
              <a:rPr lang="cs-CZ" sz="2000" dirty="0" smtClean="0">
                <a:latin typeface="Consolas" panose="020B0609020204030204" pitchFamily="49" charset="0"/>
              </a:rPr>
              <a:t> </a:t>
            </a:r>
            <a:r>
              <a:rPr lang="cs-CZ" sz="2000" b="1" dirty="0" smtClean="0">
                <a:solidFill>
                  <a:schemeClr val="tx2">
                    <a:lumMod val="75000"/>
                  </a:schemeClr>
                </a:solidFill>
                <a:latin typeface="Consolas" panose="020B0609020204030204" pitchFamily="49" charset="0"/>
              </a:rPr>
              <a:t>ON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cs-CZ" sz="2000" dirty="0" err="1" smtClean="0">
                <a:latin typeface="Consolas" panose="020B0609020204030204" pitchFamily="49" charset="0"/>
              </a:rPr>
              <a:t>cso.caseID</a:t>
            </a:r>
            <a:r>
              <a:rPr lang="cs-CZ" sz="2000" dirty="0" smtClean="0">
                <a:latin typeface="Consolas" panose="020B0609020204030204" pitchFamily="49" charset="0"/>
              </a:rPr>
              <a:t> 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cs-CZ" sz="2000" dirty="0" smtClean="0">
                <a:latin typeface="Consolas" panose="020B0609020204030204" pitchFamily="49" charset="0"/>
              </a:rPr>
              <a:t> </a:t>
            </a:r>
            <a:r>
              <a:rPr lang="cs-CZ" sz="2000" dirty="0" err="1" smtClean="0">
                <a:latin typeface="Consolas" panose="020B0609020204030204" pitchFamily="49" charset="0"/>
              </a:rPr>
              <a:t>paramInt.caseID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  <a:latin typeface="Consolas" panose="020B0609020204030204" pitchFamily="49" charset="0"/>
              </a:rPr>
              <a:t>)</a:t>
            </a:r>
            <a:r>
              <a:rPr lang="cs-CZ" sz="2000" dirty="0" smtClean="0">
                <a:latin typeface="Consolas" panose="020B0609020204030204" pitchFamily="49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solidFill>
                  <a:schemeClr val="tx2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cs-CZ" sz="2000" b="1" dirty="0" smtClean="0">
                <a:solidFill>
                  <a:schemeClr val="tx2">
                    <a:lumMod val="75000"/>
                  </a:schemeClr>
                </a:solidFill>
                <a:latin typeface="Consolas" panose="020B0609020204030204" pitchFamily="49" charset="0"/>
              </a:rPr>
              <a:t>WHERE</a:t>
            </a:r>
            <a:r>
              <a:rPr lang="cs-CZ" sz="2000" dirty="0">
                <a:latin typeface="Consolas" panose="020B0609020204030204" pitchFamily="49" charset="0"/>
              </a:rPr>
              <a:t>...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Namísto: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 smtClean="0">
                <a:solidFill>
                  <a:schemeClr val="tx2">
                    <a:lumMod val="75000"/>
                  </a:schemeClr>
                </a:solidFill>
                <a:latin typeface="Consolas" panose="020B0609020204030204" pitchFamily="49" charset="0"/>
              </a:rPr>
              <a:t>	SELECT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cs-CZ" sz="2000" dirty="0">
                <a:latin typeface="Consolas" panose="020B0609020204030204" pitchFamily="49" charset="0"/>
              </a:rPr>
              <a:t>* </a:t>
            </a:r>
            <a:r>
              <a:rPr lang="cs-CZ" sz="2000" b="1" dirty="0">
                <a:solidFill>
                  <a:schemeClr val="tx2">
                    <a:lumMod val="75000"/>
                  </a:schemeClr>
                </a:solidFill>
                <a:latin typeface="Consolas" panose="020B0609020204030204" pitchFamily="49" charset="0"/>
              </a:rPr>
              <a:t>FROM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cs-CZ" sz="2000" dirty="0" err="1">
                <a:latin typeface="Consolas" panose="020B0609020204030204" pitchFamily="49" charset="0"/>
              </a:rPr>
              <a:t>cso</a:t>
            </a:r>
            <a:r>
              <a:rPr lang="cs-CZ" sz="2000" dirty="0">
                <a:latin typeface="Consolas" panose="020B0609020204030204" pitchFamily="49" charset="0"/>
              </a:rPr>
              <a:t> </a:t>
            </a:r>
            <a:endParaRPr lang="cs-CZ" sz="2000" dirty="0" smtClean="0">
              <a:latin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solidFill>
                  <a:schemeClr val="tx2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cs-CZ" sz="2000" b="1" dirty="0" smtClean="0">
                <a:solidFill>
                  <a:schemeClr val="tx2">
                    <a:lumMod val="75000"/>
                  </a:schemeClr>
                </a:solidFill>
                <a:latin typeface="Consolas" panose="020B0609020204030204" pitchFamily="49" charset="0"/>
              </a:rPr>
              <a:t>LEFT </a:t>
            </a:r>
            <a:r>
              <a:rPr lang="cs-CZ" sz="2000" b="1" dirty="0">
                <a:solidFill>
                  <a:schemeClr val="tx2">
                    <a:lumMod val="75000"/>
                  </a:schemeClr>
                </a:solidFill>
                <a:latin typeface="Consolas" panose="020B0609020204030204" pitchFamily="49" charset="0"/>
              </a:rPr>
              <a:t>JOIN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cs-CZ" sz="2000" dirty="0" err="1">
                <a:latin typeface="Consolas" panose="020B0609020204030204" pitchFamily="49" charset="0"/>
              </a:rPr>
              <a:t>paramInt</a:t>
            </a:r>
            <a:r>
              <a:rPr lang="cs-CZ" sz="2000" dirty="0">
                <a:latin typeface="Consolas" panose="020B0609020204030204" pitchFamily="49" charset="0"/>
              </a:rPr>
              <a:t> </a:t>
            </a:r>
            <a:r>
              <a:rPr lang="cs-CZ" sz="2000" b="1" dirty="0">
                <a:solidFill>
                  <a:schemeClr val="tx2">
                    <a:lumMod val="75000"/>
                  </a:schemeClr>
                </a:solidFill>
                <a:latin typeface="Consolas" panose="020B0609020204030204" pitchFamily="49" charset="0"/>
              </a:rPr>
              <a:t>ON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cs-CZ" sz="2000" dirty="0" err="1">
                <a:latin typeface="Consolas" panose="020B0609020204030204" pitchFamily="49" charset="0"/>
              </a:rPr>
              <a:t>cso.caseID</a:t>
            </a:r>
            <a:r>
              <a:rPr lang="cs-CZ" sz="2000" dirty="0">
                <a:latin typeface="Consolas" panose="020B0609020204030204" pitchFamily="49" charset="0"/>
              </a:rPr>
              <a:t> 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  <a:latin typeface="Consolas" panose="020B0609020204030204" pitchFamily="49" charset="0"/>
              </a:rPr>
              <a:t>=</a:t>
            </a:r>
            <a:r>
              <a:rPr lang="cs-CZ" sz="2000" dirty="0">
                <a:latin typeface="Consolas" panose="020B0609020204030204" pitchFamily="49" charset="0"/>
              </a:rPr>
              <a:t> </a:t>
            </a:r>
            <a:r>
              <a:rPr lang="cs-CZ" sz="2000" dirty="0" err="1" smtClean="0">
                <a:latin typeface="Consolas" panose="020B0609020204030204" pitchFamily="49" charset="0"/>
              </a:rPr>
              <a:t>paramInt.caseID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  <a:latin typeface="Consolas" panose="020B0609020204030204" pitchFamily="49" charset="0"/>
              </a:rPr>
              <a:t>)</a:t>
            </a:r>
            <a:r>
              <a:rPr lang="cs-CZ" sz="2000" dirty="0" smtClean="0">
                <a:latin typeface="Consolas" panose="020B0609020204030204" pitchFamily="49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solidFill>
                  <a:schemeClr val="tx2">
                    <a:lumMod val="75000"/>
                  </a:schemeClr>
                </a:solidFill>
                <a:latin typeface="Consolas" panose="020B0609020204030204" pitchFamily="49" charset="0"/>
              </a:rPr>
              <a:t>	</a:t>
            </a:r>
            <a:r>
              <a:rPr lang="cs-CZ" sz="2000" b="1" dirty="0" smtClean="0">
                <a:solidFill>
                  <a:schemeClr val="tx2">
                    <a:lumMod val="75000"/>
                  </a:schemeClr>
                </a:solidFill>
                <a:latin typeface="Consolas" panose="020B0609020204030204" pitchFamily="49" charset="0"/>
              </a:rPr>
              <a:t>WHERE</a:t>
            </a:r>
            <a:r>
              <a:rPr lang="cs-CZ" sz="2000" dirty="0" smtClean="0">
                <a:latin typeface="Consolas" panose="020B0609020204030204" pitchFamily="49" charset="0"/>
              </a:rPr>
              <a:t> ...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Consolas" panose="020B0609020204030204" pitchFamily="49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>
                <a:solidFill>
                  <a:schemeClr val="tx2"/>
                </a:solidFill>
                <a:latin typeface="+mj-lt"/>
              </a:rPr>
              <a:t>Využití indexu na maximálním množství záznamů</a:t>
            </a:r>
            <a:endParaRPr lang="cs-CZ" sz="2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400426" y="6328242"/>
            <a:ext cx="8530318" cy="529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sz="2000" b="1" dirty="0" smtClean="0">
                <a:solidFill>
                  <a:schemeClr val="tx2"/>
                </a:solidFill>
              </a:rPr>
              <a:t>13 </a:t>
            </a:r>
            <a:r>
              <a:rPr lang="en-US" sz="2000" dirty="0" smtClean="0">
                <a:solidFill>
                  <a:schemeClr val="tx2"/>
                </a:solidFill>
              </a:rPr>
              <a:t>| Ji</a:t>
            </a:r>
            <a:r>
              <a:rPr lang="cs-CZ" sz="2000" dirty="0" smtClean="0">
                <a:solidFill>
                  <a:schemeClr val="tx2"/>
                </a:solidFill>
              </a:rPr>
              <a:t>ří Rejda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31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0910" y="2594802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cs-CZ" sz="4000" cap="none" dirty="0" smtClean="0"/>
              <a:t>Děkuji za Vaši pozornost.</a:t>
            </a:r>
            <a:endParaRPr lang="cs-CZ" sz="4000" cap="none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400426" y="6328242"/>
            <a:ext cx="8530318" cy="529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sz="2000" b="1" dirty="0" smtClean="0">
                <a:solidFill>
                  <a:schemeClr val="tx2"/>
                </a:solidFill>
              </a:rPr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| Ji</a:t>
            </a:r>
            <a:r>
              <a:rPr lang="cs-CZ" sz="2000" dirty="0" smtClean="0">
                <a:solidFill>
                  <a:schemeClr val="tx2"/>
                </a:solidFill>
              </a:rPr>
              <a:t>ří Rejda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7913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cap="none" dirty="0" smtClean="0"/>
              <a:t>Struktura prezentace</a:t>
            </a:r>
            <a:endParaRPr lang="cs-CZ" sz="4000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41410" y="1799303"/>
            <a:ext cx="9875635" cy="3991897"/>
          </a:xfrm>
        </p:spPr>
        <p:txBody>
          <a:bodyPr>
            <a:normAutofit/>
          </a:bodyPr>
          <a:lstStyle/>
          <a:p>
            <a:r>
              <a:rPr lang="cs-CZ" sz="2000" dirty="0" smtClean="0"/>
              <a:t>Důvody k řešení daného problému</a:t>
            </a:r>
          </a:p>
          <a:p>
            <a:r>
              <a:rPr lang="cs-CZ" sz="2000" dirty="0" smtClean="0"/>
              <a:t>Cíl práce</a:t>
            </a:r>
          </a:p>
          <a:p>
            <a:r>
              <a:rPr lang="cs-CZ" sz="2000" dirty="0"/>
              <a:t>Výzkumné </a:t>
            </a:r>
            <a:r>
              <a:rPr lang="cs-CZ" sz="2000" dirty="0" smtClean="0"/>
              <a:t>otázky</a:t>
            </a:r>
          </a:p>
          <a:p>
            <a:r>
              <a:rPr lang="cs-CZ" sz="2000" dirty="0" smtClean="0"/>
              <a:t>Použité metody</a:t>
            </a:r>
          </a:p>
          <a:p>
            <a:r>
              <a:rPr lang="cs-CZ" sz="2000" dirty="0" smtClean="0"/>
              <a:t>Návrh</a:t>
            </a:r>
            <a:r>
              <a:rPr lang="en-US" sz="2000" dirty="0" smtClean="0"/>
              <a:t>y</a:t>
            </a:r>
            <a:r>
              <a:rPr lang="cs-CZ" sz="2000" dirty="0" smtClean="0"/>
              <a:t> </a:t>
            </a:r>
            <a:r>
              <a:rPr lang="cs-CZ" sz="2000" dirty="0" smtClean="0"/>
              <a:t>databázové struktury</a:t>
            </a:r>
          </a:p>
          <a:p>
            <a:r>
              <a:rPr lang="cs-CZ" sz="2000" dirty="0" smtClean="0"/>
              <a:t>Výsledky testů</a:t>
            </a:r>
          </a:p>
          <a:p>
            <a:r>
              <a:rPr lang="cs-CZ" sz="2000" dirty="0" smtClean="0"/>
              <a:t>Závěrečné shrnutí</a:t>
            </a:r>
          </a:p>
          <a:p>
            <a:r>
              <a:rPr lang="cs-CZ" sz="2000" dirty="0" smtClean="0"/>
              <a:t>Odpovědi na otázky oponenta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3400426" y="6328242"/>
            <a:ext cx="8530318" cy="529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sz="2000" b="1" dirty="0" smtClean="0">
                <a:solidFill>
                  <a:schemeClr val="tx2"/>
                </a:solidFill>
              </a:rPr>
              <a:t>1 </a:t>
            </a:r>
            <a:r>
              <a:rPr lang="en-US" sz="2000" dirty="0" smtClean="0">
                <a:solidFill>
                  <a:schemeClr val="tx2"/>
                </a:solidFill>
              </a:rPr>
              <a:t>| Ji</a:t>
            </a:r>
            <a:r>
              <a:rPr lang="cs-CZ" sz="2000" dirty="0" smtClean="0">
                <a:solidFill>
                  <a:schemeClr val="tx2"/>
                </a:solidFill>
              </a:rPr>
              <a:t>ří Rejda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7461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cap="none" dirty="0"/>
              <a:t>Důvody k řešení daného problému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41410" y="1799303"/>
            <a:ext cx="9875635" cy="3991897"/>
          </a:xfrm>
        </p:spPr>
        <p:txBody>
          <a:bodyPr>
            <a:normAutofit/>
          </a:bodyPr>
          <a:lstStyle/>
          <a:p>
            <a:r>
              <a:rPr lang="cs-CZ" sz="2000" dirty="0" smtClean="0"/>
              <a:t>Nespokojenost se stávající strukturou databáze ve firemním IS</a:t>
            </a:r>
          </a:p>
          <a:p>
            <a:pPr lvl="1"/>
            <a:r>
              <a:rPr lang="cs-CZ" dirty="0" err="1" smtClean="0"/>
              <a:t>Neflexibilnost</a:t>
            </a:r>
            <a:r>
              <a:rPr lang="cs-CZ" dirty="0" smtClean="0"/>
              <a:t> této struktury</a:t>
            </a:r>
            <a:endParaRPr lang="cs-CZ" dirty="0"/>
          </a:p>
          <a:p>
            <a:pPr lvl="1"/>
            <a:r>
              <a:rPr lang="cs-CZ" dirty="0" smtClean="0"/>
              <a:t>Komplikovaná administrace dat</a:t>
            </a:r>
          </a:p>
          <a:p>
            <a:pPr lvl="1"/>
            <a:r>
              <a:rPr lang="cs-CZ" dirty="0" smtClean="0"/>
              <a:t>Nekomfortní přístup k datům</a:t>
            </a:r>
          </a:p>
          <a:p>
            <a:r>
              <a:rPr lang="cs-CZ" sz="2000" dirty="0" smtClean="0"/>
              <a:t>Potřeba migrace na vyšší verzi systému řízení báze dat</a:t>
            </a:r>
          </a:p>
          <a:p>
            <a:r>
              <a:rPr lang="cs-CZ" sz="2000" dirty="0" smtClean="0"/>
              <a:t>Potřeba provedení výkonových testů před aplikací do firemního IS</a:t>
            </a:r>
          </a:p>
          <a:p>
            <a:r>
              <a:rPr lang="cs-CZ" sz="2000" dirty="0"/>
              <a:t>V</a:t>
            </a:r>
            <a:r>
              <a:rPr lang="cs-CZ" sz="2000" dirty="0" smtClean="0"/>
              <a:t>lastní zájem</a:t>
            </a:r>
          </a:p>
          <a:p>
            <a:endParaRPr lang="cs-CZ" sz="2000" dirty="0" smtClean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3400426" y="6328242"/>
            <a:ext cx="8530318" cy="529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sz="2000" b="1" dirty="0" smtClean="0">
                <a:solidFill>
                  <a:schemeClr val="tx2"/>
                </a:solidFill>
              </a:rPr>
              <a:t>2 </a:t>
            </a:r>
            <a:r>
              <a:rPr lang="en-US" sz="2000" dirty="0" smtClean="0">
                <a:solidFill>
                  <a:schemeClr val="tx2"/>
                </a:solidFill>
              </a:rPr>
              <a:t>| Ji</a:t>
            </a:r>
            <a:r>
              <a:rPr lang="cs-CZ" sz="2000" dirty="0" smtClean="0">
                <a:solidFill>
                  <a:schemeClr val="tx2"/>
                </a:solidFill>
              </a:rPr>
              <a:t>ří Rejda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4621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cap="none" dirty="0" smtClean="0"/>
              <a:t>Cíl práce</a:t>
            </a:r>
            <a:endParaRPr lang="cs-CZ" sz="4000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41410" y="1799303"/>
            <a:ext cx="9875635" cy="399189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dirty="0"/>
              <a:t>Cílem této bakalářské práce je analyzovat a navrhnout optimální datovou strukturu informací </a:t>
            </a:r>
            <a:r>
              <a:rPr lang="cs-CZ" sz="2000" dirty="0" smtClean="0"/>
              <a:t>získaných </a:t>
            </a:r>
            <a:r>
              <a:rPr lang="cs-CZ" sz="2000" dirty="0"/>
              <a:t>v průběhu zpracování zakázek v procesu </a:t>
            </a:r>
            <a:r>
              <a:rPr lang="cs-CZ" sz="2000" dirty="0" smtClean="0"/>
              <a:t>reverzní </a:t>
            </a:r>
            <a:r>
              <a:rPr lang="cs-CZ" sz="2000" dirty="0"/>
              <a:t>logistiky. Práce se zaměřuje </a:t>
            </a:r>
            <a:r>
              <a:rPr lang="cs-CZ" sz="2000" dirty="0" smtClean="0"/>
              <a:t>na komparaci </a:t>
            </a:r>
            <a:r>
              <a:rPr lang="cs-CZ" sz="2000" dirty="0"/>
              <a:t>různých databázových </a:t>
            </a:r>
            <a:r>
              <a:rPr lang="cs-CZ" sz="2000" dirty="0" smtClean="0"/>
              <a:t>struktur</a:t>
            </a:r>
            <a:r>
              <a:rPr lang="cs-CZ" sz="2000" dirty="0"/>
              <a:t>, jejich efektivnost </a:t>
            </a:r>
            <a:r>
              <a:rPr lang="cs-CZ" sz="2000" dirty="0" smtClean="0"/>
              <a:t>při </a:t>
            </a:r>
            <a:r>
              <a:rPr lang="cs-CZ" sz="2000" dirty="0"/>
              <a:t>zpracování a jejich výhody </a:t>
            </a:r>
            <a:r>
              <a:rPr lang="cs-CZ" sz="2000" dirty="0" smtClean="0"/>
              <a:t>a nevýhody</a:t>
            </a:r>
            <a:r>
              <a:rPr lang="cs-CZ" sz="2000" dirty="0"/>
              <a:t>.</a:t>
            </a:r>
          </a:p>
          <a:p>
            <a:endParaRPr lang="cs-CZ" sz="2000" dirty="0" smtClean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3400426" y="6328242"/>
            <a:ext cx="8530318" cy="529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sz="2000" b="1" dirty="0" smtClean="0">
                <a:solidFill>
                  <a:schemeClr val="tx2"/>
                </a:solidFill>
              </a:rPr>
              <a:t>3 </a:t>
            </a:r>
            <a:r>
              <a:rPr lang="en-US" sz="2000" dirty="0" smtClean="0">
                <a:solidFill>
                  <a:schemeClr val="tx2"/>
                </a:solidFill>
              </a:rPr>
              <a:t>| Ji</a:t>
            </a:r>
            <a:r>
              <a:rPr lang="cs-CZ" sz="2000" dirty="0" smtClean="0">
                <a:solidFill>
                  <a:schemeClr val="tx2"/>
                </a:solidFill>
              </a:rPr>
              <a:t>ří Rejda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0215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cap="none" dirty="0" smtClean="0"/>
              <a:t>Výzkumné otázky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10052616" cy="354171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Jaká data je třeba zaznamenávat?</a:t>
            </a:r>
          </a:p>
          <a:p>
            <a:r>
              <a:rPr lang="cs-CZ" sz="2000" dirty="0" smtClean="0"/>
              <a:t>Lze obejít standardní relační model databázové struktury?</a:t>
            </a:r>
          </a:p>
          <a:p>
            <a:r>
              <a:rPr lang="cs-CZ" sz="2000" dirty="0" smtClean="0"/>
              <a:t>Jak zabezpečit integritu zaznamenaných dat?</a:t>
            </a:r>
          </a:p>
          <a:p>
            <a:r>
              <a:rPr lang="cs-CZ" sz="2000" dirty="0" smtClean="0"/>
              <a:t>Jaký vliv bude mít přírůstek zaznamenávaných dat z pohledu HW</a:t>
            </a:r>
          </a:p>
          <a:p>
            <a:r>
              <a:rPr lang="cs-CZ" sz="2000" dirty="0" smtClean="0"/>
              <a:t>Proč je důležité vždy databázovou strukturu testovat?</a:t>
            </a:r>
            <a:endParaRPr lang="cs-CZ" sz="2000" dirty="0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3400426" y="6328242"/>
            <a:ext cx="8530318" cy="529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sz="2000" b="1" dirty="0" smtClean="0">
                <a:solidFill>
                  <a:schemeClr val="tx2"/>
                </a:solidFill>
              </a:rPr>
              <a:t>4 </a:t>
            </a:r>
            <a:r>
              <a:rPr lang="en-US" sz="2000" dirty="0" smtClean="0">
                <a:solidFill>
                  <a:schemeClr val="tx2"/>
                </a:solidFill>
              </a:rPr>
              <a:t>| Ji</a:t>
            </a:r>
            <a:r>
              <a:rPr lang="cs-CZ" sz="2000" dirty="0" smtClean="0">
                <a:solidFill>
                  <a:schemeClr val="tx2"/>
                </a:solidFill>
              </a:rPr>
              <a:t>ří Rejda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6876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cap="none" dirty="0" smtClean="0"/>
              <a:t>Použité metody</a:t>
            </a:r>
            <a:endParaRPr lang="cs-CZ" sz="4000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10052616" cy="354171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Literární rešerše </a:t>
            </a:r>
          </a:p>
          <a:p>
            <a:r>
              <a:rPr lang="cs-CZ" sz="2000" dirty="0" smtClean="0"/>
              <a:t>Analýza vnitropodnikové dokumentace</a:t>
            </a:r>
          </a:p>
          <a:p>
            <a:r>
              <a:rPr lang="cs-CZ" sz="2000" dirty="0" smtClean="0"/>
              <a:t>Analýza stávajících dat ve vnitropodnikovém IS</a:t>
            </a:r>
          </a:p>
          <a:p>
            <a:r>
              <a:rPr lang="cs-CZ" sz="2000" dirty="0" smtClean="0"/>
              <a:t>Vlastní návrh několika variant databázových struktur</a:t>
            </a:r>
          </a:p>
          <a:p>
            <a:r>
              <a:rPr lang="cs-CZ" sz="2000" dirty="0" smtClean="0"/>
              <a:t>Výběr optimální struktury splňující co nejvíce kritérií </a:t>
            </a:r>
          </a:p>
          <a:p>
            <a:r>
              <a:rPr lang="cs-CZ" sz="2000" dirty="0" smtClean="0"/>
              <a:t>Testy nově navržené struktury oproti stávající</a:t>
            </a:r>
            <a:endParaRPr lang="cs-CZ" sz="20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400426" y="6328242"/>
            <a:ext cx="8530318" cy="529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sz="2000" b="1" dirty="0">
                <a:solidFill>
                  <a:schemeClr val="tx2"/>
                </a:solidFill>
              </a:rPr>
              <a:t>5</a:t>
            </a:r>
            <a:r>
              <a:rPr lang="cs-CZ" sz="2000" b="1" dirty="0" smtClean="0">
                <a:solidFill>
                  <a:schemeClr val="tx2"/>
                </a:solidFill>
              </a:rPr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| Ji</a:t>
            </a:r>
            <a:r>
              <a:rPr lang="cs-CZ" sz="2000" dirty="0" smtClean="0">
                <a:solidFill>
                  <a:schemeClr val="tx2"/>
                </a:solidFill>
              </a:rPr>
              <a:t>ří Rejda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3080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cap="none" dirty="0"/>
              <a:t>P</a:t>
            </a:r>
            <a:r>
              <a:rPr lang="cs-CZ" sz="4000" cap="none" dirty="0" smtClean="0"/>
              <a:t>lochá struktura databáze</a:t>
            </a:r>
            <a:endParaRPr lang="cs-CZ" sz="4000" cap="none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012" y="1980263"/>
            <a:ext cx="6331157" cy="3651280"/>
          </a:xfrm>
          <a:prstGeom prst="rect">
            <a:avLst/>
          </a:prstGeom>
        </p:spPr>
      </p:pic>
      <p:sp>
        <p:nvSpPr>
          <p:cNvPr id="9" name="Zástupný symbol pro obsah 2"/>
          <p:cNvSpPr>
            <a:spLocks noGrp="1"/>
          </p:cNvSpPr>
          <p:nvPr>
            <p:ph sz="half" idx="1"/>
          </p:nvPr>
        </p:nvSpPr>
        <p:spPr>
          <a:xfrm>
            <a:off x="7785169" y="1980262"/>
            <a:ext cx="4406831" cy="4362481"/>
          </a:xfrm>
        </p:spPr>
        <p:txBody>
          <a:bodyPr>
            <a:normAutofit/>
          </a:bodyPr>
          <a:lstStyle/>
          <a:p>
            <a:r>
              <a:rPr lang="cs-CZ" sz="2000" dirty="0" smtClean="0"/>
              <a:t>Výhody:</a:t>
            </a:r>
          </a:p>
          <a:p>
            <a:pPr lvl="1"/>
            <a:r>
              <a:rPr lang="cs-CZ" dirty="0" smtClean="0"/>
              <a:t>Rychlý přístup                  k informacím</a:t>
            </a:r>
          </a:p>
          <a:p>
            <a:pPr lvl="1"/>
            <a:r>
              <a:rPr lang="cs-CZ" dirty="0" smtClean="0"/>
              <a:t>Jednoduchost</a:t>
            </a:r>
          </a:p>
          <a:p>
            <a:pPr lvl="1"/>
            <a:r>
              <a:rPr lang="cs-CZ" dirty="0" smtClean="0"/>
              <a:t>Integrita dat</a:t>
            </a:r>
          </a:p>
          <a:p>
            <a:r>
              <a:rPr lang="cs-CZ" sz="2000" dirty="0"/>
              <a:t>Nevýhody:</a:t>
            </a:r>
          </a:p>
          <a:p>
            <a:pPr lvl="1"/>
            <a:r>
              <a:rPr lang="cs-CZ" dirty="0" smtClean="0"/>
              <a:t>Nároky na HW</a:t>
            </a:r>
          </a:p>
          <a:p>
            <a:pPr lvl="1"/>
            <a:r>
              <a:rPr lang="cs-CZ" dirty="0" smtClean="0"/>
              <a:t>Absolutně neflexibilní</a:t>
            </a:r>
          </a:p>
          <a:p>
            <a:pPr lvl="1"/>
            <a:r>
              <a:rPr lang="cs-CZ" dirty="0" smtClean="0"/>
              <a:t>Problémy s administrací</a:t>
            </a:r>
          </a:p>
          <a:p>
            <a:pPr marL="457200" lvl="1" indent="0">
              <a:buNone/>
            </a:pPr>
            <a:endParaRPr lang="cs-CZ" sz="1600" dirty="0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3400426" y="6328242"/>
            <a:ext cx="8530318" cy="529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sz="2000" b="1" dirty="0" smtClean="0">
                <a:solidFill>
                  <a:schemeClr val="tx2"/>
                </a:solidFill>
              </a:rPr>
              <a:t>6 </a:t>
            </a:r>
            <a:r>
              <a:rPr lang="en-US" sz="2000" dirty="0" smtClean="0">
                <a:solidFill>
                  <a:schemeClr val="tx2"/>
                </a:solidFill>
              </a:rPr>
              <a:t>| Ji</a:t>
            </a:r>
            <a:r>
              <a:rPr lang="cs-CZ" sz="2000" dirty="0" smtClean="0">
                <a:solidFill>
                  <a:schemeClr val="tx2"/>
                </a:solidFill>
              </a:rPr>
              <a:t>ří Rejda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9811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cap="none" dirty="0" smtClean="0"/>
              <a:t>Upravená struktura databáze</a:t>
            </a:r>
            <a:endParaRPr lang="cs-CZ" sz="4000" cap="none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012" y="1980263"/>
            <a:ext cx="6320451" cy="4057678"/>
          </a:xfrm>
          <a:prstGeom prst="rect">
            <a:avLst/>
          </a:prstGeom>
        </p:spPr>
      </p:pic>
      <p:sp>
        <p:nvSpPr>
          <p:cNvPr id="5" name="Zástupný symbol pro obsah 2"/>
          <p:cNvSpPr>
            <a:spLocks noGrp="1"/>
          </p:cNvSpPr>
          <p:nvPr>
            <p:ph sz="half" idx="1"/>
          </p:nvPr>
        </p:nvSpPr>
        <p:spPr>
          <a:xfrm>
            <a:off x="7774463" y="1980262"/>
            <a:ext cx="4417537" cy="4362481"/>
          </a:xfrm>
        </p:spPr>
        <p:txBody>
          <a:bodyPr>
            <a:normAutofit/>
          </a:bodyPr>
          <a:lstStyle/>
          <a:p>
            <a:r>
              <a:rPr lang="cs-CZ" sz="2000" dirty="0" smtClean="0"/>
              <a:t>Výhody:</a:t>
            </a:r>
          </a:p>
          <a:p>
            <a:pPr lvl="1"/>
            <a:r>
              <a:rPr lang="cs-CZ" dirty="0" smtClean="0"/>
              <a:t>Snadné přidání parametru</a:t>
            </a:r>
          </a:p>
          <a:p>
            <a:pPr lvl="1"/>
            <a:r>
              <a:rPr lang="cs-CZ" dirty="0" smtClean="0"/>
              <a:t>Výhodnější z pohledu velikosti datového úložiště</a:t>
            </a:r>
          </a:p>
          <a:p>
            <a:r>
              <a:rPr lang="cs-CZ" sz="2000" dirty="0"/>
              <a:t>Nevýhody:</a:t>
            </a:r>
          </a:p>
          <a:p>
            <a:pPr lvl="1"/>
            <a:r>
              <a:rPr lang="cs-CZ" dirty="0" smtClean="0"/>
              <a:t>Problém s datovým typem</a:t>
            </a:r>
          </a:p>
          <a:p>
            <a:pPr lvl="1"/>
            <a:r>
              <a:rPr lang="cs-CZ" dirty="0" smtClean="0"/>
              <a:t>Problém s integritou dat</a:t>
            </a:r>
          </a:p>
          <a:p>
            <a:pPr lvl="1"/>
            <a:r>
              <a:rPr lang="cs-CZ" dirty="0" smtClean="0"/>
              <a:t>Problém s indexací</a:t>
            </a:r>
          </a:p>
          <a:p>
            <a:pPr marL="457200" lvl="1" indent="0">
              <a:buNone/>
            </a:pPr>
            <a:endParaRPr lang="cs-CZ" sz="1600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400426" y="6328242"/>
            <a:ext cx="8530318" cy="529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sz="2000" b="1" dirty="0">
                <a:solidFill>
                  <a:schemeClr val="tx2"/>
                </a:solidFill>
              </a:rPr>
              <a:t>7</a:t>
            </a:r>
            <a:r>
              <a:rPr lang="cs-CZ" sz="2000" b="1" dirty="0" smtClean="0">
                <a:solidFill>
                  <a:schemeClr val="tx2"/>
                </a:solidFill>
              </a:rPr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| Ji</a:t>
            </a:r>
            <a:r>
              <a:rPr lang="cs-CZ" sz="2000" dirty="0" smtClean="0">
                <a:solidFill>
                  <a:schemeClr val="tx2"/>
                </a:solidFill>
              </a:rPr>
              <a:t>ří Rejda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98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cap="none" dirty="0" smtClean="0"/>
              <a:t>Parametrická struktura databáze</a:t>
            </a:r>
            <a:endParaRPr lang="cs-CZ" sz="4000" cap="none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1263" y="1713041"/>
            <a:ext cx="8322338" cy="4612122"/>
          </a:xfr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3400426" y="6328242"/>
            <a:ext cx="8530318" cy="529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sz="2000" b="1" dirty="0">
                <a:solidFill>
                  <a:schemeClr val="tx2"/>
                </a:solidFill>
              </a:rPr>
              <a:t>8</a:t>
            </a:r>
            <a:r>
              <a:rPr lang="cs-CZ" sz="2000" b="1" dirty="0" smtClean="0">
                <a:solidFill>
                  <a:schemeClr val="tx2"/>
                </a:solidFill>
              </a:rPr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| Ji</a:t>
            </a:r>
            <a:r>
              <a:rPr lang="cs-CZ" sz="2000" dirty="0" smtClean="0">
                <a:solidFill>
                  <a:schemeClr val="tx2"/>
                </a:solidFill>
              </a:rPr>
              <a:t>ří Rejda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731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1247</TotalTime>
  <Words>467</Words>
  <Application>Microsoft Office PowerPoint</Application>
  <PresentationFormat>Vlastní</PresentationFormat>
  <Paragraphs>108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Circuit</vt:lpstr>
      <vt:lpstr>Databázové struktury v reverzní logistice</vt:lpstr>
      <vt:lpstr>Struktura prezentace</vt:lpstr>
      <vt:lpstr>Důvody k řešení daného problému</vt:lpstr>
      <vt:lpstr>Cíl práce</vt:lpstr>
      <vt:lpstr>Výzkumné otázky</vt:lpstr>
      <vt:lpstr>Použité metody</vt:lpstr>
      <vt:lpstr>Plochá struktura databáze</vt:lpstr>
      <vt:lpstr>Upravená struktura databáze</vt:lpstr>
      <vt:lpstr>Parametrická struktura databáze</vt:lpstr>
      <vt:lpstr>Výsledky zátěžových testů</vt:lpstr>
      <vt:lpstr>Výsledky zátěžových testů</vt:lpstr>
      <vt:lpstr>Závěrečné shrnutí </vt:lpstr>
      <vt:lpstr>Otázky oponenta</vt:lpstr>
      <vt:lpstr>Otázky oponenta</vt:lpstr>
      <vt:lpstr>Děkuji za Vaši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Rejda Jiří</dc:creator>
  <cp:lastModifiedBy>Jiří Rejda</cp:lastModifiedBy>
  <cp:revision>30</cp:revision>
  <dcterms:created xsi:type="dcterms:W3CDTF">2014-08-26T23:43:54Z</dcterms:created>
  <dcterms:modified xsi:type="dcterms:W3CDTF">2018-06-13T06:12:02Z</dcterms:modified>
</cp:coreProperties>
</file>