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72" r:id="rId8"/>
    <p:sldId id="273" r:id="rId9"/>
    <p:sldId id="268" r:id="rId10"/>
    <p:sldId id="274" r:id="rId11"/>
    <p:sldId id="270" r:id="rId12"/>
    <p:sldId id="271" r:id="rId13"/>
  </p:sldIdLst>
  <p:sldSz cx="12190413" cy="6859588"/>
  <p:notesSz cx="6858000" cy="9144000"/>
  <p:defaultTextStyle>
    <a:defPPr>
      <a:defRPr lang="cs-CZ"/>
    </a:defPPr>
    <a:lvl1pPr marL="0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51850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103701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55552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207403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59254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311105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62956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414807" algn="l" defTabSz="110370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1478"/>
  </p:normalViewPr>
  <p:slideViewPr>
    <p:cSldViewPr>
      <p:cViewPr varScale="1">
        <p:scale>
          <a:sx n="103" d="100"/>
          <a:sy n="103" d="100"/>
        </p:scale>
        <p:origin x="-720" y="-102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0D4865-A5FE-484F-8CED-C2C503AA4ADF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52E91-E752-4182-ABDC-F3D2D09E7F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48848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41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12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83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54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24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95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66" algn="l" defTabSz="9143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52E91-E752-4182-ABDC-F3D2D09E7F5A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19500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52E91-E752-4182-ABDC-F3D2D09E7F5A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9085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3047603" y="3124923"/>
            <a:ext cx="8228529" cy="1894801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047603" y="5004480"/>
            <a:ext cx="8228529" cy="1371918"/>
          </a:xfrm>
        </p:spPr>
        <p:txBody>
          <a:bodyPr/>
          <a:lstStyle>
            <a:lvl1pPr marL="0" indent="0" algn="l">
              <a:buNone/>
              <a:defRPr sz="2100" b="1">
                <a:solidFill>
                  <a:schemeClr val="tx2"/>
                </a:solidFill>
              </a:defRPr>
            </a:lvl1pPr>
            <a:lvl2pPr marL="544251" indent="0" algn="ctr">
              <a:buNone/>
            </a:lvl2pPr>
            <a:lvl3pPr marL="1088502" indent="0" algn="ctr">
              <a:buNone/>
            </a:lvl3pPr>
            <a:lvl4pPr marL="1632753" indent="0" algn="ctr">
              <a:buNone/>
            </a:lvl4pPr>
            <a:lvl5pPr marL="2177004" indent="0" algn="ctr">
              <a:buNone/>
            </a:lvl5pPr>
            <a:lvl6pPr marL="2721254" indent="0" algn="ctr">
              <a:buNone/>
            </a:lvl6pPr>
            <a:lvl7pPr marL="3265505" indent="0" algn="ctr">
              <a:buNone/>
            </a:lvl7pPr>
            <a:lvl8pPr marL="3809756" indent="0" algn="ctr">
              <a:buNone/>
            </a:lvl8pPr>
            <a:lvl9pPr marL="4354007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18" y="1110946"/>
            <a:ext cx="2286529" cy="507934"/>
          </a:xfrm>
        </p:spPr>
        <p:txBody>
          <a:bodyPr/>
          <a:lstStyle/>
          <a:p>
            <a:fld id="{1AEAA769-E06A-402C-AE98-B5AEA514930A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3989" y="4118707"/>
            <a:ext cx="3658447" cy="511997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507934" y="0"/>
            <a:ext cx="812694" cy="6859588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368400" y="0"/>
            <a:ext cx="139534" cy="6859588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1320628" y="0"/>
            <a:ext cx="242464" cy="6859588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521562" y="0"/>
            <a:ext cx="307000" cy="6859588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41774" y="0"/>
            <a:ext cx="0" cy="685958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1219041" y="0"/>
            <a:ext cx="0" cy="685958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1138668" y="0"/>
            <a:ext cx="0" cy="685958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2301887" y="0"/>
            <a:ext cx="0" cy="6859588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422215" y="0"/>
            <a:ext cx="0" cy="6859588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12150226" y="0"/>
            <a:ext cx="0" cy="6859588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625388" y="0"/>
            <a:ext cx="101587" cy="6859588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812694" y="3429794"/>
            <a:ext cx="1726975" cy="12957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745949" y="4867879"/>
            <a:ext cx="855121" cy="641573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454584" y="5501906"/>
            <a:ext cx="182856" cy="137192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2218655" y="5789492"/>
            <a:ext cx="365712" cy="274384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2539669" y="4496841"/>
            <a:ext cx="487617" cy="36584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767162" y="4929843"/>
            <a:ext cx="812694" cy="517644"/>
          </a:xfrm>
        </p:spPr>
        <p:txBody>
          <a:bodyPr/>
          <a:lstStyle/>
          <a:p>
            <a:fld id="{9E2E03C3-69CC-4987-B350-F3DFF60637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A769-E06A-402C-AE98-B5AEA514930A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8049" y="274703"/>
            <a:ext cx="2234909" cy="585288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521" y="274702"/>
            <a:ext cx="8025355" cy="585288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A769-E06A-402C-AE98-B5AEA514930A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09521" y="1600570"/>
            <a:ext cx="9955504" cy="4874881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EAA769-E06A-402C-AE98-B5AEA514930A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E2E03C3-69CC-4987-B350-F3DFF606373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7603" y="2896270"/>
            <a:ext cx="8228529" cy="2054066"/>
          </a:xfrm>
        </p:spPr>
        <p:txBody>
          <a:bodyPr/>
          <a:lstStyle>
            <a:lvl1pPr algn="l">
              <a:buNone/>
              <a:defRPr sz="36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47603" y="5011310"/>
            <a:ext cx="8228529" cy="1371918"/>
          </a:xfrm>
        </p:spPr>
        <p:txBody>
          <a:bodyPr anchor="t"/>
          <a:lstStyle>
            <a:lvl1pPr marL="0" indent="0">
              <a:buNone/>
              <a:defRPr sz="2100" b="1">
                <a:solidFill>
                  <a:schemeClr val="tx2"/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0198" y="1107280"/>
            <a:ext cx="2286529" cy="507934"/>
          </a:xfrm>
        </p:spPr>
        <p:txBody>
          <a:bodyPr/>
          <a:lstStyle/>
          <a:p>
            <a:fld id="{1AEAA769-E06A-402C-AE98-B5AEA514930A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4239" y="4115846"/>
            <a:ext cx="3658447" cy="511997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507934" y="0"/>
            <a:ext cx="812694" cy="6859588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368400" y="0"/>
            <a:ext cx="139534" cy="6859588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1320628" y="0"/>
            <a:ext cx="242464" cy="6859588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521562" y="0"/>
            <a:ext cx="307000" cy="6859588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41774" y="0"/>
            <a:ext cx="0" cy="685958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1219041" y="0"/>
            <a:ext cx="0" cy="685958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138668" y="0"/>
            <a:ext cx="0" cy="6859588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2301887" y="0"/>
            <a:ext cx="0" cy="6859588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422215" y="0"/>
            <a:ext cx="0" cy="6859588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625388" y="0"/>
            <a:ext cx="101587" cy="6859588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812694" y="3429794"/>
            <a:ext cx="1726975" cy="12957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766042" y="4867879"/>
            <a:ext cx="855121" cy="641573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454584" y="5501906"/>
            <a:ext cx="182856" cy="137192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2218655" y="5792541"/>
            <a:ext cx="365712" cy="274384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2505060" y="4480925"/>
            <a:ext cx="487617" cy="36584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12129013" y="0"/>
            <a:ext cx="0" cy="6859588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787255" y="4929843"/>
            <a:ext cx="812694" cy="517644"/>
          </a:xfrm>
        </p:spPr>
        <p:txBody>
          <a:bodyPr/>
          <a:lstStyle/>
          <a:p>
            <a:fld id="{9E2E03C3-69CC-4987-B350-F3DFF60637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A769-E06A-402C-AE98-B5AEA514930A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521" y="1600570"/>
            <a:ext cx="4876165" cy="4573059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692923" y="1600570"/>
            <a:ext cx="4876165" cy="4573059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21" y="273113"/>
            <a:ext cx="10057091" cy="1143265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A769-E06A-402C-AE98-B5AEA514930A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521" y="2362747"/>
            <a:ext cx="4876165" cy="38871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828541" y="2362747"/>
            <a:ext cx="4876165" cy="38871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609521" y="1570084"/>
            <a:ext cx="4876165" cy="65852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5790446" y="1570084"/>
            <a:ext cx="4876165" cy="65852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EAA769-E06A-402C-AE98-B5AEA514930A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E2E03C3-69CC-4987-B350-F3DFF606373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AA769-E06A-402C-AE98-B5AEA514930A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E03C3-69CC-4987-B350-F3DFF60637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1682479" y="0"/>
            <a:ext cx="0" cy="6859588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5545497" y="3125034"/>
            <a:ext cx="6310821" cy="609521"/>
          </a:xfrm>
        </p:spPr>
        <p:txBody>
          <a:bodyPr anchor="b"/>
          <a:lstStyle>
            <a:lvl1pPr algn="l">
              <a:buNone/>
              <a:defRPr sz="24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081858" y="274383"/>
            <a:ext cx="2035799" cy="4984634"/>
          </a:xfrm>
        </p:spPr>
        <p:txBody>
          <a:bodyPr/>
          <a:lstStyle>
            <a:lvl1pPr marL="0" indent="0">
              <a:spcBef>
                <a:spcPts val="476"/>
              </a:spcBef>
              <a:spcAft>
                <a:spcPts val="1190"/>
              </a:spcAft>
              <a:buNone/>
              <a:defRPr sz="1400"/>
            </a:lvl1pPr>
            <a:lvl2pPr>
              <a:buNone/>
              <a:defRPr sz="1400"/>
            </a:lvl2pPr>
            <a:lvl3pPr>
              <a:buNone/>
              <a:defRPr sz="1200"/>
            </a:lvl3pPr>
            <a:lvl4pPr>
              <a:buNone/>
              <a:defRPr sz="1100"/>
            </a:lvl4pPr>
            <a:lvl5pPr>
              <a:buNone/>
              <a:defRPr sz="11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8330116" y="0"/>
            <a:ext cx="0" cy="6859588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255320" y="0"/>
            <a:ext cx="0" cy="6859588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1987239" y="0"/>
            <a:ext cx="0" cy="6859588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784066" y="0"/>
            <a:ext cx="406347" cy="6859588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1885653" y="0"/>
            <a:ext cx="0" cy="6859588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10873848" y="5716323"/>
            <a:ext cx="731425" cy="548767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406347" y="274384"/>
            <a:ext cx="7517421" cy="6329113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EAA769-E06A-402C-AE98-B5AEA514930A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E2E03C3-69CC-4987-B350-F3DFF606373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1682479" y="0"/>
            <a:ext cx="0" cy="6859588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0873848" y="5716323"/>
            <a:ext cx="731425" cy="548767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5516545" y="3125034"/>
            <a:ext cx="6310821" cy="609521"/>
          </a:xfrm>
        </p:spPr>
        <p:txBody>
          <a:bodyPr anchor="b"/>
          <a:lstStyle>
            <a:lvl1pPr algn="l">
              <a:buNone/>
              <a:defRPr sz="24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8228529" cy="6859588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8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019890" y="264856"/>
            <a:ext cx="2031736" cy="4957196"/>
          </a:xfrm>
        </p:spPr>
        <p:txBody>
          <a:bodyPr rot="0" spcFirstLastPara="0" vertOverflow="overflow" horzOverflow="overflow" vert="horz" wrap="square" lIns="108850" tIns="54425" rIns="108850" bIns="54425" numCol="1" spcCol="326551" rtlCol="0" fromWordArt="0" anchor="t" anchorCtr="0" forceAA="0" compatLnSpc="1">
            <a:normAutofit/>
          </a:bodyPr>
          <a:lstStyle>
            <a:lvl1pPr marL="0" indent="0">
              <a:spcBef>
                <a:spcPts val="119"/>
              </a:spcBef>
              <a:spcAft>
                <a:spcPts val="476"/>
              </a:spcAft>
              <a:buFontTx/>
              <a:buNone/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1987239" y="0"/>
            <a:ext cx="0" cy="6859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11784066" y="0"/>
            <a:ext cx="406347" cy="6859588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11885653" y="0"/>
            <a:ext cx="0" cy="6859588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8330116" y="0"/>
            <a:ext cx="0" cy="6859588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255320" y="0"/>
            <a:ext cx="0" cy="6859588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EAA769-E06A-402C-AE98-B5AEA514930A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E2E03C3-69CC-4987-B350-F3DFF606373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1682479" y="0"/>
            <a:ext cx="0" cy="6859588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955504" cy="1143265"/>
          </a:xfrm>
          <a:prstGeom prst="rect">
            <a:avLst/>
          </a:prstGeom>
        </p:spPr>
        <p:txBody>
          <a:bodyPr vert="horz" lIns="108850" tIns="54425" rIns="108850" bIns="54425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09521" y="1600570"/>
            <a:ext cx="9955504" cy="4874881"/>
          </a:xfrm>
          <a:prstGeom prst="rect">
            <a:avLst/>
          </a:prstGeom>
        </p:spPr>
        <p:txBody>
          <a:bodyPr vert="horz" lIns="108850" tIns="54425" rIns="108850" bIns="54425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10452915" y="1018171"/>
            <a:ext cx="2012146" cy="511997"/>
          </a:xfrm>
          <a:prstGeom prst="rect">
            <a:avLst/>
          </a:prstGeom>
        </p:spPr>
        <p:txBody>
          <a:bodyPr vert="horz" lIns="108850" tIns="54425" rIns="108850" bIns="54425"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AEAA769-E06A-402C-AE98-B5AEA514930A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9851787" y="3677219"/>
            <a:ext cx="3201141" cy="487617"/>
          </a:xfrm>
          <a:prstGeom prst="rect">
            <a:avLst/>
          </a:prstGeom>
        </p:spPr>
        <p:txBody>
          <a:bodyPr vert="horz" lIns="108850" tIns="54425" rIns="108850" bIns="54425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01587" y="0"/>
            <a:ext cx="0" cy="6859588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1987239" y="0"/>
            <a:ext cx="0" cy="6859588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11784066" y="0"/>
            <a:ext cx="406347" cy="6859588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1885653" y="0"/>
            <a:ext cx="0" cy="6859588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10873848" y="5716323"/>
            <a:ext cx="731425" cy="548767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0837277" y="5735378"/>
            <a:ext cx="812694" cy="521329"/>
          </a:xfrm>
          <a:prstGeom prst="rect">
            <a:avLst/>
          </a:prstGeom>
        </p:spPr>
        <p:txBody>
          <a:bodyPr vert="horz" lIns="108850" tIns="54425" rIns="108850" bIns="54425" anchor="ctr"/>
          <a:lstStyle>
            <a:lvl1pPr algn="ctr" eaLnBrk="1" latinLnBrk="0" hangingPunct="1">
              <a:defRPr kumimoji="0" sz="1700" b="1">
                <a:solidFill>
                  <a:srgbClr val="FFFFFF"/>
                </a:solidFill>
              </a:defRPr>
            </a:lvl1pPr>
          </a:lstStyle>
          <a:p>
            <a:fld id="{9E2E03C3-69CC-4987-B350-F3DFF606373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6551" indent="-326551" algn="l" rtl="0" eaLnBrk="1" latinLnBrk="0" hangingPunct="1">
        <a:spcBef>
          <a:spcPts val="714"/>
        </a:spcBef>
        <a:buClr>
          <a:schemeClr val="accent1"/>
        </a:buClr>
        <a:buSzPct val="70000"/>
        <a:buFont typeface="Wingdings"/>
        <a:buChar char="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61951" indent="-326551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indent="-21770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15052" indent="-21770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741603" indent="-21770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068153" indent="-21770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900" kern="1200">
          <a:solidFill>
            <a:schemeClr val="tx2"/>
          </a:solidFill>
          <a:latin typeface="+mn-lt"/>
          <a:ea typeface="+mn-ea"/>
          <a:cs typeface="+mn-cs"/>
        </a:defRPr>
      </a:lvl6pPr>
      <a:lvl7pPr marL="2394704" indent="-21770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7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21254" indent="-21770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7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3047805" indent="-21770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7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20623" y="1989634"/>
            <a:ext cx="9142810" cy="1584176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r>
              <a:rPr lang="cs-CZ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ANALÝZA STANDARDŮ KVALITY MHD V PLZNI</a:t>
            </a:r>
            <a:endParaRPr lang="cs-CZ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87279" y="4238022"/>
            <a:ext cx="7180535" cy="2226190"/>
          </a:xfrm>
        </p:spPr>
        <p:txBody>
          <a:bodyPr rtlCol="0">
            <a:normAutofit fontScale="25000" lnSpcReduction="20000"/>
          </a:bodyPr>
          <a:lstStyle/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defRPr/>
            </a:pPr>
            <a:r>
              <a:rPr lang="cs-CZ" sz="6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Autor bakalářské práce: </a:t>
            </a:r>
            <a:r>
              <a:rPr lang="cs-CZ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Vojtěch Blažek</a:t>
            </a:r>
            <a:endParaRPr lang="cs-CZ" sz="6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defRPr/>
            </a:pPr>
            <a:r>
              <a:rPr lang="cs-CZ" sz="6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Vedoucí bakalářské práce: Ing. </a:t>
            </a:r>
            <a:r>
              <a:rPr lang="cs-CZ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Ladislav Bartuška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defRPr/>
            </a:pPr>
            <a:r>
              <a:rPr lang="cs-CZ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Oponent </a:t>
            </a:r>
            <a:r>
              <a:rPr lang="cs-CZ" sz="6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bakalářské práce: </a:t>
            </a:r>
            <a:r>
              <a:rPr lang="cs-CZ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prof. Ing. </a:t>
            </a:r>
            <a:r>
              <a:rPr lang="cs-CZ" sz="6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Vieroslav</a:t>
            </a:r>
            <a:r>
              <a:rPr lang="cs-CZ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6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Molnár</a:t>
            </a:r>
            <a:r>
              <a:rPr lang="cs-CZ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Ph.D.</a:t>
            </a:r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  <a:defRPr/>
            </a:pPr>
            <a:r>
              <a:rPr lang="cs-CZ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České Budějovice, červen 2018</a:t>
            </a:r>
            <a:endParaRPr lang="fr-CA" sz="6000" dirty="0" smtClean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cs-CZ" sz="4300" dirty="0"/>
          </a:p>
        </p:txBody>
      </p:sp>
      <p:pic>
        <p:nvPicPr>
          <p:cNvPr id="8196" name="Picture 5" descr="Vysoká škola technická a ekonomická v Českých Budějovicí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33321" y="631974"/>
            <a:ext cx="6523776" cy="637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0886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21" y="540000"/>
            <a:ext cx="9955504" cy="1143265"/>
          </a:xfrm>
        </p:spPr>
        <p:txBody>
          <a:bodyPr>
            <a:normAutofit/>
          </a:bodyPr>
          <a:lstStyle/>
          <a:p>
            <a:pPr algn="ctr"/>
            <a:r>
              <a:rPr lang="cs-CZ" altLang="cs-CZ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Závěrečné shrnutí</a:t>
            </a:r>
            <a:endParaRPr lang="cs-CZ" altLang="cs-CZ" sz="4000" b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9521" y="2235600"/>
            <a:ext cx="9955504" cy="4874881"/>
          </a:xfrm>
        </p:spPr>
        <p:txBody>
          <a:bodyPr/>
          <a:lstStyle/>
          <a:p>
            <a:pPr>
              <a:lnSpc>
                <a:spcPct val="150000"/>
              </a:lnSpc>
              <a:buFont typeface="Wingdings" charset="2"/>
              <a:buChar char="v"/>
            </a:pPr>
            <a:r>
              <a:rPr lang="cs-CZ" sz="2200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cs-CZ" sz="2200" dirty="0" smtClean="0">
                <a:latin typeface="Arial" charset="0"/>
                <a:ea typeface="Arial" charset="0"/>
                <a:cs typeface="Arial" charset="0"/>
              </a:rPr>
              <a:t>roblematika MHD</a:t>
            </a:r>
          </a:p>
          <a:p>
            <a:pPr>
              <a:lnSpc>
                <a:spcPct val="150000"/>
              </a:lnSpc>
              <a:buFont typeface="Wingdings" charset="2"/>
              <a:buChar char="v"/>
            </a:pPr>
            <a:r>
              <a:rPr lang="cs-CZ" sz="2200" dirty="0" smtClean="0">
                <a:latin typeface="Arial" charset="0"/>
                <a:ea typeface="Arial" charset="0"/>
                <a:cs typeface="Arial" charset="0"/>
              </a:rPr>
              <a:t>Podrobný popis kvality</a:t>
            </a:r>
          </a:p>
          <a:p>
            <a:pPr>
              <a:lnSpc>
                <a:spcPct val="150000"/>
              </a:lnSpc>
              <a:buFont typeface="Wingdings" charset="2"/>
              <a:buChar char="v"/>
            </a:pPr>
            <a:r>
              <a:rPr lang="cs-CZ" sz="2200" dirty="0" smtClean="0">
                <a:latin typeface="Arial" charset="0"/>
                <a:ea typeface="Arial" charset="0"/>
                <a:cs typeface="Arial" charset="0"/>
              </a:rPr>
              <a:t>Stanoveny 3 výzkumné otázky</a:t>
            </a:r>
          </a:p>
          <a:p>
            <a:pPr>
              <a:lnSpc>
                <a:spcPct val="150000"/>
              </a:lnSpc>
              <a:buFont typeface="Wingdings" charset="2"/>
              <a:buChar char="v"/>
            </a:pPr>
            <a:r>
              <a:rPr lang="cs-CZ" sz="2200" dirty="0" smtClean="0">
                <a:latin typeface="Arial" charset="0"/>
                <a:ea typeface="Arial" charset="0"/>
                <a:cs typeface="Arial" charset="0"/>
              </a:rPr>
              <a:t>Standardy</a:t>
            </a:r>
          </a:p>
          <a:p>
            <a:pPr>
              <a:lnSpc>
                <a:spcPct val="150000"/>
              </a:lnSpc>
              <a:buFont typeface="Wingdings" charset="2"/>
              <a:buChar char="v"/>
            </a:pPr>
            <a:r>
              <a:rPr lang="cs-CZ" sz="2200" dirty="0" smtClean="0">
                <a:latin typeface="Arial" charset="0"/>
                <a:ea typeface="Arial" charset="0"/>
                <a:cs typeface="Arial" charset="0"/>
              </a:rPr>
              <a:t>Hodnotící metody</a:t>
            </a:r>
          </a:p>
          <a:p>
            <a:pPr>
              <a:lnSpc>
                <a:spcPct val="150000"/>
              </a:lnSpc>
              <a:buFont typeface="Wingdings" charset="2"/>
              <a:buChar char="v"/>
            </a:pPr>
            <a:r>
              <a:rPr lang="cs-CZ" sz="2200" dirty="0" smtClean="0">
                <a:latin typeface="Arial" charset="0"/>
                <a:ea typeface="Arial" charset="0"/>
                <a:cs typeface="Arial" charset="0"/>
              </a:rPr>
              <a:t>Spokojenost cestujících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39401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608400" y="540000"/>
            <a:ext cx="10017408" cy="1116271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>Doplňující dotazy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8400" y="2235600"/>
            <a:ext cx="10017409" cy="4817035"/>
          </a:xfrm>
        </p:spPr>
        <p:txBody>
          <a:bodyPr rtlCol="0">
            <a:normAutofit/>
          </a:bodyPr>
          <a:lstStyle/>
          <a:p>
            <a:pPr marL="0" indent="0" algn="just">
              <a:lnSpc>
                <a:spcPct val="110000"/>
              </a:lnSpc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</a:rPr>
              <a:t>Doplňující </a:t>
            </a:r>
            <a:r>
              <a:rPr lang="cs-CZ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dotaz </a:t>
            </a: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</a:rPr>
              <a:t>od </a:t>
            </a:r>
            <a:r>
              <a:rPr lang="cs-CZ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vedoucího práce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40000"/>
              </a:lnSpc>
              <a:buFont typeface="Wingdings" charset="2"/>
              <a:buChar char="v"/>
            </a:pPr>
            <a:r>
              <a:rPr lang="cs-CZ" sz="2200" dirty="0" smtClean="0">
                <a:latin typeface="Arial" charset="0"/>
                <a:ea typeface="Arial" charset="0"/>
                <a:cs typeface="Arial" charset="0"/>
              </a:rPr>
              <a:t>Jaké další služby nabízí dopravní podnik města Plzně pro cestující, a které z nich by bylo vhodné, dle Vašeho uvážení, zahrnout do dotazníku, ať už by to bylo pouze pro potřeby interního hodnocení dané služby? </a:t>
            </a:r>
          </a:p>
          <a:p>
            <a:pPr>
              <a:lnSpc>
                <a:spcPct val="140000"/>
              </a:lnSpc>
              <a:buNone/>
            </a:pPr>
            <a:r>
              <a:rPr lang="cs-CZ" sz="2200" dirty="0" smtClean="0">
                <a:latin typeface="Arial" charset="0"/>
                <a:ea typeface="Arial" charset="0"/>
                <a:cs typeface="Arial" charset="0"/>
              </a:rPr>
              <a:t> </a:t>
            </a:r>
            <a:endParaRPr lang="cs-CZ" sz="24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40000"/>
              </a:lnSpc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cs-CZ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Doplňující dotaz </a:t>
            </a: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</a:rPr>
              <a:t>od </a:t>
            </a:r>
            <a:r>
              <a:rPr lang="cs-CZ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oponenta práce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40000"/>
              </a:lnSpc>
              <a:buFont typeface="Wingdings" charset="2"/>
              <a:buChar char="v"/>
            </a:pPr>
            <a:r>
              <a:rPr lang="cs-CZ" sz="2200" dirty="0" smtClean="0">
                <a:latin typeface="Arial" charset="0"/>
                <a:ea typeface="Arial" charset="0"/>
                <a:cs typeface="Arial" charset="0"/>
              </a:rPr>
              <a:t>Na základe </a:t>
            </a:r>
            <a:r>
              <a:rPr lang="cs-CZ" sz="2200" dirty="0" err="1" smtClean="0">
                <a:latin typeface="Arial" charset="0"/>
                <a:ea typeface="Arial" charset="0"/>
                <a:cs typeface="Arial" charset="0"/>
              </a:rPr>
              <a:t>čoho</a:t>
            </a:r>
            <a:r>
              <a:rPr lang="cs-CZ" sz="2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cs-CZ" sz="2200" dirty="0" err="1" smtClean="0">
                <a:latin typeface="Arial" charset="0"/>
                <a:ea typeface="Arial" charset="0"/>
                <a:cs typeface="Arial" charset="0"/>
              </a:rPr>
              <a:t>boli</a:t>
            </a:r>
            <a:r>
              <a:rPr lang="cs-CZ" sz="2200" dirty="0" smtClean="0">
                <a:latin typeface="Arial" charset="0"/>
                <a:ea typeface="Arial" charset="0"/>
                <a:cs typeface="Arial" charset="0"/>
              </a:rPr>
              <a:t> oslovovaní </a:t>
            </a:r>
            <a:r>
              <a:rPr lang="cs-CZ" sz="2200" dirty="0" err="1" smtClean="0">
                <a:latin typeface="Arial" charset="0"/>
                <a:ea typeface="Arial" charset="0"/>
                <a:cs typeface="Arial" charset="0"/>
              </a:rPr>
              <a:t>ľudia</a:t>
            </a:r>
            <a:r>
              <a:rPr lang="cs-CZ" sz="2200" dirty="0" smtClean="0">
                <a:latin typeface="Arial" charset="0"/>
                <a:ea typeface="Arial" charset="0"/>
                <a:cs typeface="Arial" charset="0"/>
              </a:rPr>
              <a:t> v </a:t>
            </a:r>
            <a:r>
              <a:rPr lang="cs-CZ" sz="2200" dirty="0" err="1" smtClean="0">
                <a:latin typeface="Arial" charset="0"/>
                <a:ea typeface="Arial" charset="0"/>
                <a:cs typeface="Arial" charset="0"/>
              </a:rPr>
              <a:t>dotazníkovom</a:t>
            </a:r>
            <a:r>
              <a:rPr lang="cs-CZ" sz="22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cs-CZ" sz="2200" dirty="0" err="1" smtClean="0">
                <a:latin typeface="Arial" charset="0"/>
                <a:ea typeface="Arial" charset="0"/>
                <a:cs typeface="Arial" charset="0"/>
              </a:rPr>
              <a:t>prieskume</a:t>
            </a:r>
            <a:r>
              <a:rPr lang="cs-CZ" sz="2200" dirty="0" smtClean="0">
                <a:latin typeface="Arial" charset="0"/>
                <a:ea typeface="Arial" charset="0"/>
                <a:cs typeface="Arial" charset="0"/>
              </a:rPr>
              <a:t>?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32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1320632" y="2286531"/>
            <a:ext cx="10017409" cy="1753005"/>
          </a:xfrm>
        </p:spPr>
        <p:txBody>
          <a:bodyPr/>
          <a:lstStyle/>
          <a:p>
            <a:pPr algn="ctr">
              <a:defRPr/>
            </a:pPr>
            <a:r>
              <a:rPr lang="cs-CZ" altLang="cs-CZ" sz="6000" b="1" dirty="0">
                <a:solidFill>
                  <a:schemeClr val="tx1"/>
                </a:solidFill>
                <a:latin typeface="Arial" charset="0"/>
                <a:cs typeface="Arial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xmlns="" val="25577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608400" y="538287"/>
            <a:ext cx="11053912" cy="103529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>Motivace a důvody k </a:t>
            </a:r>
            <a:r>
              <a:rPr lang="cs-CZ" altLang="cs-CZ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výběru</a:t>
            </a:r>
            <a:r>
              <a:rPr lang="cs-CZ" altLang="cs-CZ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cs-CZ" altLang="cs-CZ" sz="4000" b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cs-CZ" altLang="cs-CZ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>daného </a:t>
            </a:r>
            <a:r>
              <a:rPr lang="cs-CZ" altLang="cs-CZ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tématu</a:t>
            </a:r>
            <a:endParaRPr lang="cs-CZ" altLang="cs-CZ" sz="4000" b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921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8400" y="2234971"/>
            <a:ext cx="10017408" cy="283275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cs-CZ" altLang="cs-CZ" sz="2200" dirty="0" smtClean="0">
                <a:latin typeface="Arial" charset="0"/>
                <a:cs typeface="Arial" charset="0"/>
              </a:rPr>
              <a:t>Osobní zájem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cs-CZ" altLang="cs-CZ" sz="2200" dirty="0" smtClean="0">
                <a:latin typeface="Arial" charset="0"/>
                <a:cs typeface="Arial" charset="0"/>
              </a:rPr>
              <a:t>Aktuálnost</a:t>
            </a:r>
            <a:endParaRPr lang="cs-CZ" altLang="cs-CZ" sz="2200" dirty="0" smtClean="0"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cs-CZ" altLang="cs-CZ" sz="2200" dirty="0" smtClean="0">
                <a:latin typeface="Arial" charset="0"/>
                <a:cs typeface="Arial" charset="0"/>
              </a:rPr>
              <a:t>Atraktivita MHD- preference před IAD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endParaRPr lang="cs-CZ" altLang="cs-CZ" sz="2400" dirty="0">
              <a:latin typeface="Arial" charset="0"/>
              <a:cs typeface="Arial" charset="0"/>
            </a:endParaRPr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206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608400" y="540000"/>
            <a:ext cx="9955504" cy="114326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>Cíl práce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8400" y="2235600"/>
            <a:ext cx="10873208" cy="4539101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  <a:buFont typeface="Wingdings" pitchFamily="2" charset="2"/>
              <a:buChar char="v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Tato práce má za cíl popsat městskou hromadnou dopravu v Plzni, analyzovat standardy kvality, specifikovat metody hodnocení jejich dodržování a zjistit celkovou spokojenost cestujících s plzeňskou městskou hromadnou dopravou. Při zjištění nedostatků jde zejména o navržení vhodných způsobů k jejich odstranění a k celkovému zlepšení v oblasti kvality přepravy. </a:t>
            </a:r>
            <a:endParaRPr lang="cs-CZ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897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608400" y="540000"/>
            <a:ext cx="9955504" cy="114326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>Výzkumný problém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8400" y="1701602"/>
            <a:ext cx="10010646" cy="4968551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cs-CZ" altLang="cs-CZ" sz="2600" b="1" dirty="0" smtClean="0">
                <a:latin typeface="Arial" charset="0"/>
                <a:ea typeface="Arial" charset="0"/>
                <a:cs typeface="Arial" charset="0"/>
              </a:rPr>
              <a:t>Č.1</a:t>
            </a:r>
            <a:r>
              <a:rPr lang="cs-CZ" altLang="cs-CZ" sz="2600" dirty="0" smtClean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Jaké standardy kvality mají stanoveny Plzeňské městské dopravní podniky? Pro zjištění relevantních informací navštívím kancelář dopravního podniku. </a:t>
            </a:r>
            <a:endParaRPr lang="cs-CZ" altLang="cs-CZ" sz="2600" dirty="0" smtClean="0">
              <a:latin typeface="Arial" pitchFamily="34" charset="0"/>
              <a:ea typeface="Arial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cs-CZ" sz="2600" b="1" dirty="0" smtClean="0">
                <a:latin typeface="Arial" charset="0"/>
                <a:ea typeface="Arial" charset="0"/>
                <a:cs typeface="Arial" charset="0"/>
              </a:rPr>
              <a:t>Č.2</a:t>
            </a:r>
            <a:r>
              <a:rPr lang="cs-CZ" sz="2600" dirty="0" smtClean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Jakými metodami dopravní podnik kontroluje dodržování stanovených standardů? I tuto informaci se pokusím zjistit v kancelářích dopravního podniku z interních dokumentů.</a:t>
            </a:r>
            <a:endParaRPr lang="cs-CZ" sz="2600" dirty="0" smtClean="0">
              <a:latin typeface="Arial" pitchFamily="34" charset="0"/>
              <a:ea typeface="Arial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cs-CZ" sz="2600" b="1" dirty="0" smtClean="0">
                <a:latin typeface="Arial" charset="0"/>
                <a:ea typeface="Arial" charset="0"/>
                <a:cs typeface="Arial" charset="0"/>
              </a:rPr>
              <a:t>Č.3</a:t>
            </a:r>
            <a:r>
              <a:rPr lang="cs-CZ" sz="2600" dirty="0" smtClean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Jaká je spokojenost cestujících s úrovní kvality v plzeňské hromadné dopravě? Zde navštívím několik nejdůležitějších přepravních uzlů a pomocí dotazování a pozorování získám požadované informace.</a:t>
            </a:r>
            <a:endParaRPr lang="cs-CZ" sz="2600" dirty="0" smtClean="0">
              <a:latin typeface="Arial" pitchFamily="34" charset="0"/>
              <a:ea typeface="Arial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endParaRPr lang="cs-CZ" altLang="cs-CZ" sz="2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142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608400" y="540000"/>
            <a:ext cx="10017408" cy="1116271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>Použité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8400" y="1702800"/>
            <a:ext cx="10153127" cy="4740271"/>
          </a:xfrm>
        </p:spPr>
        <p:txBody>
          <a:bodyPr rtlCol="0">
            <a:normAutofit fontScale="77500" lnSpcReduction="20000"/>
          </a:bodyPr>
          <a:lstStyle/>
          <a:p>
            <a:pPr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cs-CZ" sz="3000" dirty="0">
                <a:latin typeface="Arial" pitchFamily="34" charset="0"/>
                <a:cs typeface="Arial" pitchFamily="34" charset="0"/>
              </a:rPr>
              <a:t>Teoreticko-metodologická 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část: metoda sběru dat</a:t>
            </a:r>
          </a:p>
          <a:p>
            <a:pPr marL="784382" lvl="1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Odborná literatura (česká a zahraniční)</a:t>
            </a:r>
          </a:p>
          <a:p>
            <a:pPr marL="784382" lvl="1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Vnitropodnikové materiály</a:t>
            </a:r>
          </a:p>
          <a:p>
            <a:pPr marL="784382" lvl="1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Právní předpisy</a:t>
            </a:r>
          </a:p>
          <a:p>
            <a:pPr marL="784382" lvl="1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endParaRPr lang="cs-CZ" sz="34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cs-CZ" sz="3000" dirty="0" smtClean="0">
                <a:latin typeface="Arial" pitchFamily="34" charset="0"/>
                <a:cs typeface="Arial" pitchFamily="34" charset="0"/>
              </a:rPr>
              <a:t>Aplikační </a:t>
            </a:r>
            <a:r>
              <a:rPr lang="cs-CZ" sz="3000" dirty="0">
                <a:latin typeface="Arial" pitchFamily="34" charset="0"/>
                <a:cs typeface="Arial" pitchFamily="34" charset="0"/>
              </a:rPr>
              <a:t>část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:</a:t>
            </a:r>
            <a:endParaRPr lang="cs-CZ" sz="3000" dirty="0">
              <a:latin typeface="Arial" pitchFamily="34" charset="0"/>
              <a:cs typeface="Arial" pitchFamily="34" charset="0"/>
            </a:endParaRPr>
          </a:p>
          <a:p>
            <a:pPr marL="784382" lvl="1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Terénní výzkum </a:t>
            </a:r>
          </a:p>
          <a:p>
            <a:pPr marL="784382" lvl="1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Vlastní pozorování</a:t>
            </a: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 marL="784382" lvl="1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Rozhovory s cestujícími, dotazníkové šetření</a:t>
            </a: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4009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608400" y="540000"/>
            <a:ext cx="10017408" cy="112655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>Dosažené </a:t>
            </a:r>
            <a:r>
              <a:rPr lang="cs-CZ" altLang="cs-CZ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výsledky a návrhy opatření </a:t>
            </a:r>
            <a:br>
              <a:rPr lang="cs-CZ" altLang="cs-CZ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cs-CZ" altLang="cs-CZ" sz="4000" b="1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výzkumná otázka 1</a:t>
            </a:r>
            <a:endParaRPr lang="cs-CZ" altLang="cs-CZ" sz="4000" b="1" i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3806" y="2129334"/>
            <a:ext cx="10017408" cy="4042711"/>
          </a:xfrm>
        </p:spPr>
        <p:txBody>
          <a:bodyPr rtlCol="0">
            <a:normAutofit/>
          </a:bodyPr>
          <a:lstStyle/>
          <a:p>
            <a:pPr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608400" y="2235600"/>
            <a:ext cx="7431640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0357" tIns="55179" rIns="110357" bIns="55179" numCol="1" rtlCol="0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0752F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C3AE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charset="2"/>
              <a:buChar char="v"/>
              <a:defRPr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3 skupiny standardů kvality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charset="2"/>
              <a:buChar char="v"/>
              <a:defRPr/>
            </a:pP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charset="2"/>
              <a:buChar char="v"/>
              <a:defRPr/>
            </a:pP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charset="2"/>
              <a:buChar char="v"/>
              <a:defRPr/>
            </a:pP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charset="2"/>
              <a:buChar char="v"/>
              <a:defRPr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Doporučení – přidat určité standardy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331111" indent="-331111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4892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8400" y="540000"/>
            <a:ext cx="9955504" cy="1143265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4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Dosažené výsledky a návrhy opatření</a:t>
            </a:r>
            <a:r>
              <a:rPr lang="cs-CZ" altLang="cs-CZ" sz="4400" b="1" dirty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cs-CZ" altLang="cs-CZ" sz="4400" b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cs-CZ" altLang="cs-CZ" sz="4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4400" b="1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výzkumná </a:t>
            </a:r>
            <a:r>
              <a:rPr lang="cs-CZ" altLang="cs-CZ" sz="4400" b="1" i="1" dirty="0">
                <a:solidFill>
                  <a:schemeClr val="tx1"/>
                </a:solidFill>
                <a:latin typeface="Arial" charset="0"/>
                <a:cs typeface="Arial" charset="0"/>
              </a:rPr>
              <a:t>otázka </a:t>
            </a:r>
            <a:r>
              <a:rPr lang="cs-CZ" altLang="cs-CZ" sz="4400" b="1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2</a:t>
            </a:r>
            <a:endParaRPr lang="cs-CZ" sz="4400" i="1" dirty="0"/>
          </a:p>
        </p:txBody>
      </p:sp>
      <p:sp>
        <p:nvSpPr>
          <p:cNvPr id="8" name="Obdélník 7"/>
          <p:cNvSpPr/>
          <p:nvPr/>
        </p:nvSpPr>
        <p:spPr>
          <a:xfrm>
            <a:off x="608400" y="2235600"/>
            <a:ext cx="9001000" cy="3564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5 hodnotících metod</a:t>
            </a:r>
          </a:p>
          <a:p>
            <a:pPr marL="342900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  <a:defRPr/>
            </a:pP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  <a:defRPr/>
            </a:pP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  <a:defRPr/>
            </a:pP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  <a:defRPr/>
            </a:pP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Doporučení – externí poskytovatel</a:t>
            </a:r>
          </a:p>
          <a:p>
            <a:pPr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5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8400" y="540000"/>
            <a:ext cx="9955504" cy="1143265"/>
          </a:xfrm>
        </p:spPr>
        <p:txBody>
          <a:bodyPr>
            <a:noAutofit/>
          </a:bodyPr>
          <a:lstStyle/>
          <a:p>
            <a:pPr algn="ctr"/>
            <a:r>
              <a:rPr lang="cs-CZ" altLang="cs-CZ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>Dosažené výsledky a návrhy opatření</a:t>
            </a:r>
            <a:br>
              <a:rPr lang="cs-CZ" altLang="cs-CZ" sz="4000" b="1" dirty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cs-CZ" altLang="cs-CZ" sz="4000" b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cs-CZ" altLang="cs-CZ" sz="4000" b="1" i="1" dirty="0">
                <a:solidFill>
                  <a:schemeClr val="tx1"/>
                </a:solidFill>
                <a:latin typeface="Arial" charset="0"/>
                <a:cs typeface="Arial" charset="0"/>
              </a:rPr>
              <a:t>výzkumná otázka </a:t>
            </a:r>
            <a:r>
              <a:rPr lang="cs-CZ" altLang="cs-CZ" sz="4000" b="1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3</a:t>
            </a:r>
            <a:endParaRPr lang="cs-CZ" sz="4000" dirty="0"/>
          </a:p>
        </p:txBody>
      </p:sp>
      <p:sp>
        <p:nvSpPr>
          <p:cNvPr id="8" name="Obdélník 7"/>
          <p:cNvSpPr/>
          <p:nvPr/>
        </p:nvSpPr>
        <p:spPr>
          <a:xfrm>
            <a:off x="608400" y="5302002"/>
            <a:ext cx="8640960" cy="1045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charset="2"/>
              <a:buChar char="v"/>
              <a:defRPr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Problém – čistota, bezpečnost</a:t>
            </a:r>
          </a:p>
          <a:p>
            <a:pPr marL="342900" indent="-3429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charset="2"/>
              <a:buChar char="v"/>
              <a:defRPr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Navrhovaná opatření</a:t>
            </a:r>
            <a:endParaRPr lang="cs-CZ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Obrázek 34" descr="Celkova spokojenost s MHD - kolacovy graf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78782" y="1557586"/>
            <a:ext cx="6048672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2486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608400" y="540000"/>
            <a:ext cx="10017409" cy="86062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cs-CZ" altLang="cs-CZ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PŘÍNOS PRÁCE</a:t>
            </a:r>
            <a:endParaRPr lang="cs-CZ" altLang="cs-CZ" sz="4000" b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8400" y="2235600"/>
            <a:ext cx="10017408" cy="2832756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cs-CZ" altLang="cs-CZ" sz="2200" dirty="0" smtClean="0">
                <a:latin typeface="Arial" charset="0"/>
                <a:cs typeface="Arial" charset="0"/>
              </a:rPr>
              <a:t>Zlepšení v oblasti kvality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cs-CZ" altLang="cs-CZ" sz="2200" dirty="0" smtClean="0">
                <a:latin typeface="Arial" charset="0"/>
                <a:cs typeface="Arial" charset="0"/>
              </a:rPr>
              <a:t>Zatraktivnění MHD, více cestujících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v"/>
            </a:pPr>
            <a:endParaRPr lang="cs-CZ" altLang="cs-CZ" sz="24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v"/>
            </a:pPr>
            <a:endParaRPr lang="cs-CZ" altLang="cs-CZ" sz="2400" dirty="0" smtClean="0"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endParaRPr lang="cs-CZ" altLang="cs-CZ" sz="2400" dirty="0"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cs-CZ" altLang="cs-CZ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  <a:p>
            <a:pPr eaLnBrk="1" hangingPunct="1"/>
            <a:endParaRPr lang="cs-CZ" altLang="cs-CZ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541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2319</TotalTime>
  <Words>283</Words>
  <Application>Microsoft Office PowerPoint</Application>
  <PresentationFormat>Vlastní</PresentationFormat>
  <Paragraphs>68</Paragraphs>
  <Slides>12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Arkýř</vt:lpstr>
      <vt:lpstr> ANALÝZA STANDARDŮ KVALITY MHD V PLZNI</vt:lpstr>
      <vt:lpstr>Motivace a důvody k výběru daného tématu</vt:lpstr>
      <vt:lpstr>Cíl práce</vt:lpstr>
      <vt:lpstr>Výzkumný problém</vt:lpstr>
      <vt:lpstr>Použité metody</vt:lpstr>
      <vt:lpstr>Dosažené výsledky a návrhy opatření  výzkumná otázka 1</vt:lpstr>
      <vt:lpstr> Dosažené výsledky a návrhy opatření  výzkumná otázka 2</vt:lpstr>
      <vt:lpstr>Dosažené výsledky a návrhy opatření  výzkumná otázka 3</vt:lpstr>
      <vt:lpstr>PŘÍNOS PRÁCE</vt:lpstr>
      <vt:lpstr>Závěrečné shrnutí</vt:lpstr>
      <vt:lpstr>Doplňující dotazy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bezpečnosti a plynulosti silničního provozu ve vybrané lokalitě</dc:title>
  <dc:creator>Miroslav Šťastný</dc:creator>
  <cp:lastModifiedBy>Vojta Blažek</cp:lastModifiedBy>
  <cp:revision>75</cp:revision>
  <dcterms:created xsi:type="dcterms:W3CDTF">2017-06-08T19:39:07Z</dcterms:created>
  <dcterms:modified xsi:type="dcterms:W3CDTF">2018-06-12T06:06:23Z</dcterms:modified>
</cp:coreProperties>
</file>