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68" r:id="rId10"/>
    <p:sldId id="274" r:id="rId11"/>
    <p:sldId id="270" r:id="rId12"/>
    <p:sldId id="271" r:id="rId13"/>
  </p:sldIdLst>
  <p:sldSz cx="12190413" cy="6859588"/>
  <p:notesSz cx="6858000" cy="9144000"/>
  <p:defaultTextStyle>
    <a:defPPr>
      <a:defRPr lang="cs-CZ"/>
    </a:defPPr>
    <a:lvl1pPr marL="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5185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103701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55552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207403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59254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311105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62956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414807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478"/>
  </p:normalViewPr>
  <p:slideViewPr>
    <p:cSldViewPr>
      <p:cViewPr varScale="1">
        <p:scale>
          <a:sx n="103" d="100"/>
          <a:sy n="103" d="100"/>
        </p:scale>
        <p:origin x="-720" y="-10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D4865-A5FE-484F-8CED-C2C503AA4ADF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2E91-E752-4182-ABDC-F3D2D09E7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4884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52E91-E752-4182-ABDC-F3D2D09E7F5A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19500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52E91-E752-4182-ABDC-F3D2D09E7F5A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08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7603" y="3124923"/>
            <a:ext cx="8228529" cy="18948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7603" y="5004480"/>
            <a:ext cx="8228529" cy="1371918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18" y="1110946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989" y="4118707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0226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5949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655" y="5789492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39669" y="4496841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162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49" y="274703"/>
            <a:ext cx="2234909" cy="585288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9955504" cy="487488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603" y="2896270"/>
            <a:ext cx="8228529" cy="2054066"/>
          </a:xfrm>
        </p:spPr>
        <p:txBody>
          <a:bodyPr/>
          <a:lstStyle>
            <a:lvl1pPr algn="l">
              <a:buNone/>
              <a:defRPr sz="36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7603" y="5011310"/>
            <a:ext cx="8228529" cy="1371918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198" y="1107280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4239" y="4115846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042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655" y="5792541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060" y="4480925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29013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255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2923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057091" cy="1143265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52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854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521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0446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5497" y="3125034"/>
            <a:ext cx="6310821" cy="609521"/>
          </a:xfrm>
        </p:spPr>
        <p:txBody>
          <a:bodyPr anchor="b"/>
          <a:lstStyle>
            <a:lvl1pPr algn="l">
              <a:buNone/>
              <a:defRPr sz="24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1858" y="274383"/>
            <a:ext cx="2035799" cy="4984634"/>
          </a:xfrm>
        </p:spPr>
        <p:txBody>
          <a:bodyPr/>
          <a:lstStyle>
            <a:lvl1pPr marL="0" indent="0">
              <a:spcBef>
                <a:spcPts val="476"/>
              </a:spcBef>
              <a:spcAft>
                <a:spcPts val="1190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347" y="274384"/>
            <a:ext cx="7517421" cy="632911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6545" y="3125034"/>
            <a:ext cx="6310821" cy="609521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8529" cy="685958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8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19890" y="264856"/>
            <a:ext cx="2031736" cy="4957196"/>
          </a:xfrm>
        </p:spPr>
        <p:txBody>
          <a:bodyPr rot="0" spcFirstLastPara="0" vertOverflow="overflow" horzOverflow="overflow" vert="horz" wrap="square" lIns="108850" tIns="54425" rIns="108850" bIns="54425" numCol="1" spcCol="326551" rtlCol="0" fromWordArt="0" anchor="t" anchorCtr="0" forceAA="0" compatLnSpc="1">
            <a:normAutofit/>
          </a:bodyPr>
          <a:lstStyle>
            <a:lvl1pPr marL="0" indent="0">
              <a:spcBef>
                <a:spcPts val="119"/>
              </a:spcBef>
              <a:spcAft>
                <a:spcPts val="476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955504" cy="1143265"/>
          </a:xfrm>
          <a:prstGeom prst="rect">
            <a:avLst/>
          </a:prstGeom>
        </p:spPr>
        <p:txBody>
          <a:bodyPr vert="horz" lIns="108850" tIns="54425" rIns="108850" bIns="54425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521" y="1600570"/>
            <a:ext cx="9955504" cy="4874881"/>
          </a:xfrm>
          <a:prstGeom prst="rect">
            <a:avLst/>
          </a:prstGeom>
        </p:spPr>
        <p:txBody>
          <a:bodyPr vert="horz" lIns="108850" tIns="54425" rIns="108850" bIns="54425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2915" y="1018171"/>
            <a:ext cx="2012146" cy="51199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EAA769-E06A-402C-AE98-B5AEA514930A}" type="datetimeFigureOut">
              <a:rPr lang="cs-CZ" smtClean="0"/>
              <a:pPr/>
              <a:t>12.06.2018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1787" y="3677219"/>
            <a:ext cx="3201141" cy="48761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587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7277" y="5735378"/>
            <a:ext cx="812694" cy="521329"/>
          </a:xfrm>
          <a:prstGeom prst="rect">
            <a:avLst/>
          </a:prstGeom>
        </p:spPr>
        <p:txBody>
          <a:bodyPr vert="horz" lIns="108850" tIns="54425" rIns="108850" bIns="54425" anchor="ctr"/>
          <a:lstStyle>
            <a:lvl1pPr algn="ctr" eaLnBrk="1" latinLnBrk="0" hangingPunct="1">
              <a:defRPr kumimoji="0" sz="1700" b="1">
                <a:solidFill>
                  <a:srgbClr val="FFFFFF"/>
                </a:solidFill>
              </a:defRPr>
            </a:lvl1pPr>
          </a:lstStyle>
          <a:p>
            <a:fld id="{9E2E03C3-69CC-4987-B350-F3DFF60637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6551" indent="-326551" algn="l" rtl="0" eaLnBrk="1" latinLnBrk="0" hangingPunct="1">
        <a:spcBef>
          <a:spcPts val="714"/>
        </a:spcBef>
        <a:buClr>
          <a:schemeClr val="accent1"/>
        </a:buClr>
        <a:buSzPct val="70000"/>
        <a:buFont typeface="Wingdings"/>
        <a:buChar char="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51" indent="-32655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5052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603" indent="-2177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153" indent="-21770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394704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21254" indent="-21770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047805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0623" y="1989634"/>
            <a:ext cx="9142810" cy="1584176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STANDARDŮ KVALITY MHD V PLZNI</a:t>
            </a:r>
            <a:endParaRPr lang="cs-CZ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87279" y="4238022"/>
            <a:ext cx="7180535" cy="2226190"/>
          </a:xfrm>
        </p:spPr>
        <p:txBody>
          <a:bodyPr rtlCol="0">
            <a:normAutofit fontScale="25000" lnSpcReduction="20000"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Vojtěch Blažek</a:t>
            </a:r>
            <a:endParaRPr lang="cs-CZ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Ing.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Ladislav Bartuška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</a:t>
            </a: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bakalářské práce: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 Ing. </a:t>
            </a:r>
            <a:r>
              <a:rPr lang="cs-CZ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Vieroslav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Molnár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Ph.D.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2018</a:t>
            </a:r>
            <a:endParaRPr lang="fr-CA" sz="60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sz="4300" dirty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3321" y="631974"/>
            <a:ext cx="6523776" cy="63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88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540000"/>
            <a:ext cx="9955504" cy="1143265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Závěrečné shrnutí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521" y="2235600"/>
            <a:ext cx="9955504" cy="4874881"/>
          </a:xfr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cs-CZ" sz="220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roblematika MHD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Podrobný popis kvality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Stanoveny 3 výzkumné otázky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Standardy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Hodnotící metody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Spokojenost cestujících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940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5600"/>
            <a:ext cx="10017409" cy="4817035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dotaz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vedoucího práce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Jaké další služby nabízí dopravní podnik města Plzně pro cestující, a které z nich by bylo vhodné, dle Vašeho uvážení, zahrnout do dotazníku, ať už by to bylo pouze pro potřeby interního hodnocení dané služby? </a:t>
            </a:r>
          </a:p>
          <a:p>
            <a:pPr>
              <a:lnSpc>
                <a:spcPct val="140000"/>
              </a:lnSpc>
              <a:buNone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cs-CZ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4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oponenta práce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buFont typeface="Wingdings" charset="2"/>
              <a:buChar char="v"/>
            </a:pP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Na základe </a:t>
            </a:r>
            <a:r>
              <a:rPr lang="cs-CZ" sz="2200" dirty="0" err="1" smtClean="0">
                <a:latin typeface="Arial" charset="0"/>
                <a:ea typeface="Arial" charset="0"/>
                <a:cs typeface="Arial" charset="0"/>
              </a:rPr>
              <a:t>čoho</a:t>
            </a: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cs-CZ" sz="2200" dirty="0" err="1" smtClean="0">
                <a:latin typeface="Arial" charset="0"/>
                <a:ea typeface="Arial" charset="0"/>
                <a:cs typeface="Arial" charset="0"/>
              </a:rPr>
              <a:t>boli</a:t>
            </a: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 oslovovaní </a:t>
            </a:r>
            <a:r>
              <a:rPr lang="cs-CZ" sz="2200" dirty="0" err="1" smtClean="0">
                <a:latin typeface="Arial" charset="0"/>
                <a:ea typeface="Arial" charset="0"/>
                <a:cs typeface="Arial" charset="0"/>
              </a:rPr>
              <a:t>ľudia</a:t>
            </a: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 v </a:t>
            </a:r>
            <a:r>
              <a:rPr lang="cs-CZ" sz="2200" dirty="0" err="1" smtClean="0">
                <a:latin typeface="Arial" charset="0"/>
                <a:ea typeface="Arial" charset="0"/>
                <a:cs typeface="Arial" charset="0"/>
              </a:rPr>
              <a:t>dotazníkovom</a:t>
            </a: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cs-CZ" sz="2200" dirty="0" err="1" smtClean="0">
                <a:latin typeface="Arial" charset="0"/>
                <a:ea typeface="Arial" charset="0"/>
                <a:cs typeface="Arial" charset="0"/>
              </a:rPr>
              <a:t>prieskume</a:t>
            </a:r>
            <a:r>
              <a:rPr lang="cs-CZ" sz="2200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20632" y="2286531"/>
            <a:ext cx="10017409" cy="1753005"/>
          </a:xfrm>
        </p:spPr>
        <p:txBody>
          <a:bodyPr/>
          <a:lstStyle/>
          <a:p>
            <a:pPr algn="ctr">
              <a:defRPr/>
            </a:pPr>
            <a:r>
              <a:rPr lang="cs-CZ" altLang="cs-CZ" sz="6000" b="1" dirty="0">
                <a:solidFill>
                  <a:schemeClr val="tx1"/>
                </a:solidFill>
                <a:latin typeface="Arial" charset="0"/>
                <a:cs typeface="Arial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xmlns="" val="255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08400" y="538287"/>
            <a:ext cx="11053912" cy="10352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Motivace a důvody k </a:t>
            </a: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výběru</a:t>
            </a: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daného </a:t>
            </a: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tématu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4971"/>
            <a:ext cx="10017408" cy="28327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200" dirty="0" smtClean="0">
                <a:latin typeface="Arial" charset="0"/>
                <a:cs typeface="Arial" charset="0"/>
              </a:rPr>
              <a:t>Osobní zájem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200" dirty="0" smtClean="0">
                <a:latin typeface="Arial" charset="0"/>
                <a:cs typeface="Arial" charset="0"/>
              </a:rPr>
              <a:t>Aktuálnost</a:t>
            </a:r>
            <a:endParaRPr lang="cs-CZ" altLang="cs-CZ" sz="2200" dirty="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200" dirty="0" smtClean="0">
                <a:latin typeface="Arial" charset="0"/>
                <a:cs typeface="Arial" charset="0"/>
              </a:rPr>
              <a:t>Atraktivita MHD- preference před IAD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0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Cíl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5600"/>
            <a:ext cx="10873208" cy="4539101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Tato práce má za cíl popsat městskou hromadnou dopravu v Plzni, analyzovat standardy kvality, specifikovat metody hodnocení jejich dodržování a zjistit celkovou spokojenost cestujících s plzeňskou městskou hromadnou dopravou. Při zjištění nedostatků jde zejména o navržení vhodných způsobů k jejich odstranění a k celkovému zlepšení v oblasti kvality přepravy. 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9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Výzkumný problém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1701602"/>
            <a:ext cx="10010646" cy="496855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600" b="1" dirty="0" smtClean="0">
                <a:latin typeface="Arial" charset="0"/>
                <a:ea typeface="Arial" charset="0"/>
                <a:cs typeface="Arial" charset="0"/>
              </a:rPr>
              <a:t>Č.1</a:t>
            </a:r>
            <a:r>
              <a:rPr lang="cs-CZ" altLang="cs-CZ" sz="26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Jaké standardy kvality mají stanoveny Plzeňské městské dopravní podniky? Pro zjištění relevantních informací navštívím kancelář dopravního podniku. </a:t>
            </a:r>
            <a:endParaRPr lang="cs-CZ" altLang="cs-CZ" sz="26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600" b="1" dirty="0" smtClean="0">
                <a:latin typeface="Arial" charset="0"/>
                <a:ea typeface="Arial" charset="0"/>
                <a:cs typeface="Arial" charset="0"/>
              </a:rPr>
              <a:t>Č.2</a:t>
            </a:r>
            <a:r>
              <a:rPr lang="cs-CZ" sz="26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Jakými metodami dopravní podnik kontroluje dodržování stanovených standardů? I tuto informaci se pokusím zjistit v kancelářích dopravního podniku z interních dokumentů.</a:t>
            </a:r>
            <a:endParaRPr lang="cs-CZ" sz="26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600" b="1" dirty="0" smtClean="0">
                <a:latin typeface="Arial" charset="0"/>
                <a:ea typeface="Arial" charset="0"/>
                <a:cs typeface="Arial" charset="0"/>
              </a:rPr>
              <a:t>Č.3</a:t>
            </a:r>
            <a:r>
              <a:rPr lang="cs-CZ" sz="26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Jaká je spokojenost cestujících s úrovní kvality v plzeňské hromadné dopravě? Zde navštívím několik nejdůležitějších přepravních uzlů a pomocí dotazování a pozorování získám požadované informace.</a:t>
            </a:r>
            <a:endParaRPr lang="cs-CZ" sz="2600" dirty="0" smtClean="0">
              <a:latin typeface="Arial" pitchFamily="34" charset="0"/>
              <a:ea typeface="Arial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cs-CZ" altLang="cs-CZ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1702800"/>
            <a:ext cx="10153127" cy="4740271"/>
          </a:xfrm>
        </p:spPr>
        <p:txBody>
          <a:bodyPr rtlCol="0">
            <a:normAutofit fontScale="77500" lnSpcReduction="20000"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Teoreticko-metodologická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část: metoda sběru dat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Odborná literatura (česká a zahraniční)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Vnitropodnikové materiály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Právní předpisy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lang="cs-CZ" sz="3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Aplikační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část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Terénní výzkum 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Vlastní pozorování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Rozhovory s cestujícími, dotazníkové šetření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0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8" cy="11265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Dosažené </a:t>
            </a: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výsledky a návrhy opatření </a:t>
            </a:r>
            <a:b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výzkumná otázka 1</a:t>
            </a:r>
            <a:endParaRPr lang="cs-CZ" altLang="cs-CZ" sz="4000" b="1" i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3806" y="2129334"/>
            <a:ext cx="10017408" cy="404271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8400" y="2235600"/>
            <a:ext cx="743164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0357" tIns="55179" rIns="110357" bIns="55179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3 skupiny standardů kvality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Doporučení – přidat určité standardy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31111" indent="-33111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8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Dosažené výsledky a návrhy opatření</a:t>
            </a:r>
            <a:r>
              <a:rPr lang="cs-CZ" altLang="cs-CZ" sz="44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44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44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výzkumná </a:t>
            </a:r>
            <a:r>
              <a:rPr lang="cs-CZ" altLang="cs-CZ" sz="44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otázka </a:t>
            </a:r>
            <a:r>
              <a:rPr lang="cs-CZ" altLang="cs-CZ" sz="44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lang="cs-CZ" sz="4400" i="1" dirty="0"/>
          </a:p>
        </p:txBody>
      </p:sp>
      <p:sp>
        <p:nvSpPr>
          <p:cNvPr id="8" name="Obdélník 7"/>
          <p:cNvSpPr/>
          <p:nvPr/>
        </p:nvSpPr>
        <p:spPr>
          <a:xfrm>
            <a:off x="608400" y="2235600"/>
            <a:ext cx="9001000" cy="3564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5 hodnotících metod</a:t>
            </a: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Doporučení – externí poskytovatel</a:t>
            </a: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9955504" cy="1143265"/>
          </a:xfrm>
        </p:spPr>
        <p:txBody>
          <a:bodyPr>
            <a:noAutofit/>
          </a:bodyPr>
          <a:lstStyle/>
          <a:p>
            <a:pPr algn="ctr"/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Dosažené výsledky a návrhy opatření</a:t>
            </a:r>
            <a:b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40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výzkumná otázka </a:t>
            </a:r>
            <a:r>
              <a:rPr lang="cs-CZ" altLang="cs-CZ" sz="4000" b="1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endParaRPr lang="cs-CZ" sz="4000" dirty="0"/>
          </a:p>
        </p:txBody>
      </p:sp>
      <p:sp>
        <p:nvSpPr>
          <p:cNvPr id="8" name="Obdélník 7"/>
          <p:cNvSpPr/>
          <p:nvPr/>
        </p:nvSpPr>
        <p:spPr>
          <a:xfrm>
            <a:off x="608400" y="5302002"/>
            <a:ext cx="8640960" cy="1045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Problém – čistota, bezpečnost</a:t>
            </a:r>
          </a:p>
          <a:p>
            <a:pPr marL="342900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Navrhovaná opatření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34" descr="Celkova spokojenost s MHD - kolacovy graf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78782" y="1557586"/>
            <a:ext cx="604867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48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08400" y="540000"/>
            <a:ext cx="10017409" cy="8606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PŘÍNOS PRÁCE</a:t>
            </a:r>
            <a:endParaRPr lang="cs-CZ" altLang="cs-CZ" sz="40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8400" y="2235600"/>
            <a:ext cx="10017408" cy="283275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200" dirty="0" smtClean="0">
                <a:latin typeface="Arial" charset="0"/>
                <a:cs typeface="Arial" charset="0"/>
              </a:rPr>
              <a:t>Zlepšení v oblasti kvality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200" dirty="0" smtClean="0">
                <a:latin typeface="Arial" charset="0"/>
                <a:cs typeface="Arial" charset="0"/>
              </a:rPr>
              <a:t>Zatraktivnění MHD, více cestujících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cs-CZ" altLang="cs-CZ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cs-CZ" altLang="cs-CZ" sz="2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4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2319</TotalTime>
  <Words>283</Words>
  <Application>Microsoft Office PowerPoint</Application>
  <PresentationFormat>Vlastní</PresentationFormat>
  <Paragraphs>68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 ANALÝZA STANDARDŮ KVALITY MHD V PLZNI</vt:lpstr>
      <vt:lpstr>Motivace a důvody k výběru daného tématu</vt:lpstr>
      <vt:lpstr>Cíl práce</vt:lpstr>
      <vt:lpstr>Výzkumný problém</vt:lpstr>
      <vt:lpstr>Použité metody</vt:lpstr>
      <vt:lpstr>Dosažené výsledky a návrhy opatření  výzkumná otázka 1</vt:lpstr>
      <vt:lpstr> Dosažené výsledky a návrhy opatření  výzkumná otázka 2</vt:lpstr>
      <vt:lpstr>Dosažené výsledky a návrhy opatření  výzkumná otázka 3</vt:lpstr>
      <vt:lpstr>PŘÍNOS PRÁCE</vt:lpstr>
      <vt:lpstr>Závěrečné shrnutí</vt:lpstr>
      <vt:lpstr>Doplňující dotazy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a plynulosti silničního provozu ve vybrané lokalitě</dc:title>
  <dc:creator>Miroslav Šťastný</dc:creator>
  <cp:lastModifiedBy>Vojta Blažek</cp:lastModifiedBy>
  <cp:revision>75</cp:revision>
  <dcterms:created xsi:type="dcterms:W3CDTF">2017-06-08T19:39:07Z</dcterms:created>
  <dcterms:modified xsi:type="dcterms:W3CDTF">2018-06-12T06:06:23Z</dcterms:modified>
</cp:coreProperties>
</file>