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package" ContentType="application/vnd.openxmlformats-officedocument.packag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70" r:id="rId9"/>
    <p:sldId id="268" r:id="rId10"/>
    <p:sldId id="263" r:id="rId11"/>
    <p:sldId id="262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1B95"/>
    <a:srgbClr val="CBFAB4"/>
    <a:srgbClr val="600700"/>
    <a:srgbClr val="055B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tin\Desktop\&#352;kola\6.semestr\BP\tabulky\nehodovos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tin\Desktop\&#352;kola\6.semestr\BP\tabulky\nehodovos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ckage1.packag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Komunikace!$A$2</c:f>
              <c:strCache>
                <c:ptCount val="1"/>
                <c:pt idx="0">
                  <c:v>Dálnice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7030A0"/>
                </a:solidFill>
              </a:ln>
              <a:effectLst/>
            </c:spPr>
          </c:marker>
          <c:cat>
            <c:numRef>
              <c:f>Komunikace!$B$1:$L$1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Komunikace!$B$2:$L$2</c:f>
              <c:numCache>
                <c:formatCode>General</c:formatCode>
                <c:ptCount val="11"/>
                <c:pt idx="0">
                  <c:v>559</c:v>
                </c:pt>
                <c:pt idx="1">
                  <c:v>414</c:v>
                </c:pt>
                <c:pt idx="2">
                  <c:v>166</c:v>
                </c:pt>
                <c:pt idx="3">
                  <c:v>272</c:v>
                </c:pt>
                <c:pt idx="4">
                  <c:v>217</c:v>
                </c:pt>
                <c:pt idx="5">
                  <c:v>356</c:v>
                </c:pt>
                <c:pt idx="6">
                  <c:v>233</c:v>
                </c:pt>
                <c:pt idx="7">
                  <c:v>260</c:v>
                </c:pt>
                <c:pt idx="8">
                  <c:v>319</c:v>
                </c:pt>
                <c:pt idx="9">
                  <c:v>355</c:v>
                </c:pt>
                <c:pt idx="10">
                  <c:v>354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Komunikace!$A$3</c:f>
              <c:strCache>
                <c:ptCount val="1"/>
                <c:pt idx="0">
                  <c:v>silnice I. třídy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Komunikace!$B$1:$L$1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Komunikace!$B$3:$L$3</c:f>
              <c:numCache>
                <c:formatCode>General</c:formatCode>
                <c:ptCount val="11"/>
                <c:pt idx="0">
                  <c:v>2745</c:v>
                </c:pt>
                <c:pt idx="1">
                  <c:v>2512</c:v>
                </c:pt>
                <c:pt idx="2">
                  <c:v>1109</c:v>
                </c:pt>
                <c:pt idx="3">
                  <c:v>1289</c:v>
                </c:pt>
                <c:pt idx="4">
                  <c:v>1470</c:v>
                </c:pt>
                <c:pt idx="5">
                  <c:v>2127</c:v>
                </c:pt>
                <c:pt idx="6">
                  <c:v>2418</c:v>
                </c:pt>
                <c:pt idx="7">
                  <c:v>2651</c:v>
                </c:pt>
                <c:pt idx="8">
                  <c:v>3072</c:v>
                </c:pt>
                <c:pt idx="9">
                  <c:v>3239</c:v>
                </c:pt>
                <c:pt idx="10">
                  <c:v>3858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Komunikace!$A$4</c:f>
              <c:strCache>
                <c:ptCount val="1"/>
                <c:pt idx="0">
                  <c:v>silnice II. třídy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numRef>
              <c:f>Komunikace!$B$1:$L$1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Komunikace!$B$4:$L$4</c:f>
              <c:numCache>
                <c:formatCode>General</c:formatCode>
                <c:ptCount val="11"/>
                <c:pt idx="0">
                  <c:v>2339</c:v>
                </c:pt>
                <c:pt idx="1">
                  <c:v>2167</c:v>
                </c:pt>
                <c:pt idx="2">
                  <c:v>824</c:v>
                </c:pt>
                <c:pt idx="3">
                  <c:v>905</c:v>
                </c:pt>
                <c:pt idx="4">
                  <c:v>1117</c:v>
                </c:pt>
                <c:pt idx="5">
                  <c:v>1675</c:v>
                </c:pt>
                <c:pt idx="6">
                  <c:v>2015</c:v>
                </c:pt>
                <c:pt idx="7">
                  <c:v>2420</c:v>
                </c:pt>
                <c:pt idx="8">
                  <c:v>2996</c:v>
                </c:pt>
                <c:pt idx="9">
                  <c:v>3487</c:v>
                </c:pt>
                <c:pt idx="10">
                  <c:v>3919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Komunikace!$A$5</c:f>
              <c:strCache>
                <c:ptCount val="1"/>
                <c:pt idx="0">
                  <c:v>silnice III. třídy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numRef>
              <c:f>Komunikace!$B$1:$L$1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Komunikace!$B$5:$L$5</c:f>
              <c:numCache>
                <c:formatCode>General</c:formatCode>
                <c:ptCount val="11"/>
                <c:pt idx="0">
                  <c:v>1697</c:v>
                </c:pt>
                <c:pt idx="1">
                  <c:v>1521</c:v>
                </c:pt>
                <c:pt idx="2">
                  <c:v>679</c:v>
                </c:pt>
                <c:pt idx="3">
                  <c:v>717</c:v>
                </c:pt>
                <c:pt idx="4">
                  <c:v>855</c:v>
                </c:pt>
                <c:pt idx="5">
                  <c:v>1277</c:v>
                </c:pt>
                <c:pt idx="6">
                  <c:v>1573</c:v>
                </c:pt>
                <c:pt idx="7">
                  <c:v>1927</c:v>
                </c:pt>
                <c:pt idx="8">
                  <c:v>2435</c:v>
                </c:pt>
                <c:pt idx="9">
                  <c:v>2773</c:v>
                </c:pt>
                <c:pt idx="10">
                  <c:v>3314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768768"/>
        <c:axId val="76770688"/>
      </c:lineChart>
      <c:catAx>
        <c:axId val="767687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b="1" dirty="0"/>
                  <a:t>Roky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6770688"/>
        <c:crosses val="autoZero"/>
        <c:auto val="1"/>
        <c:lblAlgn val="ctr"/>
        <c:lblOffset val="100"/>
        <c:noMultiLvlLbl val="0"/>
      </c:catAx>
      <c:valAx>
        <c:axId val="76770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b="1" dirty="0"/>
                  <a:t>Počet</a:t>
                </a:r>
                <a:r>
                  <a:rPr lang="cs-CZ" dirty="0"/>
                  <a:t> </a:t>
                </a:r>
                <a:r>
                  <a:rPr lang="cs-CZ" sz="1200" b="1" dirty="0"/>
                  <a:t>střetů</a:t>
                </a:r>
                <a:r>
                  <a:rPr lang="cs-CZ" baseline="0" dirty="0"/>
                  <a:t> </a:t>
                </a:r>
                <a:r>
                  <a:rPr lang="cs-CZ" sz="1200" b="1" baseline="0" dirty="0"/>
                  <a:t>se</a:t>
                </a:r>
                <a:r>
                  <a:rPr lang="cs-CZ" baseline="0" dirty="0"/>
                  <a:t> </a:t>
                </a:r>
                <a:r>
                  <a:rPr lang="cs-CZ" sz="1200" b="1" baseline="0" dirty="0"/>
                  <a:t>zvěří</a:t>
                </a:r>
                <a:endParaRPr lang="cs-CZ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6768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Měsíce!$B$1</c:f>
              <c:strCache>
                <c:ptCount val="1"/>
                <c:pt idx="0">
                  <c:v>2007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Měsíce!$A$2:$A$13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Měsíce!$B$2:$B$13</c:f>
              <c:numCache>
                <c:formatCode>General</c:formatCode>
                <c:ptCount val="12"/>
                <c:pt idx="0">
                  <c:v>437</c:v>
                </c:pt>
                <c:pt idx="1">
                  <c:v>419</c:v>
                </c:pt>
                <c:pt idx="2">
                  <c:v>522</c:v>
                </c:pt>
                <c:pt idx="3">
                  <c:v>981</c:v>
                </c:pt>
                <c:pt idx="4">
                  <c:v>1052</c:v>
                </c:pt>
                <c:pt idx="5">
                  <c:v>690</c:v>
                </c:pt>
                <c:pt idx="6">
                  <c:v>710</c:v>
                </c:pt>
                <c:pt idx="7">
                  <c:v>721</c:v>
                </c:pt>
                <c:pt idx="8">
                  <c:v>671</c:v>
                </c:pt>
                <c:pt idx="9">
                  <c:v>849</c:v>
                </c:pt>
                <c:pt idx="10">
                  <c:v>724</c:v>
                </c:pt>
                <c:pt idx="11">
                  <c:v>725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Měsíce!$D$1</c:f>
              <c:strCache>
                <c:ptCount val="1"/>
                <c:pt idx="0">
                  <c:v>2009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rgbClr val="92D050"/>
                </a:solidFill>
              </a:ln>
              <a:effectLst/>
            </c:spPr>
          </c:marker>
          <c:cat>
            <c:strRef>
              <c:f>Měsíce!$A$2:$A$13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Měsíce!$D$2:$D$13</c:f>
              <c:numCache>
                <c:formatCode>General</c:formatCode>
                <c:ptCount val="12"/>
                <c:pt idx="0">
                  <c:v>275</c:v>
                </c:pt>
                <c:pt idx="1">
                  <c:v>152</c:v>
                </c:pt>
                <c:pt idx="2">
                  <c:v>201</c:v>
                </c:pt>
                <c:pt idx="3">
                  <c:v>286</c:v>
                </c:pt>
                <c:pt idx="4">
                  <c:v>341</c:v>
                </c:pt>
                <c:pt idx="5">
                  <c:v>243</c:v>
                </c:pt>
                <c:pt idx="6">
                  <c:v>214</c:v>
                </c:pt>
                <c:pt idx="7">
                  <c:v>267</c:v>
                </c:pt>
                <c:pt idx="8">
                  <c:v>220</c:v>
                </c:pt>
                <c:pt idx="9">
                  <c:v>311</c:v>
                </c:pt>
                <c:pt idx="10">
                  <c:v>331</c:v>
                </c:pt>
                <c:pt idx="11">
                  <c:v>235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Měsíce!$F$1</c:f>
              <c:strCache>
                <c:ptCount val="1"/>
                <c:pt idx="0">
                  <c:v>2011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rgbClr val="002060"/>
                </a:solidFill>
              </a:ln>
              <a:effectLst/>
            </c:spPr>
          </c:marker>
          <c:cat>
            <c:strRef>
              <c:f>Měsíce!$A$2:$A$13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Měsíce!$F$2:$F$13</c:f>
              <c:numCache>
                <c:formatCode>General</c:formatCode>
                <c:ptCount val="12"/>
                <c:pt idx="0">
                  <c:v>252</c:v>
                </c:pt>
                <c:pt idx="1">
                  <c:v>229</c:v>
                </c:pt>
                <c:pt idx="2">
                  <c:v>288</c:v>
                </c:pt>
                <c:pt idx="3">
                  <c:v>374</c:v>
                </c:pt>
                <c:pt idx="4">
                  <c:v>475</c:v>
                </c:pt>
                <c:pt idx="5">
                  <c:v>340</c:v>
                </c:pt>
                <c:pt idx="6">
                  <c:v>311</c:v>
                </c:pt>
                <c:pt idx="7">
                  <c:v>324</c:v>
                </c:pt>
                <c:pt idx="8">
                  <c:v>295</c:v>
                </c:pt>
                <c:pt idx="9">
                  <c:v>407</c:v>
                </c:pt>
                <c:pt idx="10">
                  <c:v>439</c:v>
                </c:pt>
                <c:pt idx="11">
                  <c:v>330</c:v>
                </c:pt>
              </c:numCache>
            </c:numRef>
          </c:val>
          <c:smooth val="0"/>
        </c:ser>
        <c:ser>
          <c:idx val="6"/>
          <c:order val="3"/>
          <c:tx>
            <c:strRef>
              <c:f>Měsíce!$H$1</c:f>
              <c:strCache>
                <c:ptCount val="1"/>
                <c:pt idx="0">
                  <c:v>2013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rgbClr val="FFC000"/>
                </a:solidFill>
              </a:ln>
              <a:effectLst/>
            </c:spPr>
          </c:marker>
          <c:cat>
            <c:strRef>
              <c:f>Měsíce!$A$2:$A$13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Měsíce!$H$2:$H$13</c:f>
              <c:numCache>
                <c:formatCode>General</c:formatCode>
                <c:ptCount val="12"/>
                <c:pt idx="0">
                  <c:v>430</c:v>
                </c:pt>
                <c:pt idx="1">
                  <c:v>365</c:v>
                </c:pt>
                <c:pt idx="2">
                  <c:v>488</c:v>
                </c:pt>
                <c:pt idx="3">
                  <c:v>533</c:v>
                </c:pt>
                <c:pt idx="4">
                  <c:v>711</c:v>
                </c:pt>
                <c:pt idx="5">
                  <c:v>518</c:v>
                </c:pt>
                <c:pt idx="6">
                  <c:v>488</c:v>
                </c:pt>
                <c:pt idx="7">
                  <c:v>596</c:v>
                </c:pt>
                <c:pt idx="8">
                  <c:v>562</c:v>
                </c:pt>
                <c:pt idx="9">
                  <c:v>802</c:v>
                </c:pt>
                <c:pt idx="10">
                  <c:v>726</c:v>
                </c:pt>
                <c:pt idx="11">
                  <c:v>563</c:v>
                </c:pt>
              </c:numCache>
            </c:numRef>
          </c:val>
          <c:smooth val="0"/>
        </c:ser>
        <c:ser>
          <c:idx val="8"/>
          <c:order val="4"/>
          <c:tx>
            <c:strRef>
              <c:f>Měsíce!$J$1</c:f>
              <c:strCache>
                <c:ptCount val="1"/>
                <c:pt idx="0">
                  <c:v>2015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rgbClr val="FFFF00"/>
                </a:solidFill>
              </a:ln>
              <a:effectLst/>
            </c:spPr>
          </c:marker>
          <c:cat>
            <c:strRef>
              <c:f>Měsíce!$A$2:$A$13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Měsíce!$J$2:$J$13</c:f>
              <c:numCache>
                <c:formatCode>General</c:formatCode>
                <c:ptCount val="12"/>
                <c:pt idx="0">
                  <c:v>621</c:v>
                </c:pt>
                <c:pt idx="1">
                  <c:v>566</c:v>
                </c:pt>
                <c:pt idx="2">
                  <c:v>619</c:v>
                </c:pt>
                <c:pt idx="3">
                  <c:v>815</c:v>
                </c:pt>
                <c:pt idx="4">
                  <c:v>1021</c:v>
                </c:pt>
                <c:pt idx="5">
                  <c:v>679</c:v>
                </c:pt>
                <c:pt idx="6">
                  <c:v>783</c:v>
                </c:pt>
                <c:pt idx="7">
                  <c:v>826</c:v>
                </c:pt>
                <c:pt idx="8">
                  <c:v>812</c:v>
                </c:pt>
                <c:pt idx="9">
                  <c:v>1042</c:v>
                </c:pt>
                <c:pt idx="10">
                  <c:v>960</c:v>
                </c:pt>
                <c:pt idx="11">
                  <c:v>891</c:v>
                </c:pt>
              </c:numCache>
            </c:numRef>
          </c:val>
          <c:smooth val="0"/>
        </c:ser>
        <c:ser>
          <c:idx val="9"/>
          <c:order val="5"/>
          <c:tx>
            <c:strRef>
              <c:f>Měsíce!$K$1</c:f>
              <c:strCache>
                <c:ptCount val="1"/>
                <c:pt idx="0">
                  <c:v>2016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Měsíce!$A$2:$A$13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Měsíce!$K$2:$K$13</c:f>
              <c:numCache>
                <c:formatCode>General</c:formatCode>
                <c:ptCount val="12"/>
                <c:pt idx="0">
                  <c:v>693</c:v>
                </c:pt>
                <c:pt idx="1">
                  <c:v>599</c:v>
                </c:pt>
                <c:pt idx="2">
                  <c:v>808</c:v>
                </c:pt>
                <c:pt idx="3">
                  <c:v>1069</c:v>
                </c:pt>
                <c:pt idx="4">
                  <c:v>1196</c:v>
                </c:pt>
                <c:pt idx="5">
                  <c:v>825</c:v>
                </c:pt>
                <c:pt idx="6">
                  <c:v>828</c:v>
                </c:pt>
                <c:pt idx="7">
                  <c:v>911</c:v>
                </c:pt>
                <c:pt idx="8">
                  <c:v>802</c:v>
                </c:pt>
                <c:pt idx="9">
                  <c:v>1207</c:v>
                </c:pt>
                <c:pt idx="10">
                  <c:v>1064</c:v>
                </c:pt>
                <c:pt idx="11">
                  <c:v>917</c:v>
                </c:pt>
              </c:numCache>
            </c:numRef>
          </c:val>
          <c:smooth val="0"/>
        </c:ser>
        <c:ser>
          <c:idx val="10"/>
          <c:order val="6"/>
          <c:tx>
            <c:strRef>
              <c:f>Měsíce!$L$1</c:f>
              <c:strCache>
                <c:ptCount val="1"/>
                <c:pt idx="0">
                  <c:v>2017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rgbClr val="7030A0"/>
                </a:solidFill>
              </a:ln>
              <a:effectLst/>
            </c:spPr>
          </c:marker>
          <c:cat>
            <c:strRef>
              <c:f>Měsíce!$A$2:$A$13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Měsíce!$L$2:$L$13</c:f>
              <c:numCache>
                <c:formatCode>General</c:formatCode>
                <c:ptCount val="12"/>
                <c:pt idx="0">
                  <c:v>877</c:v>
                </c:pt>
                <c:pt idx="1">
                  <c:v>766</c:v>
                </c:pt>
                <c:pt idx="2">
                  <c:v>811</c:v>
                </c:pt>
                <c:pt idx="3">
                  <c:v>996</c:v>
                </c:pt>
                <c:pt idx="4">
                  <c:v>1274</c:v>
                </c:pt>
                <c:pt idx="5">
                  <c:v>988</c:v>
                </c:pt>
                <c:pt idx="6">
                  <c:v>969</c:v>
                </c:pt>
                <c:pt idx="7">
                  <c:v>1089</c:v>
                </c:pt>
                <c:pt idx="8">
                  <c:v>1138</c:v>
                </c:pt>
                <c:pt idx="9">
                  <c:v>1294</c:v>
                </c:pt>
                <c:pt idx="10">
                  <c:v>1247</c:v>
                </c:pt>
                <c:pt idx="11">
                  <c:v>1045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9825664"/>
        <c:axId val="259827968"/>
      </c:lineChart>
      <c:catAx>
        <c:axId val="2598256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b="1"/>
                  <a:t>Jednotlivé</a:t>
                </a:r>
                <a:r>
                  <a:rPr lang="cs-CZ" sz="1200" b="1" baseline="0"/>
                  <a:t> měsíce</a:t>
                </a:r>
                <a:endParaRPr lang="cs-CZ" sz="1200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9827968"/>
        <c:crosses val="autoZero"/>
        <c:auto val="1"/>
        <c:lblAlgn val="ctr"/>
        <c:lblOffset val="100"/>
        <c:noMultiLvlLbl val="0"/>
      </c:catAx>
      <c:valAx>
        <c:axId val="259827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b="1"/>
                  <a:t>Počet</a:t>
                </a:r>
                <a:r>
                  <a:rPr lang="cs-CZ" sz="1200" b="1" baseline="0"/>
                  <a:t> střetů se zvěří</a:t>
                </a:r>
                <a:endParaRPr lang="cs-CZ" sz="1200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9825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25466915675192"/>
          <c:y val="4.0839895013123358E-2"/>
          <c:w val="0.61432051683424704"/>
          <c:h val="0.809574837030119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Hlavní město Praha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List1!$A$2:$A$5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2017</c:v>
                </c:pt>
              </c:numCache>
            </c:numRef>
          </c:cat>
          <c:val>
            <c:numRef>
              <c:f>List1!$B$2:$B$5</c:f>
              <c:numCache>
                <c:formatCode>General</c:formatCode>
                <c:ptCount val="4"/>
                <c:pt idx="0">
                  <c:v>116</c:v>
                </c:pt>
                <c:pt idx="1">
                  <c:v>136</c:v>
                </c:pt>
                <c:pt idx="2">
                  <c:v>211</c:v>
                </c:pt>
                <c:pt idx="3">
                  <c:v>237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Středočeský kraj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List1!$A$2:$A$5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2017</c:v>
                </c:pt>
              </c:numCache>
            </c:numRef>
          </c:cat>
          <c:val>
            <c:numRef>
              <c:f>List1!$C$2:$C$5</c:f>
              <c:numCache>
                <c:formatCode>General</c:formatCode>
                <c:ptCount val="4"/>
                <c:pt idx="0">
                  <c:v>796</c:v>
                </c:pt>
                <c:pt idx="1">
                  <c:v>1430</c:v>
                </c:pt>
                <c:pt idx="2">
                  <c:v>2058</c:v>
                </c:pt>
                <c:pt idx="3">
                  <c:v>2688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Jihočeský kraj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List1!$A$2:$A$5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2017</c:v>
                </c:pt>
              </c:numCache>
            </c:numRef>
          </c:cat>
          <c:val>
            <c:numRef>
              <c:f>List1!$D$2:$D$5</c:f>
              <c:numCache>
                <c:formatCode>General</c:formatCode>
                <c:ptCount val="4"/>
                <c:pt idx="0">
                  <c:v>21</c:v>
                </c:pt>
                <c:pt idx="1">
                  <c:v>37</c:v>
                </c:pt>
                <c:pt idx="2">
                  <c:v>33</c:v>
                </c:pt>
                <c:pt idx="3">
                  <c:v>52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Plzeňský kraj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List1!$A$2:$A$5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2017</c:v>
                </c:pt>
              </c:numCache>
            </c:numRef>
          </c:cat>
          <c:val>
            <c:numRef>
              <c:f>List1!$E$2:$E$5</c:f>
              <c:numCache>
                <c:formatCode>General</c:formatCode>
                <c:ptCount val="4"/>
                <c:pt idx="0">
                  <c:v>54</c:v>
                </c:pt>
                <c:pt idx="1">
                  <c:v>109</c:v>
                </c:pt>
                <c:pt idx="2">
                  <c:v>200</c:v>
                </c:pt>
                <c:pt idx="3">
                  <c:v>226</c:v>
                </c:pt>
              </c:numCache>
            </c:numRef>
          </c:val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Ústecký kraj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numRef>
              <c:f>List1!$A$2:$A$5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2017</c:v>
                </c:pt>
              </c:numCache>
            </c:numRef>
          </c:cat>
          <c:val>
            <c:numRef>
              <c:f>List1!$F$2:$F$5</c:f>
              <c:numCache>
                <c:formatCode>General</c:formatCode>
                <c:ptCount val="4"/>
                <c:pt idx="0">
                  <c:v>444</c:v>
                </c:pt>
                <c:pt idx="1">
                  <c:v>650</c:v>
                </c:pt>
                <c:pt idx="2">
                  <c:v>937</c:v>
                </c:pt>
                <c:pt idx="3">
                  <c:v>1282</c:v>
                </c:pt>
              </c:numCache>
            </c:numRef>
          </c:val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Královehradecký kraj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List1!$A$2:$A$5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2017</c:v>
                </c:pt>
              </c:numCache>
            </c:numRef>
          </c:cat>
          <c:val>
            <c:numRef>
              <c:f>List1!$G$2:$G$5</c:f>
              <c:numCache>
                <c:formatCode>General</c:formatCode>
                <c:ptCount val="4"/>
                <c:pt idx="0">
                  <c:v>309</c:v>
                </c:pt>
                <c:pt idx="1">
                  <c:v>462</c:v>
                </c:pt>
                <c:pt idx="2">
                  <c:v>619</c:v>
                </c:pt>
                <c:pt idx="3">
                  <c:v>795</c:v>
                </c:pt>
              </c:numCache>
            </c:numRef>
          </c:val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Jihomoravský kraj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numRef>
              <c:f>List1!$A$2:$A$5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2017</c:v>
                </c:pt>
              </c:numCache>
            </c:numRef>
          </c:cat>
          <c:val>
            <c:numRef>
              <c:f>List1!$H$2:$H$5</c:f>
              <c:numCache>
                <c:formatCode>General</c:formatCode>
                <c:ptCount val="4"/>
                <c:pt idx="0">
                  <c:v>245</c:v>
                </c:pt>
                <c:pt idx="1">
                  <c:v>527</c:v>
                </c:pt>
                <c:pt idx="2">
                  <c:v>819</c:v>
                </c:pt>
                <c:pt idx="3">
                  <c:v>1091</c:v>
                </c:pt>
              </c:numCache>
            </c:numRef>
          </c:val>
        </c:ser>
        <c:ser>
          <c:idx val="7"/>
          <c:order val="7"/>
          <c:tx>
            <c:strRef>
              <c:f>List1!$I$1</c:f>
              <c:strCache>
                <c:ptCount val="1"/>
                <c:pt idx="0">
                  <c:v>Moravskoslezský kraj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numRef>
              <c:f>List1!$A$2:$A$5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2017</c:v>
                </c:pt>
              </c:numCache>
            </c:numRef>
          </c:cat>
          <c:val>
            <c:numRef>
              <c:f>List1!$I$2:$I$5</c:f>
              <c:numCache>
                <c:formatCode>General</c:formatCode>
                <c:ptCount val="4"/>
                <c:pt idx="0">
                  <c:v>663</c:v>
                </c:pt>
                <c:pt idx="1">
                  <c:v>907</c:v>
                </c:pt>
                <c:pt idx="2">
                  <c:v>1106</c:v>
                </c:pt>
                <c:pt idx="3">
                  <c:v>1391</c:v>
                </c:pt>
              </c:numCache>
            </c:numRef>
          </c:val>
        </c:ser>
        <c:ser>
          <c:idx val="8"/>
          <c:order val="8"/>
          <c:tx>
            <c:strRef>
              <c:f>List1!$J$1</c:f>
              <c:strCache>
                <c:ptCount val="1"/>
                <c:pt idx="0">
                  <c:v>Olomoucký kraj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numRef>
              <c:f>List1!$A$2:$A$5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2017</c:v>
                </c:pt>
              </c:numCache>
            </c:numRef>
          </c:cat>
          <c:val>
            <c:numRef>
              <c:f>List1!$J$2:$J$5</c:f>
              <c:numCache>
                <c:formatCode>General</c:formatCode>
                <c:ptCount val="4"/>
                <c:pt idx="0">
                  <c:v>324</c:v>
                </c:pt>
                <c:pt idx="1">
                  <c:v>423</c:v>
                </c:pt>
                <c:pt idx="2">
                  <c:v>612</c:v>
                </c:pt>
                <c:pt idx="3">
                  <c:v>795</c:v>
                </c:pt>
              </c:numCache>
            </c:numRef>
          </c:val>
        </c:ser>
        <c:ser>
          <c:idx val="9"/>
          <c:order val="9"/>
          <c:tx>
            <c:strRef>
              <c:f>List1!$K$1</c:f>
              <c:strCache>
                <c:ptCount val="1"/>
                <c:pt idx="0">
                  <c:v>Zlínský kraj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numRef>
              <c:f>List1!$A$2:$A$5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2017</c:v>
                </c:pt>
              </c:numCache>
            </c:numRef>
          </c:cat>
          <c:val>
            <c:numRef>
              <c:f>List1!$K$2:$K$5</c:f>
              <c:numCache>
                <c:formatCode>General</c:formatCode>
                <c:ptCount val="4"/>
                <c:pt idx="0">
                  <c:v>88</c:v>
                </c:pt>
                <c:pt idx="1">
                  <c:v>458</c:v>
                </c:pt>
                <c:pt idx="2">
                  <c:v>513</c:v>
                </c:pt>
                <c:pt idx="3">
                  <c:v>905</c:v>
                </c:pt>
              </c:numCache>
            </c:numRef>
          </c:val>
        </c:ser>
        <c:ser>
          <c:idx val="10"/>
          <c:order val="10"/>
          <c:tx>
            <c:strRef>
              <c:f>List1!$L$1</c:f>
              <c:strCache>
                <c:ptCount val="1"/>
                <c:pt idx="0">
                  <c:v>Kraj Vysočina</c:v>
                </c:pt>
              </c:strCache>
            </c:strRef>
          </c:tx>
          <c:spPr>
            <a:solidFill>
              <a:srgbClr val="055B0F"/>
            </a:solidFill>
          </c:spPr>
          <c:invertIfNegative val="0"/>
          <c:cat>
            <c:numRef>
              <c:f>List1!$A$2:$A$5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2017</c:v>
                </c:pt>
              </c:numCache>
            </c:numRef>
          </c:cat>
          <c:val>
            <c:numRef>
              <c:f>List1!$L$2:$L$5</c:f>
              <c:numCache>
                <c:formatCode>General</c:formatCode>
                <c:ptCount val="4"/>
                <c:pt idx="0">
                  <c:v>430</c:v>
                </c:pt>
                <c:pt idx="1">
                  <c:v>571</c:v>
                </c:pt>
                <c:pt idx="2">
                  <c:v>1006</c:v>
                </c:pt>
                <c:pt idx="3">
                  <c:v>1196</c:v>
                </c:pt>
              </c:numCache>
            </c:numRef>
          </c:val>
        </c:ser>
        <c:ser>
          <c:idx val="11"/>
          <c:order val="11"/>
          <c:tx>
            <c:strRef>
              <c:f>List1!$M$1</c:f>
              <c:strCache>
                <c:ptCount val="1"/>
                <c:pt idx="0">
                  <c:v>Pardubický kraj</c:v>
                </c:pt>
              </c:strCache>
            </c:strRef>
          </c:tx>
          <c:spPr>
            <a:solidFill>
              <a:srgbClr val="600700"/>
            </a:solidFill>
          </c:spPr>
          <c:invertIfNegative val="0"/>
          <c:cat>
            <c:numRef>
              <c:f>List1!$A$2:$A$5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2017</c:v>
                </c:pt>
              </c:numCache>
            </c:numRef>
          </c:cat>
          <c:val>
            <c:numRef>
              <c:f>List1!$M$2:$M$5</c:f>
              <c:numCache>
                <c:formatCode>General</c:formatCode>
                <c:ptCount val="4"/>
                <c:pt idx="0">
                  <c:v>254</c:v>
                </c:pt>
                <c:pt idx="1">
                  <c:v>448</c:v>
                </c:pt>
                <c:pt idx="2">
                  <c:v>492</c:v>
                </c:pt>
                <c:pt idx="3">
                  <c:v>607</c:v>
                </c:pt>
              </c:numCache>
            </c:numRef>
          </c:val>
        </c:ser>
        <c:ser>
          <c:idx val="12"/>
          <c:order val="12"/>
          <c:tx>
            <c:strRef>
              <c:f>List1!$N$1</c:f>
              <c:strCache>
                <c:ptCount val="1"/>
                <c:pt idx="0">
                  <c:v>Liberecký kraj</c:v>
                </c:pt>
              </c:strCache>
            </c:strRef>
          </c:tx>
          <c:spPr>
            <a:solidFill>
              <a:srgbClr val="A91B95"/>
            </a:solidFill>
          </c:spPr>
          <c:invertIfNegative val="0"/>
          <c:cat>
            <c:numRef>
              <c:f>List1!$A$2:$A$5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2017</c:v>
                </c:pt>
              </c:numCache>
            </c:numRef>
          </c:cat>
          <c:val>
            <c:numRef>
              <c:f>List1!$N$2:$N$5</c:f>
              <c:numCache>
                <c:formatCode>General</c:formatCode>
                <c:ptCount val="4"/>
                <c:pt idx="0">
                  <c:v>265</c:v>
                </c:pt>
                <c:pt idx="1">
                  <c:v>431</c:v>
                </c:pt>
                <c:pt idx="2">
                  <c:v>587</c:v>
                </c:pt>
                <c:pt idx="3">
                  <c:v>702</c:v>
                </c:pt>
              </c:numCache>
            </c:numRef>
          </c:val>
        </c:ser>
        <c:ser>
          <c:idx val="13"/>
          <c:order val="13"/>
          <c:tx>
            <c:strRef>
              <c:f>List1!$O$1</c:f>
              <c:strCache>
                <c:ptCount val="1"/>
                <c:pt idx="0">
                  <c:v>Karlovarský kraj</c:v>
                </c:pt>
              </c:strCache>
            </c:strRef>
          </c:tx>
          <c:invertIfNegative val="0"/>
          <c:cat>
            <c:numRef>
              <c:f>List1!$A$2:$A$5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2015</c:v>
                </c:pt>
                <c:pt idx="3">
                  <c:v>2017</c:v>
                </c:pt>
              </c:numCache>
            </c:numRef>
          </c:cat>
          <c:val>
            <c:numRef>
              <c:f>List1!$O$2:$O$5</c:f>
              <c:numCache>
                <c:formatCode>General</c:formatCode>
                <c:ptCount val="4"/>
                <c:pt idx="0">
                  <c:v>47</c:v>
                </c:pt>
                <c:pt idx="1">
                  <c:v>180</c:v>
                </c:pt>
                <c:pt idx="2">
                  <c:v>405</c:v>
                </c:pt>
                <c:pt idx="3">
                  <c:v>534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522624"/>
        <c:axId val="76524928"/>
      </c:barChart>
      <c:catAx>
        <c:axId val="765226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 smtClean="0"/>
                  <a:t>Roky</a:t>
                </a:r>
                <a:endParaRPr lang="cs-CZ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6524928"/>
        <c:crosses val="autoZero"/>
        <c:auto val="1"/>
        <c:lblAlgn val="ctr"/>
        <c:lblOffset val="100"/>
        <c:noMultiLvlLbl val="0"/>
      </c:catAx>
      <c:valAx>
        <c:axId val="765249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dirty="0" smtClean="0"/>
                  <a:t>Počet kolizí</a:t>
                </a:r>
                <a:endParaRPr lang="cs-CZ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6522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909161926978349"/>
          <c:y val="2.1519393409157185E-2"/>
          <c:w val="0.27125168757265078"/>
          <c:h val="0.97547973170020419"/>
        </c:manualLayout>
      </c:layout>
      <c:overlay val="0"/>
      <c:spPr>
        <a:noFill/>
      </c:spPr>
      <c:txPr>
        <a:bodyPr/>
        <a:lstStyle/>
        <a:p>
          <a:pPr>
            <a:defRPr sz="1700" baseline="0"/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2535D-B048-4B54-82AA-558091A5B922}" type="datetimeFigureOut">
              <a:rPr lang="cs-CZ" smtClean="0"/>
              <a:t>11.06.2018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CDCBA-DB93-4AEB-B2B0-123954A3B4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27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CDCBA-DB93-4AEB-B2B0-123954A3B45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674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CDCBA-DB93-4AEB-B2B0-123954A3B45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093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BB50A3-B056-4BCC-AE1A-2DC18EFFE1EA}" type="datetimeFigureOut">
              <a:rPr lang="cs-CZ" smtClean="0"/>
              <a:t>11.06.2018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57D91-F7F4-4FC3-B965-F5440C3E282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BB50A3-B056-4BCC-AE1A-2DC18EFFE1EA}" type="datetimeFigureOut">
              <a:rPr lang="cs-CZ" smtClean="0"/>
              <a:t>11.06.2018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57D91-F7F4-4FC3-B965-F5440C3E28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BB50A3-B056-4BCC-AE1A-2DC18EFFE1EA}" type="datetimeFigureOut">
              <a:rPr lang="cs-CZ" smtClean="0"/>
              <a:t>11.06.2018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57D91-F7F4-4FC3-B965-F5440C3E28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BB50A3-B056-4BCC-AE1A-2DC18EFFE1EA}" type="datetimeFigureOut">
              <a:rPr lang="cs-CZ" smtClean="0"/>
              <a:t>11.06.2018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57D91-F7F4-4FC3-B965-F5440C3E28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BB50A3-B056-4BCC-AE1A-2DC18EFFE1EA}" type="datetimeFigureOut">
              <a:rPr lang="cs-CZ" smtClean="0"/>
              <a:t>11.06.2018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57D91-F7F4-4FC3-B965-F5440C3E282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BB50A3-B056-4BCC-AE1A-2DC18EFFE1EA}" type="datetimeFigureOut">
              <a:rPr lang="cs-CZ" smtClean="0"/>
              <a:t>11.06.2018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57D91-F7F4-4FC3-B965-F5440C3E28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BB50A3-B056-4BCC-AE1A-2DC18EFFE1EA}" type="datetimeFigureOut">
              <a:rPr lang="cs-CZ" smtClean="0"/>
              <a:t>11.06.2018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57D91-F7F4-4FC3-B965-F5440C3E28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BB50A3-B056-4BCC-AE1A-2DC18EFFE1EA}" type="datetimeFigureOut">
              <a:rPr lang="cs-CZ" smtClean="0"/>
              <a:t>11.06.2018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57D91-F7F4-4FC3-B965-F5440C3E28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BB50A3-B056-4BCC-AE1A-2DC18EFFE1EA}" type="datetimeFigureOut">
              <a:rPr lang="cs-CZ" smtClean="0"/>
              <a:t>11.06.2018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57D91-F7F4-4FC3-B965-F5440C3E282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BB50A3-B056-4BCC-AE1A-2DC18EFFE1EA}" type="datetimeFigureOut">
              <a:rPr lang="cs-CZ" smtClean="0"/>
              <a:t>11.06.2018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57D91-F7F4-4FC3-B965-F5440C3E28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BB50A3-B056-4BCC-AE1A-2DC18EFFE1EA}" type="datetimeFigureOut">
              <a:rPr lang="cs-CZ" smtClean="0"/>
              <a:t>11.06.2018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57D91-F7F4-4FC3-B965-F5440C3E282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3BB50A3-B056-4BCC-AE1A-2DC18EFFE1EA}" type="datetimeFigureOut">
              <a:rPr lang="cs-CZ" smtClean="0"/>
              <a:t>11.06.2018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4257D91-F7F4-4FC3-B965-F5440C3E2829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187624" y="1556792"/>
            <a:ext cx="7560840" cy="345638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300" b="1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Zvýšení bezpečnosti silničního provozu v kontextu střetu se zvěří</a:t>
            </a:r>
            <a:r>
              <a:rPr lang="cs-CZ" sz="4000" b="1" dirty="0">
                <a:effectLst/>
              </a:rPr>
              <a:t/>
            </a:r>
            <a:br>
              <a:rPr lang="cs-CZ" sz="4000" b="1" dirty="0">
                <a:effectLst/>
              </a:rPr>
            </a:br>
            <a:r>
              <a:rPr lang="cs-CZ" sz="4000" dirty="0"/>
              <a:t/>
            </a:r>
            <a:br>
              <a:rPr lang="cs-CZ" sz="4000" dirty="0"/>
            </a:br>
            <a:endParaRPr lang="cs-CZ" sz="4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Podnadpis 2"/>
          <p:cNvSpPr>
            <a:spLocks noGrp="1"/>
          </p:cNvSpPr>
          <p:nvPr>
            <p:ph type="subTitle" idx="1"/>
          </p:nvPr>
        </p:nvSpPr>
        <p:spPr>
          <a:xfrm>
            <a:off x="971600" y="4509120"/>
            <a:ext cx="7334888" cy="2029927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 bakalářské práce: Martin Srch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Vedoucí bakalářské práce: Ing. Martina </a:t>
            </a:r>
            <a:r>
              <a:rPr lang="cs-CZ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Hlatká</a:t>
            </a:r>
            <a:endParaRPr lang="cs-CZ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Oponent bakalářské práce: Ing. Jan </a:t>
            </a:r>
            <a:r>
              <a:rPr lang="cs-CZ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Vrabel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Ph.D.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České Budějovice, 2018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65993"/>
          <a:stretch/>
        </p:blipFill>
        <p:spPr>
          <a:xfrm>
            <a:off x="1043608" y="267544"/>
            <a:ext cx="1150952" cy="1225190"/>
          </a:xfrm>
          <a:prstGeom prst="rect">
            <a:avLst/>
          </a:prstGeom>
        </p:spPr>
      </p:pic>
      <p:sp>
        <p:nvSpPr>
          <p:cNvPr id="14" name="Obdélník 13"/>
          <p:cNvSpPr/>
          <p:nvPr/>
        </p:nvSpPr>
        <p:spPr>
          <a:xfrm>
            <a:off x="2194560" y="304889"/>
            <a:ext cx="3744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 smtClean="0"/>
              <a:t>Vysoká škola technická a ekonomická v Českých Budějovicích</a:t>
            </a:r>
          </a:p>
          <a:p>
            <a:pPr algn="ctr"/>
            <a:r>
              <a:rPr lang="cs-CZ" dirty="0" smtClean="0"/>
              <a:t>Ústav technicko- technologický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031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15616" y="2636912"/>
            <a:ext cx="7498080" cy="1143000"/>
          </a:xfrm>
        </p:spPr>
        <p:txBody>
          <a:bodyPr/>
          <a:lstStyle/>
          <a:p>
            <a:pPr algn="ctr"/>
            <a:r>
              <a:rPr lang="cs-CZ" sz="5400" b="1" dirty="0" smtClean="0"/>
              <a:t>Děkuji za pozornost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79734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890080" cy="1143000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>
                <a:effectLst/>
              </a:rPr>
              <a:t>Otázka vedoucího práce</a:t>
            </a:r>
            <a:endParaRPr lang="cs-CZ" sz="4800" b="1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268760"/>
            <a:ext cx="7890080" cy="569671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cs-CZ" sz="2400" dirty="0" smtClean="0"/>
          </a:p>
          <a:p>
            <a:r>
              <a:rPr lang="cs-CZ" sz="2400" dirty="0" smtClean="0"/>
              <a:t>„Vysvětlete </a:t>
            </a:r>
            <a:r>
              <a:rPr lang="cs-CZ" sz="2400" dirty="0"/>
              <a:t>18% shodu v teoreticko-metodologické části práce. </a:t>
            </a:r>
            <a:r>
              <a:rPr lang="cs-CZ" sz="2400" dirty="0" smtClean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24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dirty="0" smtClean="0">
                <a:effectLst/>
              </a:rPr>
              <a:t>Otázky oponenta </a:t>
            </a:r>
            <a:r>
              <a:rPr lang="cs-CZ" sz="4800" b="1" dirty="0">
                <a:effectLst/>
              </a:rPr>
              <a:t>práce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/>
          <a:lstStyle/>
          <a:p>
            <a:r>
              <a:rPr lang="cs-CZ" sz="2400" dirty="0" smtClean="0"/>
              <a:t>„ </a:t>
            </a:r>
            <a:r>
              <a:rPr lang="cs-CZ" sz="2400" dirty="0"/>
              <a:t>Obrázky číslo: 1, 2, 3 a 4 </a:t>
            </a:r>
            <a:r>
              <a:rPr lang="cs-CZ" sz="2400" dirty="0" err="1"/>
              <a:t>odzrkadľujú</a:t>
            </a:r>
            <a:r>
              <a:rPr lang="cs-CZ" sz="2400" dirty="0"/>
              <a:t> </a:t>
            </a:r>
            <a:r>
              <a:rPr lang="cs-CZ" sz="2400" dirty="0" err="1"/>
              <a:t>skutočné</a:t>
            </a:r>
            <a:r>
              <a:rPr lang="cs-CZ" sz="2400" dirty="0"/>
              <a:t> </a:t>
            </a:r>
            <a:r>
              <a:rPr lang="cs-CZ" sz="2400" dirty="0" err="1"/>
              <a:t>miesta</a:t>
            </a:r>
            <a:r>
              <a:rPr lang="cs-CZ" sz="2400" dirty="0"/>
              <a:t> </a:t>
            </a:r>
            <a:r>
              <a:rPr lang="cs-CZ" sz="2400" dirty="0" err="1"/>
              <a:t>stretu</a:t>
            </a:r>
            <a:r>
              <a:rPr lang="cs-CZ" sz="2400" dirty="0"/>
              <a:t> motorových </a:t>
            </a:r>
            <a:r>
              <a:rPr lang="cs-CZ" sz="2400" dirty="0" err="1"/>
              <a:t>vozidiel</a:t>
            </a:r>
            <a:r>
              <a:rPr lang="cs-CZ" sz="2400" dirty="0"/>
              <a:t> so </a:t>
            </a:r>
            <a:r>
              <a:rPr lang="cs-CZ" sz="2400" dirty="0" err="1"/>
              <a:t>zverou</a:t>
            </a:r>
            <a:r>
              <a:rPr lang="cs-CZ" sz="2400" dirty="0"/>
              <a:t>? </a:t>
            </a:r>
            <a:r>
              <a:rPr lang="cs-CZ" sz="2400" dirty="0" err="1"/>
              <a:t>Alebo</a:t>
            </a:r>
            <a:r>
              <a:rPr lang="cs-CZ" sz="2400" dirty="0"/>
              <a:t> </a:t>
            </a:r>
            <a:r>
              <a:rPr lang="cs-CZ" sz="2400" dirty="0" err="1"/>
              <a:t>majú</a:t>
            </a:r>
            <a:r>
              <a:rPr lang="cs-CZ" sz="2400" dirty="0"/>
              <a:t> </a:t>
            </a:r>
            <a:r>
              <a:rPr lang="cs-CZ" sz="2400" dirty="0" err="1"/>
              <a:t>iba</a:t>
            </a:r>
            <a:r>
              <a:rPr lang="cs-CZ" sz="2400" dirty="0"/>
              <a:t> </a:t>
            </a:r>
            <a:r>
              <a:rPr lang="cs-CZ" sz="2400" dirty="0" err="1"/>
              <a:t>ilustračný</a:t>
            </a:r>
            <a:r>
              <a:rPr lang="cs-CZ" sz="2400" dirty="0"/>
              <a:t> </a:t>
            </a:r>
            <a:r>
              <a:rPr lang="cs-CZ" sz="2400" dirty="0" err="1"/>
              <a:t>charkter</a:t>
            </a:r>
            <a:r>
              <a:rPr lang="cs-CZ" sz="2400" dirty="0" smtClean="0"/>
              <a:t>?“</a:t>
            </a:r>
          </a:p>
          <a:p>
            <a:r>
              <a:rPr lang="cs-CZ" sz="2400" dirty="0" smtClean="0"/>
              <a:t>„ </a:t>
            </a:r>
            <a:r>
              <a:rPr lang="cs-CZ" sz="2400" dirty="0"/>
              <a:t>Na </a:t>
            </a:r>
            <a:r>
              <a:rPr lang="cs-CZ" sz="2400" dirty="0" err="1"/>
              <a:t>strane</a:t>
            </a:r>
            <a:r>
              <a:rPr lang="cs-CZ" sz="2400" dirty="0"/>
              <a:t> 36 </a:t>
            </a:r>
            <a:r>
              <a:rPr lang="cs-CZ" sz="2400" dirty="0" err="1"/>
              <a:t>uvádzate</a:t>
            </a:r>
            <a:r>
              <a:rPr lang="cs-CZ" sz="2400" dirty="0"/>
              <a:t> </a:t>
            </a:r>
            <a:r>
              <a:rPr lang="cs-CZ" sz="2400" dirty="0" err="1"/>
              <a:t>kalkuláciu</a:t>
            </a:r>
            <a:r>
              <a:rPr lang="cs-CZ" sz="2400" dirty="0"/>
              <a:t> na pachový ohradník. Je tento výpočet </a:t>
            </a:r>
            <a:r>
              <a:rPr lang="cs-CZ" sz="2400" dirty="0" err="1"/>
              <a:t>správne</a:t>
            </a:r>
            <a:r>
              <a:rPr lang="cs-CZ" sz="2400" dirty="0"/>
              <a:t> uvedený? </a:t>
            </a:r>
            <a:r>
              <a:rPr lang="cs-CZ" sz="2400" dirty="0" err="1"/>
              <a:t>Nie</a:t>
            </a:r>
            <a:r>
              <a:rPr lang="cs-CZ" sz="2400" dirty="0"/>
              <a:t> je </a:t>
            </a:r>
            <a:r>
              <a:rPr lang="cs-CZ" sz="2400" dirty="0" err="1"/>
              <a:t>prehnaná</a:t>
            </a:r>
            <a:r>
              <a:rPr lang="cs-CZ" sz="2400" dirty="0"/>
              <a:t> cenová </a:t>
            </a:r>
            <a:r>
              <a:rPr lang="cs-CZ" sz="2400" dirty="0" err="1"/>
              <a:t>kalkulácia</a:t>
            </a:r>
            <a:r>
              <a:rPr lang="cs-CZ" sz="2400" dirty="0"/>
              <a:t> z </a:t>
            </a:r>
            <a:r>
              <a:rPr lang="cs-CZ" sz="2400" dirty="0" err="1"/>
              <a:t>dôvodu</a:t>
            </a:r>
            <a:r>
              <a:rPr lang="cs-CZ" sz="2400" dirty="0"/>
              <a:t> </a:t>
            </a:r>
            <a:r>
              <a:rPr lang="cs-CZ" sz="2400" dirty="0" err="1"/>
              <a:t>nesprávneho</a:t>
            </a:r>
            <a:r>
              <a:rPr lang="cs-CZ" sz="2400" dirty="0"/>
              <a:t> počtu </a:t>
            </a:r>
            <a:r>
              <a:rPr lang="cs-CZ" sz="2400" dirty="0" err="1"/>
              <a:t>kolov</a:t>
            </a:r>
            <a:r>
              <a:rPr lang="cs-CZ" sz="2400" dirty="0"/>
              <a:t>? </a:t>
            </a:r>
            <a:r>
              <a:rPr lang="cs-CZ" sz="2400" dirty="0" err="1"/>
              <a:t>Predpokladám</a:t>
            </a:r>
            <a:r>
              <a:rPr lang="cs-CZ" sz="2400" dirty="0"/>
              <a:t>, že použité koly sú v </a:t>
            </a:r>
            <a:r>
              <a:rPr lang="cs-CZ" sz="2400" dirty="0" err="1"/>
              <a:t>konečnom</a:t>
            </a:r>
            <a:r>
              <a:rPr lang="cs-CZ" sz="2400" dirty="0"/>
              <a:t> </a:t>
            </a:r>
            <a:r>
              <a:rPr lang="cs-CZ" sz="2400" dirty="0" err="1"/>
              <a:t>dôsledku</a:t>
            </a:r>
            <a:r>
              <a:rPr lang="cs-CZ" sz="2400" dirty="0"/>
              <a:t> použité v </a:t>
            </a:r>
            <a:r>
              <a:rPr lang="cs-CZ" sz="2400" dirty="0" err="1"/>
              <a:t>takmer</a:t>
            </a:r>
            <a:r>
              <a:rPr lang="cs-CZ" sz="2400" dirty="0"/>
              <a:t> </a:t>
            </a:r>
            <a:r>
              <a:rPr lang="cs-CZ" sz="2400" dirty="0" err="1"/>
              <a:t>trojnásobnom</a:t>
            </a:r>
            <a:r>
              <a:rPr lang="cs-CZ" sz="2400" dirty="0"/>
              <a:t> </a:t>
            </a:r>
            <a:r>
              <a:rPr lang="cs-CZ" sz="2400" dirty="0" err="1"/>
              <a:t>množstve</a:t>
            </a:r>
            <a:r>
              <a:rPr lang="cs-CZ" sz="2400" dirty="0"/>
              <a:t>. </a:t>
            </a:r>
            <a:r>
              <a:rPr lang="cs-CZ" sz="2400" dirty="0" smtClean="0"/>
              <a:t>“</a:t>
            </a:r>
          </a:p>
          <a:p>
            <a:r>
              <a:rPr lang="cs-CZ" sz="2400" dirty="0" smtClean="0"/>
              <a:t>„ </a:t>
            </a:r>
            <a:r>
              <a:rPr lang="cs-CZ" sz="2400" dirty="0" err="1"/>
              <a:t>Akým</a:t>
            </a:r>
            <a:r>
              <a:rPr lang="cs-CZ" sz="2400" dirty="0"/>
              <a:t> </a:t>
            </a:r>
            <a:r>
              <a:rPr lang="cs-CZ" sz="2400" dirty="0" err="1"/>
              <a:t>spôsobom</a:t>
            </a:r>
            <a:r>
              <a:rPr lang="cs-CZ" sz="2400" dirty="0"/>
              <a:t> </a:t>
            </a:r>
            <a:r>
              <a:rPr lang="cs-CZ" sz="2400" dirty="0" err="1"/>
              <a:t>boli</a:t>
            </a:r>
            <a:r>
              <a:rPr lang="cs-CZ" sz="2400" dirty="0"/>
              <a:t> zvolení respondenti v dotazníku? </a:t>
            </a:r>
            <a:r>
              <a:rPr lang="cs-CZ" sz="2400" dirty="0" err="1"/>
              <a:t>Išlo</a:t>
            </a:r>
            <a:r>
              <a:rPr lang="cs-CZ" sz="2400" dirty="0"/>
              <a:t> o </a:t>
            </a:r>
            <a:r>
              <a:rPr lang="cs-CZ" sz="2400" dirty="0" err="1"/>
              <a:t>respondentov</a:t>
            </a:r>
            <a:r>
              <a:rPr lang="cs-CZ" sz="2400" dirty="0"/>
              <a:t> z </a:t>
            </a:r>
            <a:r>
              <a:rPr lang="cs-CZ" sz="2400" dirty="0" err="1"/>
              <a:t>konkrétneho</a:t>
            </a:r>
            <a:r>
              <a:rPr lang="cs-CZ" sz="2400" dirty="0"/>
              <a:t> regiónu? </a:t>
            </a:r>
            <a:r>
              <a:rPr lang="cs-CZ" sz="2400" dirty="0" err="1"/>
              <a:t>Prípadne</a:t>
            </a:r>
            <a:r>
              <a:rPr lang="cs-CZ" sz="2400" dirty="0"/>
              <a:t> </a:t>
            </a:r>
            <a:r>
              <a:rPr lang="cs-CZ" sz="2400" dirty="0" err="1"/>
              <a:t>boli</a:t>
            </a:r>
            <a:r>
              <a:rPr lang="cs-CZ" sz="2400" dirty="0"/>
              <a:t> volení </a:t>
            </a:r>
            <a:r>
              <a:rPr lang="cs-CZ" sz="2400" dirty="0" err="1"/>
              <a:t>celoštátne</a:t>
            </a:r>
            <a:r>
              <a:rPr lang="cs-CZ" sz="2400" dirty="0"/>
              <a:t>? </a:t>
            </a:r>
            <a:r>
              <a:rPr lang="cs-CZ" sz="2400" dirty="0" err="1"/>
              <a:t>Aká</a:t>
            </a:r>
            <a:r>
              <a:rPr lang="cs-CZ" sz="2400" dirty="0"/>
              <a:t> bola </a:t>
            </a:r>
            <a:r>
              <a:rPr lang="cs-CZ" sz="2400" dirty="0" err="1"/>
              <a:t>návratnosť</a:t>
            </a:r>
            <a:r>
              <a:rPr lang="cs-CZ" sz="2400" dirty="0"/>
              <a:t> </a:t>
            </a:r>
            <a:r>
              <a:rPr lang="cs-CZ" sz="2400" dirty="0" err="1"/>
              <a:t>dotazníkov</a:t>
            </a:r>
            <a:r>
              <a:rPr lang="cs-CZ" sz="2400" dirty="0"/>
              <a:t>? </a:t>
            </a:r>
            <a:r>
              <a:rPr lang="cs-CZ" sz="2400" dirty="0" err="1"/>
              <a:t>Ako</a:t>
            </a:r>
            <a:r>
              <a:rPr lang="cs-CZ" sz="2400" dirty="0"/>
              <a:t> </a:t>
            </a:r>
            <a:r>
              <a:rPr lang="cs-CZ" sz="2400" dirty="0" err="1"/>
              <a:t>sa</a:t>
            </a:r>
            <a:r>
              <a:rPr lang="cs-CZ" sz="2400" dirty="0"/>
              <a:t> </a:t>
            </a:r>
            <a:r>
              <a:rPr lang="cs-CZ" sz="2400" dirty="0" err="1"/>
              <a:t>vypočíta</a:t>
            </a:r>
            <a:r>
              <a:rPr lang="cs-CZ" sz="2400" dirty="0"/>
              <a:t> </a:t>
            </a:r>
            <a:r>
              <a:rPr lang="cs-CZ" sz="2400" dirty="0" err="1"/>
              <a:t>vzorka</a:t>
            </a:r>
            <a:r>
              <a:rPr lang="cs-CZ" sz="2400" dirty="0"/>
              <a:t> </a:t>
            </a:r>
            <a:r>
              <a:rPr lang="cs-CZ" sz="2400" dirty="0" err="1"/>
              <a:t>potrebných</a:t>
            </a:r>
            <a:r>
              <a:rPr lang="cs-CZ" sz="2400" dirty="0"/>
              <a:t> </a:t>
            </a:r>
            <a:r>
              <a:rPr lang="cs-CZ" sz="2400" dirty="0" err="1"/>
              <a:t>respondentov</a:t>
            </a:r>
            <a:r>
              <a:rPr lang="cs-CZ" sz="2400" dirty="0"/>
              <a:t>?“</a:t>
            </a:r>
          </a:p>
        </p:txBody>
      </p:sp>
    </p:spTree>
    <p:extLst>
      <p:ext uri="{BB962C8B-B14F-4D97-AF65-F5344CB8AC3E}">
        <p14:creationId xmlns:p14="http://schemas.microsoft.com/office/powerpoint/2010/main" val="320524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1132384" y="476672"/>
            <a:ext cx="8011616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Motivace a důvody </a:t>
            </a:r>
            <a:r>
              <a:rPr lang="cs-CZ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 řešení daného problému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1331640" y="2420888"/>
            <a:ext cx="7406640" cy="3456384"/>
          </a:xfrm>
        </p:spPr>
        <p:txBody>
          <a:bodyPr>
            <a:normAutofit/>
          </a:bodyPr>
          <a:lstStyle/>
          <a:p>
            <a:pPr marL="484632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Zajímavé téma</a:t>
            </a:r>
          </a:p>
          <a:p>
            <a:pPr marL="484632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Osobní zájem</a:t>
            </a:r>
          </a:p>
          <a:p>
            <a:pPr marL="484632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Zájem o silniční dopravu</a:t>
            </a:r>
          </a:p>
          <a:p>
            <a:pPr marL="484632" indent="-457200">
              <a:buFont typeface="Wingdings" panose="05000000000000000000" pitchFamily="2" charset="2"/>
              <a:buChar char="q"/>
            </a:pPr>
            <a:endParaRPr lang="cs-CZ" dirty="0" smtClean="0"/>
          </a:p>
          <a:p>
            <a:pPr marL="484632" indent="-457200"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404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effectLst/>
              </a:rPr>
              <a:t>Cíl práce</a:t>
            </a:r>
            <a:endParaRPr lang="cs-CZ" b="1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285456"/>
          </a:xfrm>
        </p:spPr>
        <p:txBody>
          <a:bodyPr/>
          <a:lstStyle/>
          <a:p>
            <a:r>
              <a:rPr lang="cs-CZ" dirty="0"/>
              <a:t>Cílem práce je analyzovat současné bezpečnostní prvky a opatření snižující kolize zvěře s motorovými vozidly. </a:t>
            </a:r>
            <a:r>
              <a:rPr lang="cs-CZ" dirty="0" smtClean="0"/>
              <a:t>Na </a:t>
            </a:r>
            <a:r>
              <a:rPr lang="cs-CZ" dirty="0"/>
              <a:t>základě této analýzy na předem vybraných úsecích navrhnout vhodná opatření.</a:t>
            </a:r>
          </a:p>
        </p:txBody>
      </p:sp>
    </p:spTree>
    <p:extLst>
      <p:ext uri="{BB962C8B-B14F-4D97-AF65-F5344CB8AC3E}">
        <p14:creationId xmlns:p14="http://schemas.microsoft.com/office/powerpoint/2010/main" val="17698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effectLst/>
              </a:rPr>
              <a:t>Výzkumné otázky</a:t>
            </a:r>
            <a:endParaRPr lang="cs-CZ" b="1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Může se zvýšit bezpečnost silničního provozu v kontextu střetu se zvěří aplikací odpovídajících bezpečnostních prvků na vybraných komunikacích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 ČR se používá řada bezpečnostních prvků snižujících střety zvěře s dopravními prostředky, ale který z nich je ten nejvhodnější?</a:t>
            </a:r>
          </a:p>
        </p:txBody>
      </p:sp>
    </p:spTree>
    <p:extLst>
      <p:ext uri="{BB962C8B-B14F-4D97-AF65-F5344CB8AC3E}">
        <p14:creationId xmlns:p14="http://schemas.microsoft.com/office/powerpoint/2010/main" val="25353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Použité 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 smtClean="0"/>
              <a:t>Pozorování, </a:t>
            </a:r>
          </a:p>
          <a:p>
            <a:pPr>
              <a:lnSpc>
                <a:spcPct val="200000"/>
              </a:lnSpc>
            </a:pPr>
            <a:r>
              <a:rPr lang="cs-CZ" dirty="0"/>
              <a:t>A</a:t>
            </a:r>
            <a:r>
              <a:rPr lang="cs-CZ" dirty="0" smtClean="0"/>
              <a:t>nalýza dokumentů, </a:t>
            </a:r>
          </a:p>
          <a:p>
            <a:pPr>
              <a:lnSpc>
                <a:spcPct val="200000"/>
              </a:lnSpc>
            </a:pPr>
            <a:r>
              <a:rPr lang="cs-CZ" dirty="0"/>
              <a:t>D</a:t>
            </a:r>
            <a:r>
              <a:rPr lang="cs-CZ" dirty="0" smtClean="0"/>
              <a:t>otazníkové šetření,</a:t>
            </a:r>
          </a:p>
        </p:txBody>
      </p:sp>
    </p:spTree>
    <p:extLst>
      <p:ext uri="{BB962C8B-B14F-4D97-AF65-F5344CB8AC3E}">
        <p14:creationId xmlns:p14="http://schemas.microsoft.com/office/powerpoint/2010/main" val="270606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64219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dirty="0">
                <a:effectLst/>
              </a:rPr>
              <a:t>Srážky se zvěří na silničních </a:t>
            </a:r>
            <a:r>
              <a:rPr lang="cs-CZ" sz="4400" b="1" dirty="0" smtClean="0">
                <a:effectLst/>
              </a:rPr>
              <a:t>komunikacích </a:t>
            </a:r>
            <a:r>
              <a:rPr lang="cs-CZ" sz="4400" b="1" dirty="0">
                <a:effectLst/>
              </a:rPr>
              <a:t>dle kategorií</a:t>
            </a:r>
            <a:r>
              <a:rPr lang="cs-CZ" b="1" dirty="0">
                <a:effectLst/>
              </a:rPr>
              <a:t/>
            </a:r>
            <a:br>
              <a:rPr lang="cs-CZ" b="1" dirty="0">
                <a:effectLst/>
              </a:rPr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8060298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197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642194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effectLst/>
              </a:rPr>
              <a:t>Srážky se zvěří v jednotlivých měsících</a:t>
            </a:r>
            <a:br>
              <a:rPr lang="cs-CZ" sz="4000" b="1" dirty="0">
                <a:effectLst/>
              </a:rPr>
            </a:br>
            <a:endParaRPr lang="cs-CZ" sz="4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321320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158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1040" y="116632"/>
            <a:ext cx="8100392" cy="1152462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effectLst/>
              </a:rPr>
              <a:t>Srážky zvěře v jednotlivých </a:t>
            </a:r>
            <a:r>
              <a:rPr lang="cs-CZ" b="1" dirty="0" smtClean="0">
                <a:effectLst/>
              </a:rPr>
              <a:t>krajích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0024067"/>
              </p:ext>
            </p:extLst>
          </p:nvPr>
        </p:nvGraphicFramePr>
        <p:xfrm>
          <a:off x="1043608" y="1268760"/>
          <a:ext cx="810039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5235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Návrhy a opatření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Instalace pachových nebo optických ohradníků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Oplocení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Dopravní značení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Bdělost řidičů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89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1449</TotalTime>
  <Words>317</Words>
  <Application>Microsoft Office PowerPoint</Application>
  <PresentationFormat>Předvádění na obrazovce (4:3)</PresentationFormat>
  <Paragraphs>44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Slunovrat</vt:lpstr>
      <vt:lpstr>Zvýšení bezpečnosti silničního provozu v kontextu střetu se zvěří  </vt:lpstr>
      <vt:lpstr>Motivace a důvody k řešení daného problému</vt:lpstr>
      <vt:lpstr>Cíl práce</vt:lpstr>
      <vt:lpstr>Výzkumné otázky</vt:lpstr>
      <vt:lpstr>Použité metody</vt:lpstr>
      <vt:lpstr>Srážky se zvěří na silničních komunikacích dle kategorií </vt:lpstr>
      <vt:lpstr>Srážky se zvěří v jednotlivých měsících </vt:lpstr>
      <vt:lpstr>Srážky zvěře v jednotlivých krajích</vt:lpstr>
      <vt:lpstr>Návrhy a opatření</vt:lpstr>
      <vt:lpstr>Děkuji za pozornost</vt:lpstr>
      <vt:lpstr>Otázka vedoucího práce</vt:lpstr>
      <vt:lpstr>Otázky oponenta práce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 Ústav technicko- technologický</dc:title>
  <dc:creator>srchm</dc:creator>
  <cp:lastModifiedBy>srchm</cp:lastModifiedBy>
  <cp:revision>23</cp:revision>
  <dcterms:created xsi:type="dcterms:W3CDTF">2018-05-31T19:03:50Z</dcterms:created>
  <dcterms:modified xsi:type="dcterms:W3CDTF">2018-06-11T19:59:40Z</dcterms:modified>
</cp:coreProperties>
</file>