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5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87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43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86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08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9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4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3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3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3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94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49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8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2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4F19-F0A7-4E8C-A928-C01E3ABE9C92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DED115-0433-49A6-8A9C-FB3CDAEC2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8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E5B73-99E6-4D8F-AAA9-310961694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363772"/>
            <a:ext cx="8915399" cy="2262781"/>
          </a:xfrm>
        </p:spPr>
        <p:txBody>
          <a:bodyPr>
            <a:normAutofit/>
          </a:bodyPr>
          <a:lstStyle/>
          <a:p>
            <a:r>
              <a:rPr lang="es-ES" b="1" dirty="0"/>
              <a:t>Racionalizace provozu MHD ve vybraném městě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8DA4F2-6D3A-484D-A4C2-2F56352FA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/>
              <a:t>Autor práce: Filip Jakubec</a:t>
            </a:r>
          </a:p>
          <a:p>
            <a:pPr algn="l"/>
            <a:r>
              <a:rPr lang="cs-CZ" dirty="0"/>
              <a:t>Vedoucí práce: Ing. Jiří Čejka, Ph.D.</a:t>
            </a:r>
          </a:p>
          <a:p>
            <a:pPr algn="l"/>
            <a:r>
              <a:rPr lang="cs-CZ" dirty="0"/>
              <a:t>Oponent práce: prof. Ing. Gabriel </a:t>
            </a:r>
            <a:r>
              <a:rPr lang="cs-CZ" dirty="0" err="1"/>
              <a:t>Fedorko</a:t>
            </a:r>
            <a:r>
              <a:rPr lang="cs-CZ" dirty="0"/>
              <a:t>, PhD.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5AE4A2-5771-4E4F-8537-B7F064F7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993"/>
          <a:stretch/>
        </p:blipFill>
        <p:spPr>
          <a:xfrm>
            <a:off x="826790" y="154422"/>
            <a:ext cx="1454495" cy="154831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2216A7D-E7CC-4361-9CB4-C2B4D09666EE}"/>
              </a:ext>
            </a:extLst>
          </p:cNvPr>
          <p:cNvSpPr/>
          <p:nvPr/>
        </p:nvSpPr>
        <p:spPr>
          <a:xfrm>
            <a:off x="1036948" y="292618"/>
            <a:ext cx="7481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Vysoká škola technická a ekonomická</a:t>
            </a:r>
          </a:p>
          <a:p>
            <a:pPr algn="ctr"/>
            <a:r>
              <a:rPr lang="cs-CZ" sz="2000" dirty="0"/>
              <a:t> v Českých Budějovicích</a:t>
            </a:r>
          </a:p>
          <a:p>
            <a:pPr algn="ctr"/>
            <a:r>
              <a:rPr lang="cs-CZ" sz="2000" dirty="0"/>
              <a:t>Ústav technicko- technologický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269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00B62-E356-4AEE-8703-71200E4F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67" y="2266140"/>
            <a:ext cx="8915399" cy="1468800"/>
          </a:xfrm>
        </p:spPr>
        <p:txBody>
          <a:bodyPr>
            <a:normAutofit/>
          </a:bodyPr>
          <a:lstStyle/>
          <a:p>
            <a:r>
              <a:rPr lang="cs-CZ" sz="6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7939A5-F81D-45B9-AF0D-43CCC51B8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20FD6-7F45-40C2-AF2B-1618170C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92" y="299781"/>
            <a:ext cx="10920167" cy="1293993"/>
          </a:xfrm>
        </p:spPr>
        <p:txBody>
          <a:bodyPr/>
          <a:lstStyle/>
          <a:p>
            <a:r>
              <a:rPr lang="cs-CZ" dirty="0"/>
              <a:t>Doplňující otázky vedoucího a oponenta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567F29-DBB8-4D47-836D-D1A16DDDA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Vedoucí práce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se díváte na zajištění noční dopravní obslužnosti v Klatovech ?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4CB16D-4BC4-4DD7-A429-64B892416C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Oponent práce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</a:t>
            </a:r>
            <a:r>
              <a:rPr lang="cs-CZ" dirty="0" err="1"/>
              <a:t>akom</a:t>
            </a:r>
            <a:r>
              <a:rPr lang="cs-CZ" dirty="0"/>
              <a:t> </a:t>
            </a:r>
            <a:r>
              <a:rPr lang="cs-CZ" dirty="0" err="1"/>
              <a:t>časovom</a:t>
            </a:r>
            <a:r>
              <a:rPr lang="cs-CZ" dirty="0"/>
              <a:t> horizonte je možné </a:t>
            </a:r>
            <a:r>
              <a:rPr lang="cs-CZ" dirty="0" err="1"/>
              <a:t>Vami</a:t>
            </a:r>
            <a:r>
              <a:rPr lang="cs-CZ" dirty="0"/>
              <a:t> navrhované </a:t>
            </a:r>
            <a:r>
              <a:rPr lang="cs-CZ" dirty="0" err="1"/>
              <a:t>riešenia</a:t>
            </a:r>
            <a:r>
              <a:rPr lang="cs-CZ" dirty="0"/>
              <a:t> </a:t>
            </a:r>
            <a:r>
              <a:rPr lang="cs-CZ" dirty="0" err="1"/>
              <a:t>aplikovať</a:t>
            </a:r>
            <a:r>
              <a:rPr lang="cs-CZ" dirty="0"/>
              <a:t> do praxe? </a:t>
            </a:r>
          </a:p>
          <a:p>
            <a:pPr marL="0" indent="0">
              <a:buNone/>
            </a:pPr>
            <a:r>
              <a:rPr lang="cs-CZ" dirty="0" err="1"/>
              <a:t>Aký</a:t>
            </a:r>
            <a:r>
              <a:rPr lang="cs-CZ" dirty="0"/>
              <a:t> postup z </a:t>
            </a:r>
            <a:r>
              <a:rPr lang="cs-CZ" dirty="0" err="1"/>
              <a:t>pohľadu</a:t>
            </a:r>
            <a:r>
              <a:rPr lang="cs-CZ" dirty="0"/>
              <a:t> </a:t>
            </a:r>
            <a:r>
              <a:rPr lang="cs-CZ" dirty="0" err="1"/>
              <a:t>dopravcov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zavádzaní</a:t>
            </a:r>
            <a:r>
              <a:rPr lang="cs-CZ" dirty="0"/>
              <a:t> navrhujete?</a:t>
            </a:r>
          </a:p>
        </p:txBody>
      </p:sp>
    </p:spTree>
    <p:extLst>
      <p:ext uri="{BB962C8B-B14F-4D97-AF65-F5344CB8AC3E}">
        <p14:creationId xmlns:p14="http://schemas.microsoft.com/office/powerpoint/2010/main" val="356702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F4385-1F1B-4313-8B85-9423FEF6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7ACA9E-9517-431D-9AC0-0B4C610B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bakalářské práce je navrhnout vhodná opatření, která zefektivní současný provoz MHD.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EA7A0-A5C4-41AF-B76F-83D974D9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98CF28-AF8D-4A06-AB97-DDB86C44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současný stav MHD a dokáži navrhnout jeho vylepšení?</a:t>
            </a:r>
          </a:p>
          <a:p>
            <a:r>
              <a:rPr lang="cs-CZ" dirty="0"/>
              <a:t>Existuje poptávka po spojích linek MHD do průmyslové zóny?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0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49E41-F8CA-4BDE-95D9-F495E92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19CBC-C3BA-4C11-B482-2B194A977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informací formou analýzy dokumentů</a:t>
            </a:r>
          </a:p>
          <a:p>
            <a:r>
              <a:rPr lang="cs-CZ" dirty="0"/>
              <a:t>Využití dotazníkového šetření</a:t>
            </a:r>
          </a:p>
          <a:p>
            <a:r>
              <a:rPr lang="cs-CZ" dirty="0"/>
              <a:t>Analýza stávajících jízdních řádů a navržení nových jízdních řádů </a:t>
            </a:r>
          </a:p>
        </p:txBody>
      </p:sp>
    </p:spTree>
    <p:extLst>
      <p:ext uri="{BB962C8B-B14F-4D97-AF65-F5344CB8AC3E}">
        <p14:creationId xmlns:p14="http://schemas.microsoft.com/office/powerpoint/2010/main" val="105854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8559E-8BBE-4D60-83F2-D87956A8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část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D748DF-D1D7-4805-88B6-A756750301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Klatovy a současný stav MHD</a:t>
            </a:r>
          </a:p>
          <a:p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75C6C76-3111-4134-98D5-596A0E4C47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mhd klatovy">
            <a:extLst>
              <a:ext uri="{FF2B5EF4-FFF2-40B4-BE49-F238E27FC236}">
                <a16:creationId xmlns:a16="http://schemas.microsoft.com/office/drawing/2014/main" id="{9EEDDA72-7CDD-4505-83B6-B67C5F36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60" y="0"/>
            <a:ext cx="5679440" cy="67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7DB5F-4AA7-449F-8E7E-A6228937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C866BA-8978-4019-812A-1B74B2D2D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823381"/>
          </a:xfrm>
        </p:spPr>
        <p:txBody>
          <a:bodyPr>
            <a:normAutofit/>
          </a:bodyPr>
          <a:lstStyle/>
          <a:p>
            <a:r>
              <a:rPr lang="cs-CZ" dirty="0"/>
              <a:t>203 respondentů</a:t>
            </a:r>
          </a:p>
          <a:p>
            <a:endParaRPr lang="cs-CZ" dirty="0"/>
          </a:p>
          <a:p>
            <a:r>
              <a:rPr lang="cs-CZ" dirty="0"/>
              <a:t>Zaměstnanci firem: </a:t>
            </a:r>
          </a:p>
          <a:p>
            <a:pPr lvl="1"/>
            <a:r>
              <a:rPr lang="cs-CZ" dirty="0" err="1"/>
              <a:t>Rodenstock</a:t>
            </a:r>
            <a:r>
              <a:rPr lang="cs-CZ" dirty="0"/>
              <a:t> s.r.o., </a:t>
            </a:r>
            <a:r>
              <a:rPr lang="cs-CZ" dirty="0" err="1"/>
              <a:t>Aeroxon</a:t>
            </a:r>
            <a:r>
              <a:rPr lang="cs-CZ" dirty="0"/>
              <a:t> s.r.o., Karpem a.s., </a:t>
            </a:r>
            <a:r>
              <a:rPr lang="cs-CZ" dirty="0" err="1"/>
              <a:t>Elfetex</a:t>
            </a:r>
            <a:r>
              <a:rPr lang="cs-CZ" dirty="0"/>
              <a:t> s.r.o., </a:t>
            </a:r>
            <a:r>
              <a:rPr lang="cs-CZ" dirty="0" err="1"/>
              <a:t>Agrowest</a:t>
            </a:r>
            <a:r>
              <a:rPr lang="cs-CZ" dirty="0"/>
              <a:t> a.s.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B4062-BEC5-4C05-BF99-F5445634A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3542" y="2126221"/>
            <a:ext cx="4491069" cy="4642223"/>
          </a:xfrm>
        </p:spPr>
        <p:txBody>
          <a:bodyPr>
            <a:normAutofit/>
          </a:bodyPr>
          <a:lstStyle/>
          <a:p>
            <a:r>
              <a:rPr lang="cs-CZ" dirty="0"/>
              <a:t>89 % respondentů má v blízkosti svého bydliště již stávající zastávku MHD</a:t>
            </a:r>
          </a:p>
          <a:p>
            <a:r>
              <a:rPr lang="cs-CZ" dirty="0"/>
              <a:t>84 % by bylo ochotno využít MHD při cestě do práce</a:t>
            </a:r>
          </a:p>
          <a:p>
            <a:r>
              <a:rPr lang="cs-CZ" dirty="0"/>
              <a:t>Pro 77 % je nynější cena jízdného 8 Kč uspokojivá</a:t>
            </a:r>
          </a:p>
          <a:p>
            <a:r>
              <a:rPr lang="cs-CZ" dirty="0"/>
              <a:t>3 % respondentů by ani při částečném dotování MHD nevyužilo</a:t>
            </a:r>
          </a:p>
        </p:txBody>
      </p:sp>
    </p:spTree>
    <p:extLst>
      <p:ext uri="{BB962C8B-B14F-4D97-AF65-F5344CB8AC3E}">
        <p14:creationId xmlns:p14="http://schemas.microsoft.com/office/powerpoint/2010/main" val="323599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F0F38-DD9E-491F-9E00-73EB7CBF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řešení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69CCA81-62D2-4F13-8BA8-05A2E10FA94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5817" r="25497" b="20915"/>
          <a:stretch/>
        </p:blipFill>
        <p:spPr bwMode="auto">
          <a:xfrm>
            <a:off x="1853783" y="1481340"/>
            <a:ext cx="9650829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F8290EF-3DA4-4A6D-8646-8B97E3EA6522}"/>
              </a:ext>
            </a:extLst>
          </p:cNvPr>
          <p:cNvSpPr txBox="1"/>
          <p:nvPr/>
        </p:nvSpPr>
        <p:spPr>
          <a:xfrm>
            <a:off x="1853783" y="5832678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Prodloužení linek do průmyslové zóny</a:t>
            </a:r>
          </a:p>
        </p:txBody>
      </p:sp>
    </p:spTree>
    <p:extLst>
      <p:ext uri="{BB962C8B-B14F-4D97-AF65-F5344CB8AC3E}">
        <p14:creationId xmlns:p14="http://schemas.microsoft.com/office/powerpoint/2010/main" val="359740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32ED6-29A8-4B61-AC9C-E7E61E27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4224"/>
            <a:ext cx="10515600" cy="1325563"/>
          </a:xfrm>
        </p:spPr>
        <p:txBody>
          <a:bodyPr/>
          <a:lstStyle/>
          <a:p>
            <a:r>
              <a:rPr lang="cs-CZ" dirty="0"/>
              <a:t>Navrhovaná řešení – nové jízdní řády (linka 1)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E38FB71-D203-4FD5-8EFF-2FB9CCDEC4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5902676"/>
              </p:ext>
            </p:extLst>
          </p:nvPr>
        </p:nvGraphicFramePr>
        <p:xfrm>
          <a:off x="300872" y="1825625"/>
          <a:ext cx="5374065" cy="350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803">
                  <a:extLst>
                    <a:ext uri="{9D8B030D-6E8A-4147-A177-3AD203B41FA5}">
                      <a16:colId xmlns:a16="http://schemas.microsoft.com/office/drawing/2014/main" val="2789808467"/>
                    </a:ext>
                  </a:extLst>
                </a:gridCol>
                <a:gridCol w="567793">
                  <a:extLst>
                    <a:ext uri="{9D8B030D-6E8A-4147-A177-3AD203B41FA5}">
                      <a16:colId xmlns:a16="http://schemas.microsoft.com/office/drawing/2014/main" val="1993062972"/>
                    </a:ext>
                  </a:extLst>
                </a:gridCol>
                <a:gridCol w="661288">
                  <a:extLst>
                    <a:ext uri="{9D8B030D-6E8A-4147-A177-3AD203B41FA5}">
                      <a16:colId xmlns:a16="http://schemas.microsoft.com/office/drawing/2014/main" val="2935539633"/>
                    </a:ext>
                  </a:extLst>
                </a:gridCol>
                <a:gridCol w="573623">
                  <a:extLst>
                    <a:ext uri="{9D8B030D-6E8A-4147-A177-3AD203B41FA5}">
                      <a16:colId xmlns:a16="http://schemas.microsoft.com/office/drawing/2014/main" val="228085982"/>
                    </a:ext>
                  </a:extLst>
                </a:gridCol>
                <a:gridCol w="655458">
                  <a:extLst>
                    <a:ext uri="{9D8B030D-6E8A-4147-A177-3AD203B41FA5}">
                      <a16:colId xmlns:a16="http://schemas.microsoft.com/office/drawing/2014/main" val="1326040239"/>
                    </a:ext>
                  </a:extLst>
                </a:gridCol>
                <a:gridCol w="947100">
                  <a:extLst>
                    <a:ext uri="{9D8B030D-6E8A-4147-A177-3AD203B41FA5}">
                      <a16:colId xmlns:a16="http://schemas.microsoft.com/office/drawing/2014/main" val="2851970369"/>
                    </a:ext>
                  </a:extLst>
                </a:gridCol>
              </a:tblGrid>
              <a:tr h="409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>
                          <a:effectLst/>
                        </a:rPr>
                        <a:t>Zastávka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Původní spoj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Upravený spoj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Původní spoj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Upravený spoj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Nově vytvořený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ctr"/>
                </a:tc>
                <a:extLst>
                  <a:ext uri="{0D108BD9-81ED-4DB2-BD59-A6C34878D82A}">
                    <a16:rowId xmlns:a16="http://schemas.microsoft.com/office/drawing/2014/main" val="3263110369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 – Luby, U Drůbežárny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4241679195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 – Luby, U Pily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416314773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 – Luby, U Pošty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350403597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 – Luby, Záv. Silnice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811372520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 – Luby, U Drůbež. záv.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430759906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ul. 5.května u zast. ČD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915332418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Vídeňská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959554971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Náměstí Míru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802081473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Rybníčky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70509246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Plzeňská u nemocnice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4221552457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Pod nemocnicí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278584230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Nádražní u soudu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856285710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U Autobusového nádraží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5:59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5:39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13:39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21:39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145054589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Nádraží ČD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6:00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1694048213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Kozak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21:44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523848038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Klatovy, U Rodenstocku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5:45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13:45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21:45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4046090523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08E525B-B8F3-4CF3-B86B-32A144BC8F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6175303"/>
              </p:ext>
            </p:extLst>
          </p:nvPr>
        </p:nvGraphicFramePr>
        <p:xfrm>
          <a:off x="6095999" y="3308808"/>
          <a:ext cx="5470691" cy="3157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137">
                  <a:extLst>
                    <a:ext uri="{9D8B030D-6E8A-4147-A177-3AD203B41FA5}">
                      <a16:colId xmlns:a16="http://schemas.microsoft.com/office/drawing/2014/main" val="2859484374"/>
                    </a:ext>
                  </a:extLst>
                </a:gridCol>
                <a:gridCol w="607129">
                  <a:extLst>
                    <a:ext uri="{9D8B030D-6E8A-4147-A177-3AD203B41FA5}">
                      <a16:colId xmlns:a16="http://schemas.microsoft.com/office/drawing/2014/main" val="4025442778"/>
                    </a:ext>
                  </a:extLst>
                </a:gridCol>
                <a:gridCol w="623762">
                  <a:extLst>
                    <a:ext uri="{9D8B030D-6E8A-4147-A177-3AD203B41FA5}">
                      <a16:colId xmlns:a16="http://schemas.microsoft.com/office/drawing/2014/main" val="2305514823"/>
                    </a:ext>
                  </a:extLst>
                </a:gridCol>
                <a:gridCol w="519208">
                  <a:extLst>
                    <a:ext uri="{9D8B030D-6E8A-4147-A177-3AD203B41FA5}">
                      <a16:colId xmlns:a16="http://schemas.microsoft.com/office/drawing/2014/main" val="1312435070"/>
                    </a:ext>
                  </a:extLst>
                </a:gridCol>
                <a:gridCol w="623762">
                  <a:extLst>
                    <a:ext uri="{9D8B030D-6E8A-4147-A177-3AD203B41FA5}">
                      <a16:colId xmlns:a16="http://schemas.microsoft.com/office/drawing/2014/main" val="156055040"/>
                    </a:ext>
                  </a:extLst>
                </a:gridCol>
                <a:gridCol w="519208">
                  <a:extLst>
                    <a:ext uri="{9D8B030D-6E8A-4147-A177-3AD203B41FA5}">
                      <a16:colId xmlns:a16="http://schemas.microsoft.com/office/drawing/2014/main" val="2821732221"/>
                    </a:ext>
                  </a:extLst>
                </a:gridCol>
                <a:gridCol w="751485">
                  <a:extLst>
                    <a:ext uri="{9D8B030D-6E8A-4147-A177-3AD203B41FA5}">
                      <a16:colId xmlns:a16="http://schemas.microsoft.com/office/drawing/2014/main" val="3863748161"/>
                    </a:ext>
                  </a:extLst>
                </a:gridCol>
              </a:tblGrid>
              <a:tr h="39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</a:rPr>
                        <a:t>Zastávka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Původní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Upravený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Původní spoj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Upravený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Původní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Upravený spoj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1524373491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U Rodenstocku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2532338071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Kozak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3081438783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Nádraží ČD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6:05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14:08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4119400259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U Autobusového nádraží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6:06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14:09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3683605700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Nádražní u soudu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6:07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1896547943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Pod nemocnicí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6:08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2871738353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Plzeňská u nemocnice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&lt;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335238206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Rybníčky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1199108113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Náměstí Míru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554593125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Vídeňská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22:08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22:29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447821768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Klatovy, ul. 5.května u zast. ČD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14:19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22:31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2412161218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 – Luby, U Drůbež. záv.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22:33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726812361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 – Luby, Závod Silnice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6:19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22:34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3265245271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 – Luby, U Pošty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1429137945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 – Luby, U Pily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22:36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2392597561"/>
                  </a:ext>
                </a:extLst>
              </a:tr>
              <a:tr h="15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 – Luby, U Drůbežárny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6:37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14:25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14:37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22:15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22:37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8" marR="60768" marT="0" marB="0" anchor="ctr"/>
                </a:tc>
                <a:extLst>
                  <a:ext uri="{0D108BD9-81ED-4DB2-BD59-A6C34878D82A}">
                    <a16:rowId xmlns:a16="http://schemas.microsoft.com/office/drawing/2014/main" val="336103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BAD40-FAC6-4FA0-9125-D0220DE0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264" y="624110"/>
            <a:ext cx="10341203" cy="1280890"/>
          </a:xfrm>
        </p:spPr>
        <p:txBody>
          <a:bodyPr/>
          <a:lstStyle/>
          <a:p>
            <a:r>
              <a:rPr lang="cs-CZ" dirty="0"/>
              <a:t>Navrhovaná řešení – zastávka U </a:t>
            </a:r>
            <a:r>
              <a:rPr lang="cs-CZ" dirty="0" err="1"/>
              <a:t>Rodenstocku</a:t>
            </a:r>
            <a:endParaRPr lang="cs-CZ" dirty="0"/>
          </a:p>
        </p:txBody>
      </p:sp>
      <p:pic>
        <p:nvPicPr>
          <p:cNvPr id="4" name="Zástupný symbol pro obsah 3" descr="VÃ½sledek obrÃ¡zku pro situovÃ¡nÃ­ zastÃ¡vek">
            <a:extLst>
              <a:ext uri="{FF2B5EF4-FFF2-40B4-BE49-F238E27FC236}">
                <a16:creationId xmlns:a16="http://schemas.microsoft.com/office/drawing/2014/main" id="{DA4F8ECB-C041-4B25-8569-FE60449BC3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3163" y="4008078"/>
            <a:ext cx="4536598" cy="15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29FEF640-44A6-4BB3-A9D1-3A86C2CD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" y="1852930"/>
            <a:ext cx="7276655" cy="4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FBE92E-C69C-4158-9BF6-1A0E83CE5617}"/>
              </a:ext>
            </a:extLst>
          </p:cNvPr>
          <p:cNvSpPr txBox="1"/>
          <p:nvPr/>
        </p:nvSpPr>
        <p:spPr>
          <a:xfrm>
            <a:off x="7673025" y="3638746"/>
            <a:ext cx="446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Autobusové zastávky v jízdních pruzích</a:t>
            </a:r>
          </a:p>
        </p:txBody>
      </p:sp>
    </p:spTree>
    <p:extLst>
      <p:ext uri="{BB962C8B-B14F-4D97-AF65-F5344CB8AC3E}">
        <p14:creationId xmlns:p14="http://schemas.microsoft.com/office/powerpoint/2010/main" val="395488917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598</Words>
  <Application>Microsoft Office PowerPoint</Application>
  <PresentationFormat>Širokoúhlá obrazovka</PresentationFormat>
  <Paragraphs>262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Stébla</vt:lpstr>
      <vt:lpstr>Racionalizace provozu MHD ve vybraném městě</vt:lpstr>
      <vt:lpstr>Cíl práce</vt:lpstr>
      <vt:lpstr>Výzkumný problém</vt:lpstr>
      <vt:lpstr>Metodika práce</vt:lpstr>
      <vt:lpstr>Aplikační část</vt:lpstr>
      <vt:lpstr>Dotazníkové šetření</vt:lpstr>
      <vt:lpstr>Navrhovaná řešení</vt:lpstr>
      <vt:lpstr>Navrhovaná řešení – nové jízdní řády (linka 1)</vt:lpstr>
      <vt:lpstr>Navrhovaná řešení – zastávka U Rodenstocku</vt:lpstr>
      <vt:lpstr>Děkuji za pozornost</vt:lpstr>
      <vt:lpstr>Doplňující otázky vedoucího a oponenta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provozu MHD ve vybraném městě</dc:title>
  <dc:creator>Valentýna Vavříková</dc:creator>
  <cp:lastModifiedBy>Valentýna Vavříková</cp:lastModifiedBy>
  <cp:revision>10</cp:revision>
  <dcterms:created xsi:type="dcterms:W3CDTF">2018-06-12T08:55:03Z</dcterms:created>
  <dcterms:modified xsi:type="dcterms:W3CDTF">2018-06-12T10:06:51Z</dcterms:modified>
</cp:coreProperties>
</file>