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70" r:id="rId7"/>
    <p:sldId id="263" r:id="rId8"/>
    <p:sldId id="269" r:id="rId9"/>
    <p:sldId id="265" r:id="rId10"/>
    <p:sldId id="271" r:id="rId11"/>
    <p:sldId id="268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0997375328084"/>
          <c:y val="0.10851051336703717"/>
          <c:w val="0.57094053041725523"/>
          <c:h val="0.814315500226024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Gliwice</c:v>
                </c:pt>
              </c:strCache>
            </c:strRef>
          </c:tx>
          <c:spPr>
            <a:gradFill>
              <a:gsLst>
                <a:gs pos="0">
                  <a:srgbClr val="4F81BD"/>
                </a:gs>
                <a:gs pos="39999">
                  <a:srgbClr val="1F497D">
                    <a:lumMod val="40000"/>
                    <a:lumOff val="60000"/>
                  </a:srgbClr>
                </a:gs>
                <a:gs pos="70000">
                  <a:schemeClr val="tx2">
                    <a:lumMod val="40000"/>
                    <a:lumOff val="60000"/>
                  </a:schemeClr>
                </a:gs>
              </a:gsLst>
              <a:lin ang="5400000" scaled="0"/>
            </a:gradFill>
          </c:spPr>
          <c:invertIfNegative val="0"/>
          <c:dPt>
            <c:idx val="0"/>
            <c:invertIfNegative val="0"/>
            <c:bubble3D val="0"/>
            <c:spPr>
              <a:gradFill>
                <a:gsLst>
                  <a:gs pos="0">
                    <a:srgbClr val="4F81BD"/>
                  </a:gs>
                  <a:gs pos="39999">
                    <a:srgbClr val="1F497D">
                      <a:lumMod val="40000"/>
                      <a:lumOff val="60000"/>
                    </a:srgbClr>
                  </a:gs>
                  <a:gs pos="70000">
                    <a:schemeClr val="tx2">
                      <a:lumMod val="20000"/>
                      <a:lumOff val="80000"/>
                    </a:schemeClr>
                  </a:gs>
                </a:gsLst>
                <a:lin ang="5400000" scaled="0"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B157-44C4-9C35-5C457CD6B3FB}"/>
              </c:ext>
            </c:extLst>
          </c:dPt>
          <c:dPt>
            <c:idx val="1"/>
            <c:invertIfNegative val="0"/>
            <c:bubble3D val="0"/>
            <c:spPr>
              <a:gradFill>
                <a:gsLst>
                  <a:gs pos="0">
                    <a:srgbClr val="4F81BD"/>
                  </a:gs>
                  <a:gs pos="39999">
                    <a:srgbClr val="1F497D">
                      <a:lumMod val="40000"/>
                      <a:lumOff val="60000"/>
                    </a:srgbClr>
                  </a:gs>
                  <a:gs pos="70000">
                    <a:schemeClr val="tx2">
                      <a:lumMod val="20000"/>
                      <a:lumOff val="80000"/>
                    </a:schemeClr>
                  </a:gs>
                </a:gsLst>
                <a:lin ang="5400000" scaled="0"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157-44C4-9C35-5C457CD6B3FB}"/>
              </c:ext>
            </c:extLst>
          </c:dPt>
          <c:dLbls>
            <c:dLbl>
              <c:idx val="0"/>
              <c:layout>
                <c:manualLayout>
                  <c:x val="-3.1755730844720957E-3"/>
                  <c:y val="1.4592359513276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157-44C4-9C35-5C457CD6B3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skladování</c:v>
                </c:pt>
                <c:pt idx="1">
                  <c:v>přeprava</c:v>
                </c:pt>
                <c:pt idx="2">
                  <c:v>celkové náklady</c:v>
                </c:pt>
              </c:strCache>
            </c:strRef>
          </c:cat>
          <c:val>
            <c:numRef>
              <c:f>List1!$B$2:$B$4</c:f>
              <c:numCache>
                <c:formatCode>?.00</c:formatCode>
                <c:ptCount val="3"/>
                <c:pt idx="0">
                  <c:v>2.2679999999999998</c:v>
                </c:pt>
                <c:pt idx="1">
                  <c:v>31.808700000000002</c:v>
                </c:pt>
                <c:pt idx="2">
                  <c:v>34.076700000000002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157-44C4-9C35-5C457CD6B3FB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Světlá nad Sázavou</c:v>
                </c:pt>
              </c:strCache>
            </c:strRef>
          </c:tx>
          <c:spPr>
            <a:gradFill>
              <a:gsLst>
                <a:gs pos="0">
                  <a:srgbClr val="C00000"/>
                </a:gs>
                <a:gs pos="39999">
                  <a:srgbClr val="FF0000"/>
                </a:gs>
                <a:gs pos="70000">
                  <a:srgbClr val="FF0000"/>
                </a:gs>
              </a:gsLst>
              <a:lin ang="5400000" scaled="0"/>
            </a:gra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1.3118912713402215E-3"/>
                  <c:y val="-6.78286206727244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157-44C4-9C35-5C457CD6B3FB}"/>
                </c:ext>
              </c:extLst>
            </c:dLbl>
            <c:dLbl>
              <c:idx val="1"/>
              <c:layout>
                <c:manualLayout>
                  <c:x val="7.2723401103581085E-3"/>
                  <c:y val="5.75601505477933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157-44C4-9C35-5C457CD6B3FB}"/>
                </c:ext>
              </c:extLst>
            </c:dLbl>
            <c:dLbl>
              <c:idx val="2"/>
              <c:layout>
                <c:manualLayout>
                  <c:x val="6.5691113685780941E-3"/>
                  <c:y val="2.68774877548705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skladování</c:v>
                </c:pt>
                <c:pt idx="1">
                  <c:v>přeprava</c:v>
                </c:pt>
                <c:pt idx="2">
                  <c:v>celkové náklady</c:v>
                </c:pt>
              </c:strCache>
            </c:strRef>
          </c:cat>
          <c:val>
            <c:numRef>
              <c:f>List1!$C$2:$C$4</c:f>
              <c:numCache>
                <c:formatCode>?.00</c:formatCode>
                <c:ptCount val="3"/>
                <c:pt idx="0">
                  <c:v>4.32</c:v>
                </c:pt>
                <c:pt idx="1">
                  <c:v>20.670552000000001</c:v>
                </c:pt>
                <c:pt idx="2">
                  <c:v>24.990552000000001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157-44C4-9C35-5C457CD6B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336000"/>
        <c:axId val="38337536"/>
      </c:barChart>
      <c:catAx>
        <c:axId val="38336000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cs-CZ"/>
          </a:p>
        </c:txPr>
        <c:crossAx val="38337536"/>
        <c:crosses val="autoZero"/>
        <c:auto val="1"/>
        <c:lblAlgn val="ctr"/>
        <c:lblOffset val="100"/>
        <c:noMultiLvlLbl val="0"/>
      </c:catAx>
      <c:valAx>
        <c:axId val="38337536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cs-CZ" sz="1200" dirty="0" smtClean="0"/>
                  <a:t>mil</a:t>
                </a:r>
                <a:r>
                  <a:rPr lang="cs-CZ" sz="1200" baseline="0" dirty="0" smtClean="0"/>
                  <a:t> Kč</a:t>
                </a:r>
                <a:endParaRPr lang="cs-CZ" sz="1200" dirty="0"/>
              </a:p>
            </c:rich>
          </c:tx>
          <c:layout>
            <c:manualLayout>
              <c:xMode val="edge"/>
              <c:yMode val="edge"/>
              <c:x val="9.5133080451378416E-2"/>
              <c:y val="1.686318977792E-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383360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989F12-A7DE-4DD8-9A67-1F5FDAE79106}" type="datetimeFigureOut">
              <a:rPr lang="cs-CZ" smtClean="0"/>
              <a:t>12. 6. 2018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9CB4FA-A5BA-4F4A-B30F-8388F7FF2BDB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989F12-A7DE-4DD8-9A67-1F5FDAE79106}" type="datetimeFigureOut">
              <a:rPr lang="cs-CZ" smtClean="0"/>
              <a:t>12. 6. 2018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CB4FA-A5BA-4F4A-B30F-8388F7FF2BDB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989F12-A7DE-4DD8-9A67-1F5FDAE79106}" type="datetimeFigureOut">
              <a:rPr lang="cs-CZ" smtClean="0"/>
              <a:t>12. 6. 2018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CB4FA-A5BA-4F4A-B30F-8388F7FF2BDB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989F12-A7DE-4DD8-9A67-1F5FDAE79106}" type="datetimeFigureOut">
              <a:rPr lang="cs-CZ" smtClean="0"/>
              <a:t>12. 6. 2018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CB4FA-A5BA-4F4A-B30F-8388F7FF2BDB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989F12-A7DE-4DD8-9A67-1F5FDAE79106}" type="datetimeFigureOut">
              <a:rPr lang="cs-CZ" smtClean="0"/>
              <a:t>12. 6. 2018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CB4FA-A5BA-4F4A-B30F-8388F7FF2BDB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989F12-A7DE-4DD8-9A67-1F5FDAE79106}" type="datetimeFigureOut">
              <a:rPr lang="cs-CZ" smtClean="0"/>
              <a:t>12. 6. 2018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CB4FA-A5BA-4F4A-B30F-8388F7FF2BDB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989F12-A7DE-4DD8-9A67-1F5FDAE79106}" type="datetimeFigureOut">
              <a:rPr lang="cs-CZ" smtClean="0"/>
              <a:t>12. 6. 2018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CB4FA-A5BA-4F4A-B30F-8388F7FF2BDB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989F12-A7DE-4DD8-9A67-1F5FDAE79106}" type="datetimeFigureOut">
              <a:rPr lang="cs-CZ" smtClean="0"/>
              <a:t>12. 6. 2018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CB4FA-A5BA-4F4A-B30F-8388F7FF2BDB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989F12-A7DE-4DD8-9A67-1F5FDAE79106}" type="datetimeFigureOut">
              <a:rPr lang="cs-CZ" smtClean="0"/>
              <a:t>12. 6. 2018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CB4FA-A5BA-4F4A-B30F-8388F7FF2BDB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A989F12-A7DE-4DD8-9A67-1F5FDAE79106}" type="datetimeFigureOut">
              <a:rPr lang="cs-CZ" smtClean="0"/>
              <a:t>12. 6. 2018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CB4FA-A5BA-4F4A-B30F-8388F7FF2BDB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A989F12-A7DE-4DD8-9A67-1F5FDAE79106}" type="datetimeFigureOut">
              <a:rPr lang="cs-CZ" smtClean="0"/>
              <a:t>12. 6. 2018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9CB4FA-A5BA-4F4A-B30F-8388F7FF2BDB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A989F12-A7DE-4DD8-9A67-1F5FDAE79106}" type="datetimeFigureOut">
              <a:rPr lang="cs-CZ" smtClean="0"/>
              <a:t>12. 6. 2018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39CB4FA-A5BA-4F4A-B30F-8388F7FF2BDB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Racionalizace distribuční logistiky pro </a:t>
            </a:r>
            <a:r>
              <a:rPr lang="cs-CZ" b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Decathlon</a:t>
            </a:r>
            <a:r>
              <a:rPr lang="cs-CZ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ČR</a:t>
            </a:r>
            <a:r>
              <a:rPr lang="cs-CZ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cs-CZ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Autor práce: Markéta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Hundsnurscherová</a:t>
            </a:r>
            <a:endParaRPr lang="cs-C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Vedoucí práce: Ing. Martina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Hlatká</a:t>
            </a:r>
            <a:endParaRPr lang="cs-C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Oponent: Ing. Mária Chovancová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Výsledek obrázku pro všte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837767"/>
            <a:ext cx="6336704" cy="7573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3874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ClrTx/>
              <a:buNone/>
            </a:pPr>
            <a:r>
              <a:rPr lang="cs-CZ" sz="4800" dirty="0" smtClean="0">
                <a:latin typeface="Times New Roman" pitchFamily="18" charset="0"/>
                <a:cs typeface="Times New Roman" pitchFamily="18" charset="0"/>
              </a:rPr>
              <a:t>Děkuji za </a:t>
            </a:r>
            <a:r>
              <a:rPr lang="cs-CZ" sz="4800" dirty="0" smtClean="0">
                <a:latin typeface="Times New Roman" pitchFamily="18" charset="0"/>
                <a:cs typeface="Times New Roman" pitchFamily="18" charset="0"/>
              </a:rPr>
              <a:t>pozornost.</a:t>
            </a:r>
            <a:endParaRPr lang="cs-CZ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780928"/>
            <a:ext cx="5324620" cy="21867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4311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ClrTx/>
              <a:buSzPct val="100000"/>
              <a:buFont typeface="+mj-lt"/>
              <a:buAutoNum type="arabicParenR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Budou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Vámi navržená opatření zavedeny ve firmě?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ClrTx/>
              <a:buSzPct val="100000"/>
              <a:buFont typeface="+mj-lt"/>
              <a:buAutoNum type="arabicParenR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Znáte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ještě jiné metody, které by bylo možné aplikovat v této práci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24078" indent="-514350">
              <a:buClrTx/>
              <a:buSzPct val="100000"/>
              <a:buFont typeface="+mj-lt"/>
              <a:buAutoNum type="arabicParenR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cena za přepravu, kterou doposud používá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Decathlon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ČR stanovena správně. Proč je stanovena částkou na den a ne na kilometr?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dirty="0" smtClean="0"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>
                <a:effectLst/>
                <a:latin typeface="Times New Roman" pitchFamily="18" charset="0"/>
                <a:cs typeface="Times New Roman" pitchFamily="18" charset="0"/>
              </a:rPr>
              <a:t>Doplňující </a:t>
            </a:r>
            <a:r>
              <a:rPr lang="cs-CZ" dirty="0" smtClean="0">
                <a:effectLst/>
                <a:latin typeface="Times New Roman" pitchFamily="18" charset="0"/>
                <a:cs typeface="Times New Roman" pitchFamily="18" charset="0"/>
              </a:rPr>
              <a:t>dotazy - vedoucí práce</a:t>
            </a:r>
            <a:endParaRPr lang="cs-CZ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40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ClrTx/>
              <a:buSzPct val="100000"/>
              <a:buFont typeface="+mj-lt"/>
              <a:buAutoNum type="arabicParenR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 bakalářské práci tvrdíte, že ”dopravně logistické procesy firmy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Decathlon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nejsou řešeny optimálním způsobem ”. Prosím, objasněte kritéria, na jejichž základě byla posuzována optimálnost procesů ve firmě.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dirty="0" smtClean="0">
                <a:effectLst/>
                <a:latin typeface="Times New Roman" pitchFamily="18" charset="0"/>
                <a:cs typeface="Times New Roman" pitchFamily="18" charset="0"/>
              </a:rPr>
              <a:t>. Doplňující dotazy - oponent</a:t>
            </a:r>
            <a:endParaRPr lang="cs-CZ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80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ClrTx/>
              <a:buSzPct val="100000"/>
              <a:buFont typeface="+mj-lt"/>
              <a:buAutoNum type="arabicParenR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Cíl práce</a:t>
            </a:r>
          </a:p>
          <a:p>
            <a:pPr marL="624078" indent="-514350">
              <a:buClrTx/>
              <a:buSzPct val="100000"/>
              <a:buFont typeface="+mj-lt"/>
              <a:buAutoNum type="arabicParenR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Výzkumné otázky</a:t>
            </a:r>
          </a:p>
          <a:p>
            <a:pPr marL="624078" indent="-514350">
              <a:buClrTx/>
              <a:buSzPct val="100000"/>
              <a:buFont typeface="+mj-lt"/>
              <a:buAutoNum type="arabicParenR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Použité metody</a:t>
            </a:r>
          </a:p>
          <a:p>
            <a:pPr marL="624078" indent="-514350">
              <a:buClrTx/>
              <a:buSzPct val="100000"/>
              <a:buFont typeface="+mj-lt"/>
              <a:buAutoNum type="arabicParenR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Současný stav</a:t>
            </a:r>
          </a:p>
          <a:p>
            <a:pPr marL="624078" indent="-514350">
              <a:buClrTx/>
              <a:buSzPct val="100000"/>
              <a:buFont typeface="+mj-lt"/>
              <a:buAutoNum type="arabicParenR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Návrhy opatření</a:t>
            </a:r>
          </a:p>
          <a:p>
            <a:pPr marL="624078" indent="-514350">
              <a:buClrTx/>
              <a:buSzPct val="100000"/>
              <a:buFont typeface="+mj-lt"/>
              <a:buAutoNum type="arabicParenR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Doplňující otázky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/>
                <a:latin typeface="Times New Roman" pitchFamily="18" charset="0"/>
                <a:cs typeface="Times New Roman" pitchFamily="18" charset="0"/>
              </a:rPr>
              <a:t>Obsah</a:t>
            </a:r>
            <a:endParaRPr lang="cs-CZ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11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Navrhnout opatření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která povedou k zefektivnění vybraných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procesů.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 smtClean="0">
                <a:effectLst/>
                <a:latin typeface="Times New Roman" pitchFamily="18" charset="0"/>
                <a:cs typeface="Times New Roman" pitchFamily="18" charset="0"/>
              </a:rPr>
              <a:t>. Cíl práce</a:t>
            </a:r>
            <a:endParaRPr lang="cs-CZ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04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lvl="0" indent="-514350">
              <a:buClrTx/>
              <a:buSzPct val="100000"/>
              <a:buFont typeface="+mj-lt"/>
              <a:buAutoNum type="arabicParenR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 vhodné umístit distribuční centrum do České republiky?</a:t>
            </a:r>
          </a:p>
          <a:p>
            <a:pPr marL="624078" lvl="0" indent="-514350">
              <a:spcBef>
                <a:spcPts val="2400"/>
              </a:spcBef>
              <a:buClrTx/>
              <a:buSzPct val="100000"/>
              <a:buFont typeface="+mj-lt"/>
              <a:buAutoNum type="arabicParenR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Dojde ke snížení nákladů v logistických procesech na základě nového umístění distribučního skladu?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dirty="0" smtClean="0">
                <a:effectLst/>
                <a:latin typeface="Times New Roman" pitchFamily="18" charset="0"/>
                <a:cs typeface="Times New Roman" pitchFamily="18" charset="0"/>
              </a:rPr>
              <a:t>. Výzkumné otázky</a:t>
            </a:r>
            <a:endParaRPr lang="cs-CZ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32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ClrTx/>
              <a:buNone/>
            </a:pP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Metoda těžiště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 optimální umístění skladu</a:t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ClrTx/>
              <a:buNone/>
            </a:pPr>
            <a:r>
              <a:rPr lang="cs-CZ" u="sng" dirty="0" err="1" smtClean="0">
                <a:latin typeface="Times New Roman" pitchFamily="18" charset="0"/>
                <a:cs typeface="Times New Roman" pitchFamily="18" charset="0"/>
              </a:rPr>
              <a:t>Clark-Wrightova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 metoda</a:t>
            </a:r>
          </a:p>
          <a:p>
            <a:pPr>
              <a:buClrTx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 optimální řešení přepravních výkonů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dirty="0" smtClean="0">
                <a:effectLst/>
                <a:latin typeface="Times New Roman" pitchFamily="18" charset="0"/>
                <a:cs typeface="Times New Roman" pitchFamily="18" charset="0"/>
              </a:rPr>
              <a:t>. Použité metody</a:t>
            </a:r>
            <a:endParaRPr lang="cs-CZ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58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Gliwice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</a:pPr>
            <a:r>
              <a:rPr lang="cs-CZ" u="sng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áklady na skladování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Měsíční: 189 000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Kč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Roční: 2 268 000 Kč</a:t>
            </a:r>
          </a:p>
          <a:p>
            <a:pPr>
              <a:buClrTx/>
            </a:pP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Náklady na přepravu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Měsíční: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2 650 725 Kč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Roční: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31 808 700 Kč</a:t>
            </a:r>
          </a:p>
          <a:p>
            <a:pPr>
              <a:buClrTx/>
              <a:buFont typeface="Wingdings" pitchFamily="2" charset="2"/>
              <a:buChar char="§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dirty="0" smtClean="0">
                <a:effectLst/>
                <a:latin typeface="Times New Roman" pitchFamily="18" charset="0"/>
                <a:cs typeface="Times New Roman" pitchFamily="18" charset="0"/>
              </a:rPr>
              <a:t>. Současný stav</a:t>
            </a:r>
            <a:endParaRPr lang="cs-CZ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02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Metoda těžiště</a:t>
            </a:r>
          </a:p>
          <a:p>
            <a:pPr>
              <a:buClrTx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Světlá nad Sázavou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dirty="0" smtClean="0">
                <a:effectLst/>
                <a:latin typeface="Times New Roman" pitchFamily="18" charset="0"/>
                <a:cs typeface="Times New Roman" pitchFamily="18" charset="0"/>
              </a:rPr>
              <a:t>. Návrhy opatření</a:t>
            </a:r>
            <a:endParaRPr lang="cs-CZ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ázek 2"/>
          <p:cNvPicPr/>
          <p:nvPr/>
        </p:nvPicPr>
        <p:blipFill>
          <a:blip r:embed="rId2" cstate="print"/>
          <a:srcRect l="33879" t="22146" r="28868" b="31507"/>
          <a:stretch>
            <a:fillRect/>
          </a:stretch>
        </p:blipFill>
        <p:spPr bwMode="auto">
          <a:xfrm>
            <a:off x="2843808" y="2492896"/>
            <a:ext cx="6120680" cy="42484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2588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Metoda </a:t>
            </a:r>
            <a:r>
              <a:rPr lang="cs-CZ" u="sng" dirty="0" err="1" smtClean="0">
                <a:latin typeface="Times New Roman" pitchFamily="18" charset="0"/>
                <a:cs typeface="Times New Roman" pitchFamily="18" charset="0"/>
              </a:rPr>
              <a:t>Clark-Wrightova</a:t>
            </a:r>
            <a:endParaRPr lang="cs-CZ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8 rozvozových tras –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Jedetrans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s.r.o.</a:t>
            </a:r>
          </a:p>
          <a:p>
            <a:pPr marL="109728" indent="0">
              <a:buNone/>
            </a:pPr>
            <a:endParaRPr lang="cs-CZ" u="sng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dirty="0" smtClean="0">
                <a:effectLst/>
                <a:latin typeface="Times New Roman" pitchFamily="18" charset="0"/>
                <a:cs typeface="Times New Roman" pitchFamily="18" charset="0"/>
              </a:rPr>
              <a:t>. Návrhy opatření</a:t>
            </a:r>
            <a:endParaRPr lang="cs-CZ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3116302"/>
              </p:ext>
            </p:extLst>
          </p:nvPr>
        </p:nvGraphicFramePr>
        <p:xfrm>
          <a:off x="2052611" y="2564904"/>
          <a:ext cx="7056784" cy="4182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kument" r:id="rId3" imgW="6057812" imgH="3678612" progId="Word.Document.12">
                  <p:embed/>
                </p:oleObj>
              </mc:Choice>
              <mc:Fallback>
                <p:oleObj name="Dokument" r:id="rId3" imgW="6057812" imgH="367861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2611" y="2564904"/>
                        <a:ext cx="7056784" cy="41822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5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Porovnání celkových nákladů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dirty="0" smtClean="0">
                <a:effectLst/>
                <a:latin typeface="Times New Roman" pitchFamily="18" charset="0"/>
                <a:cs typeface="Times New Roman" pitchFamily="18" charset="0"/>
              </a:rPr>
              <a:t>. Návrhy opatření</a:t>
            </a:r>
            <a:endParaRPr lang="cs-CZ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Graf 11"/>
          <p:cNvGraphicFramePr/>
          <p:nvPr>
            <p:extLst>
              <p:ext uri="{D42A27DB-BD31-4B8C-83A1-F6EECF244321}">
                <p14:modId xmlns:p14="http://schemas.microsoft.com/office/powerpoint/2010/main" val="2206178750"/>
              </p:ext>
            </p:extLst>
          </p:nvPr>
        </p:nvGraphicFramePr>
        <p:xfrm>
          <a:off x="1568058" y="1916832"/>
          <a:ext cx="7560840" cy="47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955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18847</TotalTime>
  <Words>253</Words>
  <Application>Microsoft Office PowerPoint</Application>
  <PresentationFormat>Předvádění na obrazovce (4:3)</PresentationFormat>
  <Paragraphs>49</Paragraphs>
  <Slides>12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Shluk</vt:lpstr>
      <vt:lpstr>Dokument</vt:lpstr>
      <vt:lpstr>Racionalizace distribuční logistiky pro Decathlon ČR </vt:lpstr>
      <vt:lpstr>Obsah</vt:lpstr>
      <vt:lpstr>1. Cíl práce</vt:lpstr>
      <vt:lpstr>2. Výzkumné otázky</vt:lpstr>
      <vt:lpstr>3. Použité metody</vt:lpstr>
      <vt:lpstr>4. Současný stav</vt:lpstr>
      <vt:lpstr>5. Návrhy opatření</vt:lpstr>
      <vt:lpstr>5. Návrhy opatření</vt:lpstr>
      <vt:lpstr>5. Návrhy opatření</vt:lpstr>
      <vt:lpstr>Prezentace aplikace PowerPoint</vt:lpstr>
      <vt:lpstr>6. Doplňující dotazy - vedoucí práce</vt:lpstr>
      <vt:lpstr>6. Doplňující dotazy - oponent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distribuční logistiky pro Decathlon ČR</dc:title>
  <dc:creator>František</dc:creator>
  <cp:lastModifiedBy>František</cp:lastModifiedBy>
  <cp:revision>22</cp:revision>
  <dcterms:created xsi:type="dcterms:W3CDTF">2018-05-29T17:23:38Z</dcterms:created>
  <dcterms:modified xsi:type="dcterms:W3CDTF">2018-06-12T18:50:18Z</dcterms:modified>
</cp:coreProperties>
</file>