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F8-8F42-9A81-FE7861947BB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F8-8F42-9A81-FE7861947BB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F8-8F42-9A81-FE7861947BB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F8-8F42-9A81-FE7861947BB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F8-8F42-9A81-FE7861947BB9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F8-8F42-9A81-FE7861947BB9}"/>
              </c:ext>
            </c:extLst>
          </c:dPt>
          <c:dLbls>
            <c:dLbl>
              <c:idx val="0"/>
              <c:layout>
                <c:manualLayout>
                  <c:x val="-0.1889897165464838"/>
                  <c:y val="5.4349249013693743E-2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081287249490042E-2"/>
                      <c:h val="0.1155237267754832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3814833977848232"/>
                  <c:y val="-0.29526055693444297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4048078465123"/>
                      <c:h val="0.102116084841869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14873118843942573"/>
                  <c:y val="5.257734795646827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9F30B5D-C252-4D8F-9443-62DE4D83A31E}" type="PERCENTAGE">
                      <a:rPr lang="en-US" sz="1800"/>
                      <a:pPr>
                        <a:defRPr sz="1200"/>
                      </a:pPr>
                      <a:t>[PROCENTO]</a:t>
                    </a:fld>
                    <a:endParaRPr lang="cs-CZ"/>
                  </a:p>
                </c:rich>
              </c:tx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3394889404436299E-2"/>
                      <c:h val="8.870844290825476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8.1881926217556134E-2"/>
                  <c:y val="0.11976440444944378"/>
                </c:manualLayout>
              </c:layout>
              <c:spPr>
                <a:pattFill prst="pct75">
                  <a:fgClr>
                    <a:sysClr val="windowText" lastClr="000000">
                      <a:lumMod val="75000"/>
                      <a:lumOff val="25000"/>
                    </a:sysClr>
                  </a:fgClr>
                  <a:bgClr>
                    <a:sysClr val="windowText" lastClr="000000">
                      <a:lumMod val="65000"/>
                      <a:lumOff val="35000"/>
                    </a:sys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6288641003207893E-2"/>
                  <c:y val="0.1807367829021372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1815580344123694E-2"/>
                  <c:y val="9.031027371578551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Počet ujetých kilemetrů</c:v>
                </c:pt>
                <c:pt idx="1">
                  <c:v>Rok výroby</c:v>
                </c:pt>
                <c:pt idx="2">
                  <c:v>Užitečná hmotnost</c:v>
                </c:pt>
                <c:pt idx="3">
                  <c:v>Délka ložné ploby</c:v>
                </c:pt>
                <c:pt idx="4">
                  <c:v>Výkon</c:v>
                </c:pt>
                <c:pt idx="5">
                  <c:v>Pořizovací cena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0.44934497499999998</c:v>
                </c:pt>
                <c:pt idx="1">
                  <c:v>0.25942944200000001</c:v>
                </c:pt>
                <c:pt idx="2">
                  <c:v>0.14344142300000001</c:v>
                </c:pt>
                <c:pt idx="3">
                  <c:v>7.8938858000000001E-2</c:v>
                </c:pt>
                <c:pt idx="4">
                  <c:v>4.3646171999999997E-2</c:v>
                </c:pt>
                <c:pt idx="5">
                  <c:v>2.5199129000000001E-2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4F8-8F42-9A81-FE7861947BB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996062992125981"/>
          <c:y val="0.19989938757655293"/>
          <c:w val="0.32615048118985124"/>
          <c:h val="0.5287726534183226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3.4188034188034191E-2"/>
          <c:w val="0.599690381145913"/>
          <c:h val="0.8925518925518926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87C-BD4B-9D34-0713141AF6A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87C-BD4B-9D34-0713141AF6A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87C-BD4B-9D34-0713141AF6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87C-BD4B-9D34-0713141AF6A3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87C-BD4B-9D34-0713141AF6A3}"/>
              </c:ext>
            </c:extLst>
          </c:dPt>
          <c:dLbls>
            <c:dLbl>
              <c:idx val="0"/>
              <c:layout>
                <c:manualLayout>
                  <c:x val="-8.87707050979097E-2"/>
                  <c:y val="0.1320133258119880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342464739410435"/>
                  <c:y val="4.754099284206663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012144695886959"/>
                  <c:y val="-0.3203573798383041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7.912985142075056E-2"/>
                  <c:y val="-0.1885456411020126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342651102932108"/>
                  <c:y val="9.55865206063136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Iveco Eurocargo 160E28P</c:v>
                </c:pt>
                <c:pt idx="1">
                  <c:v>DAF LF45220</c:v>
                </c:pt>
                <c:pt idx="2">
                  <c:v>MAN TGL 12.250</c:v>
                </c:pt>
                <c:pt idx="3">
                  <c:v>Mercedes-Benz Atego 1224L</c:v>
                </c:pt>
                <c:pt idx="4">
                  <c:v>Volvo FL280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0.41954539000000002</c:v>
                </c:pt>
                <c:pt idx="1">
                  <c:v>0.28671790400000002</c:v>
                </c:pt>
                <c:pt idx="2">
                  <c:v>0.93630412500000004</c:v>
                </c:pt>
                <c:pt idx="3">
                  <c:v>0.19240939300000001</c:v>
                </c:pt>
                <c:pt idx="4">
                  <c:v>0.95563863199999999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87C-BD4B-9D34-0713141AF6A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425881584397936"/>
          <c:y val="0.18192495168873121"/>
          <c:w val="0.33981485813247098"/>
          <c:h val="0.5593050868641419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8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8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2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362202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1" y="1524002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9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F22A1F-2062-4649-801F-D05C9D75BFC7}" type="datetimeFigureOut">
              <a:rPr lang="en-US" smtClean="0"/>
              <a:t>6/13/2018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23ABFF2-9A40-497D-9B25-C6FFF777D920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6" y="116632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723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983601" y="371292"/>
            <a:ext cx="5936704" cy="936104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Vysoká škola technická a ekonomická v Českých Budějovicích</a:t>
            </a:r>
            <a:endParaRPr lang="cs-CZ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3548" y="2361759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Obnova vozového parku ve společnosti   </a:t>
            </a:r>
            <a:r>
              <a:rPr lang="cs-CZ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Číža</a:t>
            </a:r>
            <a:r>
              <a:rPr lang="cs-CZ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</a:t>
            </a:r>
            <a:endParaRPr lang="cs-CZ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11560" y="4869160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bakalářské práce: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Marek Čížek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Vedoucí práce: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doc. Ing. Rudolf Kampf, Ph.D.</a:t>
            </a:r>
            <a:endParaRPr lang="cs-CZ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Oponent práce: Ing. </a:t>
            </a:r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Jindřich Šedivý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716016" y="6133366"/>
            <a:ext cx="4140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České Budějovice, červen 2018</a:t>
            </a:r>
            <a:endParaRPr lang="cs-CZ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7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Kriteriální matice</a:t>
            </a:r>
            <a:endParaRPr lang="cs-CZ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variant -  metoda WSA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30" y="2255870"/>
            <a:ext cx="6995912" cy="422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6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Maximalizovaná kriteriální matice</a:t>
            </a:r>
            <a:endParaRPr lang="cs-CZ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variant -  metoda WSA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264" y="2253803"/>
            <a:ext cx="7330610" cy="405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Normalizovaná kriteriální matice</a:t>
            </a:r>
            <a:endParaRPr lang="cs-CZ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variant -  metoda WSA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34" y="2279560"/>
            <a:ext cx="7361669" cy="41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7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Konečný výpočet metody WSA</a:t>
            </a:r>
            <a:endParaRPr lang="cs-CZ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variant -  metoda WSA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60" y="2827879"/>
            <a:ext cx="7904879" cy="2253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Procentuálně vyjádřené výsledky</a:t>
            </a:r>
            <a:endParaRPr lang="cs-CZ" sz="2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variant -  metoda WSA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3739711156"/>
              </p:ext>
            </p:extLst>
          </p:nvPr>
        </p:nvGraphicFramePr>
        <p:xfrm>
          <a:off x="785612" y="2369712"/>
          <a:ext cx="7727324" cy="4082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7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použitých metod vícekriteriálního hodnocení doporučuji zakoupit vůz Volvo FL280.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Ã½sledek obrÃ¡zku pro volvo fl plach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41" y="2765221"/>
            <a:ext cx="4725518" cy="35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001867" y="3102384"/>
            <a:ext cx="743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pozornost.</a:t>
            </a:r>
            <a:endParaRPr lang="cs-CZ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8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9436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Budou výsledky práce aplikované?</a:t>
            </a:r>
          </a:p>
          <a:p>
            <a:pPr marL="59436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Proč jste zvolil v rámci řešení BP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Saatyho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metodu?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 vedoucího práce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14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4594"/>
            <a:ext cx="8229600" cy="4709160"/>
          </a:xfrm>
        </p:spPr>
        <p:txBody>
          <a:bodyPr>
            <a:normAutofit/>
          </a:bodyPr>
          <a:lstStyle/>
          <a:p>
            <a:pPr marL="594360" indent="-457200">
              <a:buClr>
                <a:schemeClr val="bg1"/>
              </a:buClr>
              <a:buSzPct val="100000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Jakou 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 formu má podnikatelský subjekt </a:t>
            </a:r>
            <a:r>
              <a:rPr lang="cs-CZ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Číža</a:t>
            </a: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Trans, respektive jakou právní formu má analyzovaný podnikatelský subjekt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94360" indent="-457200">
              <a:buClr>
                <a:schemeClr val="bg1"/>
              </a:buClr>
              <a:buSzPct val="100000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práci zmiňujete některé úmluvy, např. TIR na základě karnetů TIR - co je karnet? </a:t>
            </a:r>
          </a:p>
          <a:p>
            <a:pPr marL="59436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Uveďte konkrétní příklad neveřejné železniční nákladní dopravy a veřejné železniční nákladní dopravy (kde je taková doprava realizována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594360" indent="-457200"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jakého důvodu nebylo (možná cíleně) uvažováno o unifikaci vozového parku ve smyslu vozidel téhož typu, respektive téhož výrobce (lhostejno přitom, zda by k unifikaci došlo najednou, nebo postupně). Zdůvodněte</a:t>
            </a:r>
            <a:r>
              <a:rPr lang="cs-CZ" sz="2400" dirty="0">
                <a:solidFill>
                  <a:schemeClr val="bg1"/>
                </a:solidFill>
              </a:rPr>
              <a:t>.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 oponenta práce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3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64594"/>
            <a:ext cx="8229600" cy="4709160"/>
          </a:xfrm>
        </p:spPr>
        <p:txBody>
          <a:bodyPr>
            <a:normAutofit/>
          </a:bodyPr>
          <a:lstStyle/>
          <a:p>
            <a:pPr marL="594360" indent="-457200">
              <a:buClr>
                <a:schemeClr val="bg1"/>
              </a:buClr>
              <a:buSzPct val="100000"/>
              <a:buFont typeface="+mj-lt"/>
              <a:buAutoNum type="arabicPeriod" startAt="5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Jakým způsobem se může promítnout do finanční situace posuzovaného subjektu prodej vyřazovaného vozidla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94360" indent="-457200">
              <a:buClr>
                <a:schemeClr val="bg1"/>
              </a:buClr>
              <a:buSzPct val="100000"/>
              <a:buFont typeface="+mj-lt"/>
              <a:buAutoNum type="arabicPeriod" startAt="5"/>
            </a:pPr>
            <a: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kterém úřadě může dopravce (jeho zástupce) vykonat zkoušku odborné způsobilosti? (Uveďte název dopravního úřadu).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 oponenta práce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9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935596" y="281912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</a:t>
            </a:r>
            <a:r>
              <a:rPr lang="cs-CZ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2045809"/>
            <a:ext cx="8229600" cy="47091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volby tématu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podniku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Výzkumný problém a použité metody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Vyřazení nejméně vyhovujícího vozu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vah kritérií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Hodnocení variant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Závěrečné shrnutí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Doplňující otázky</a:t>
            </a: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25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4777" y="2720662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Cílem bakalářské práce je za pomocí metody vícekriteriálního hodnocení variant navrhnout vhodný typ </a:t>
            </a:r>
            <a:r>
              <a:rPr lang="cs-CZ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vozide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společnost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Číža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193173" y="307670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 bakalářské práce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57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57021"/>
            <a:ext cx="8229600" cy="4709160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 využitelnosti práce v praxi</a:t>
            </a:r>
          </a:p>
          <a:p>
            <a:pPr marL="137160" indent="0">
              <a:buClr>
                <a:schemeClr val="bg1"/>
              </a:buClr>
              <a:buNone/>
            </a:pP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Zájem o danou problematiku a prohloubení znalostí</a:t>
            </a:r>
          </a:p>
          <a:p>
            <a:pPr marL="137160" indent="0">
              <a:buClr>
                <a:schemeClr val="bg1"/>
              </a:buClr>
              <a:buNone/>
            </a:pP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Pracovní spolupráce</a:t>
            </a:r>
          </a:p>
          <a:p>
            <a:pPr marL="137160" indent="0">
              <a:buClr>
                <a:schemeClr val="bg1"/>
              </a:buClr>
              <a:buNone/>
            </a:pP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Snadný přístup k informacím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13992" y="38494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Motivace a důvody volby tématu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4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41866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Číža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</a:t>
            </a:r>
          </a:p>
          <a:p>
            <a:pPr marL="137160" indent="0">
              <a:buClr>
                <a:schemeClr val="bg1"/>
              </a:buClr>
              <a:buNone/>
            </a:pP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Sídlo: Horčápsko (okres Příbram)</a:t>
            </a:r>
          </a:p>
          <a:p>
            <a:pPr marL="137160" indent="0">
              <a:buClr>
                <a:schemeClr val="bg1"/>
              </a:buClr>
              <a:buNone/>
            </a:pP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 založení: 1993</a:t>
            </a:r>
          </a:p>
          <a:p>
            <a:pPr marL="137160" indent="0">
              <a:buClr>
                <a:schemeClr val="bg1"/>
              </a:buClr>
              <a:buNone/>
            </a:pPr>
            <a:endParaRPr lang="cs-CZ" sz="2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Druh živnosti: koncesovaná</a:t>
            </a: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  <a:buFont typeface="Courier New" panose="02070309020205020404" pitchFamily="49" charset="0"/>
              <a:buChar char="o"/>
            </a:pP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podnikání: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Silniční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motorová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doprava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cs-C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nákladní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provozovaná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vozidly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jízdními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soupravami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 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největší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povolené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hmotnosti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přesahující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3,5 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tuny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13992" y="384943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Představení podniku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1065" y="2148840"/>
            <a:ext cx="8229600" cy="4709160"/>
          </a:xfrm>
        </p:spPr>
        <p:txBody>
          <a:bodyPr/>
          <a:lstStyle/>
          <a:p>
            <a:pPr marL="13716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Návrh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vhodného typu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vozidel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danou společnost, které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povedou 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zkvalitnění a zmodernizování vozového parku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firmy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indent="0">
              <a:buNone/>
            </a:pP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Aplikace </a:t>
            </a:r>
            <a:r>
              <a:rPr lang="cs-CZ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Saatyho</a:t>
            </a:r>
            <a:r>
              <a:rPr lang="cs-CZ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metody a metody WSA, vedoucí ke správnému výběru nového </a:t>
            </a:r>
            <a:r>
              <a:rPr lang="cs-CZ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vozidla. </a:t>
            </a:r>
            <a:endParaRPr lang="cs-CZ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Výzkumný problém a použité metody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39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601" y="3927243"/>
            <a:ext cx="3985064" cy="281162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ovéPole 3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Vyřazení nejméně vyhovujícího vozu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39" y="1513254"/>
            <a:ext cx="3438659" cy="241398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338" y="4189152"/>
            <a:ext cx="3438659" cy="242611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5187" y="1513254"/>
            <a:ext cx="3145891" cy="233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vah kritérií – </a:t>
            </a:r>
            <a:r>
              <a:rPr lang="cs-CZ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Saatyho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matice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64" y="2174918"/>
            <a:ext cx="7518820" cy="3723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58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26871" y="294790"/>
            <a:ext cx="743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Určení vah kritérií – </a:t>
            </a:r>
            <a:r>
              <a:rPr lang="cs-CZ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Saatyho</a:t>
            </a:r>
            <a:r>
              <a:rPr lang="cs-CZ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matice</a:t>
            </a:r>
            <a:endParaRPr lang="cs-CZ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4147249538"/>
              </p:ext>
            </p:extLst>
          </p:nvPr>
        </p:nvGraphicFramePr>
        <p:xfrm>
          <a:off x="1171979" y="1970468"/>
          <a:ext cx="6890195" cy="378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4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1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ošky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iv 1" id="{56366148-92F5-4D2A-B3E3-A35D389C6442}" vid="{56B70468-657D-4C24-999D-30C0998FF6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413</Words>
  <Application>Microsoft Office PowerPoint</Application>
  <PresentationFormat>Předvádění na obrazovce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Courier New</vt:lpstr>
      <vt:lpstr>Lucida Sans</vt:lpstr>
      <vt:lpstr>Wingdings</vt:lpstr>
      <vt:lpstr>Wingdings 2</vt:lpstr>
      <vt:lpstr>Wingdings 3</vt:lpstr>
      <vt:lpstr>Motiv 1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Čížek</dc:creator>
  <cp:lastModifiedBy>Marek Čížek</cp:lastModifiedBy>
  <cp:revision>21</cp:revision>
  <dcterms:created xsi:type="dcterms:W3CDTF">2018-06-13T15:22:40Z</dcterms:created>
  <dcterms:modified xsi:type="dcterms:W3CDTF">2018-06-13T20:32:04Z</dcterms:modified>
</cp:coreProperties>
</file>