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Optimalizace MHD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c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>
                <a:latin typeface="Arial"/>
                <a:ea typeface="Arial"/>
                <a:cs typeface="Arial"/>
                <a:sym typeface="Arial"/>
              </a:rPr>
              <a:t>Strakonicích</a:t>
            </a:r>
            <a:br>
              <a:rPr lang="cs"/>
            </a:br>
            <a:endParaRPr/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729450" y="29871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Arial"/>
                <a:ea typeface="Arial"/>
                <a:cs typeface="Arial"/>
                <a:sym typeface="Arial"/>
              </a:rPr>
              <a:t>Autor: Jiří Zdeněk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Arial"/>
                <a:ea typeface="Arial"/>
                <a:cs typeface="Arial"/>
                <a:sym typeface="Arial"/>
              </a:rPr>
              <a:t>Vedoucí práce: Ing. Jiří Čejka, Ph.D.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Arial"/>
                <a:ea typeface="Arial"/>
                <a:cs typeface="Arial"/>
                <a:sym typeface="Arial"/>
              </a:rPr>
              <a:t>Oponent práce: prof. Ing. Vieroslav Molnár, PhD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Arial"/>
                <a:ea typeface="Arial"/>
                <a:cs typeface="Arial"/>
                <a:sym typeface="Arial"/>
              </a:rPr>
              <a:t>Vysoká škola technická a ekonomická v Českých Budějovicích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Arial"/>
                <a:ea typeface="Arial"/>
                <a:cs typeface="Arial"/>
                <a:sym typeface="Arial"/>
              </a:rPr>
              <a:t>Ústav technicko-technologický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Arial"/>
                <a:ea typeface="Arial"/>
                <a:cs typeface="Arial"/>
                <a:sym typeface="Arial"/>
              </a:rPr>
              <a:t>ČERVEN 2018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729450" y="11555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>
                <a:latin typeface="Arial"/>
                <a:ea typeface="Arial"/>
                <a:cs typeface="Arial"/>
                <a:sym typeface="Arial"/>
              </a:rPr>
              <a:t>Závěrečné shrnutí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latin typeface="Arial"/>
                <a:ea typeface="Arial"/>
                <a:cs typeface="Arial"/>
                <a:sym typeface="Arial"/>
              </a:rPr>
              <a:t>Výsledek práce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000">
                <a:latin typeface="Arial"/>
                <a:ea typeface="Arial"/>
                <a:cs typeface="Arial"/>
                <a:sym typeface="Arial"/>
              </a:rPr>
              <a:t>Možnost využití návrhu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727650" y="11304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>
                <a:latin typeface="Arial"/>
                <a:ea typeface="Arial"/>
                <a:cs typeface="Arial"/>
                <a:sym typeface="Arial"/>
              </a:rPr>
              <a:t>Doplňující otázky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arenR"/>
            </a:pPr>
            <a:r>
              <a:rPr lang="cs" sz="2000">
                <a:latin typeface="Arial"/>
                <a:ea typeface="Arial"/>
                <a:cs typeface="Arial"/>
                <a:sym typeface="Arial"/>
              </a:rPr>
              <a:t>Jak se díváte na zajištění noční dopravní obslužnosti. Prodloužil byste ve Strakonicích vedení některých spojů i po 24 h?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>
              <a:spcBef>
                <a:spcPts val="1600"/>
              </a:spcBef>
              <a:spcAft>
                <a:spcPts val="0"/>
              </a:spcAft>
              <a:buSzPts val="2000"/>
              <a:buFont typeface="Arial"/>
              <a:buAutoNum type="arabicParenR"/>
            </a:pPr>
            <a:r>
              <a:rPr lang="cs" sz="2000">
                <a:latin typeface="Arial"/>
                <a:ea typeface="Arial"/>
                <a:cs typeface="Arial"/>
                <a:sym typeface="Arial"/>
              </a:rPr>
              <a:t>Ponúkli ste vaše riešenie pri zachovaní počtu kilometrov s väčšou intenzitou obsluhy vedeniu mesta Strakonice?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729450" y="1317250"/>
            <a:ext cx="7688700" cy="302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4000">
                <a:latin typeface="Arial"/>
                <a:ea typeface="Arial"/>
                <a:cs typeface="Arial"/>
                <a:sym typeface="Arial"/>
              </a:rPr>
              <a:t>Děkuji za pozornost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/>
              <a:t>Úvod</a:t>
            </a:r>
            <a:endParaRPr sz="4000"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latin typeface="Arial"/>
                <a:ea typeface="Arial"/>
                <a:cs typeface="Arial"/>
                <a:sym typeface="Arial"/>
              </a:rPr>
              <a:t>Důvod výběru tématu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2000">
                <a:latin typeface="Arial"/>
                <a:ea typeface="Arial"/>
                <a:cs typeface="Arial"/>
                <a:sym typeface="Arial"/>
              </a:rPr>
              <a:t>Cílem bakalářské práce je zhodnocení současného stavu realizace MHD ve Strakonicích.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729450" y="12057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>
                <a:latin typeface="Arial"/>
                <a:ea typeface="Arial"/>
                <a:cs typeface="Arial"/>
                <a:sym typeface="Arial"/>
              </a:rPr>
              <a:t>Představení problému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latin typeface="Arial"/>
                <a:ea typeface="Arial"/>
                <a:cs typeface="Arial"/>
                <a:sym typeface="Arial"/>
              </a:rPr>
              <a:t>Výzkumný problém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000">
                <a:latin typeface="Arial"/>
                <a:ea typeface="Arial"/>
                <a:cs typeface="Arial"/>
                <a:sym typeface="Arial"/>
              </a:rPr>
              <a:t>Výzkumná otázka č. 1: Potvrdí dopravní průzkum vhodnost změny linkového vedení MHD ve Strakonicích?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2000">
                <a:latin typeface="Arial"/>
                <a:ea typeface="Arial"/>
                <a:cs typeface="Arial"/>
                <a:sym typeface="Arial"/>
              </a:rPr>
              <a:t>Výzkumná otázka č. 2: Bude nutná úprava zastávek k optimalizaci vedení systému MHD?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727650" y="1105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>
                <a:latin typeface="Arial"/>
                <a:ea typeface="Arial"/>
                <a:cs typeface="Arial"/>
                <a:sym typeface="Arial"/>
              </a:rPr>
              <a:t>Aktuální vedení linek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2000">
                <a:latin typeface="Arial"/>
                <a:ea typeface="Arial"/>
                <a:cs typeface="Arial"/>
                <a:sym typeface="Arial"/>
              </a:rPr>
              <a:t>MHD 1 – 385001</a:t>
            </a:r>
            <a:br>
              <a:rPr lang="cs" sz="2000">
                <a:latin typeface="Arial"/>
                <a:ea typeface="Arial"/>
                <a:cs typeface="Arial"/>
                <a:sym typeface="Arial"/>
              </a:rPr>
            </a:br>
            <a:r>
              <a:rPr lang="cs" sz="2000">
                <a:latin typeface="Arial"/>
                <a:ea typeface="Arial"/>
                <a:cs typeface="Arial"/>
                <a:sym typeface="Arial"/>
              </a:rPr>
              <a:t>MHD </a:t>
            </a:r>
            <a:r>
              <a:rPr lang="cs" sz="20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cs" sz="2000">
                <a:latin typeface="Arial"/>
                <a:ea typeface="Arial"/>
                <a:cs typeface="Arial"/>
                <a:sym typeface="Arial"/>
              </a:rPr>
              <a:t> – 385002</a:t>
            </a:r>
            <a:br>
              <a:rPr lang="cs" sz="2000">
                <a:latin typeface="Arial"/>
                <a:ea typeface="Arial"/>
                <a:cs typeface="Arial"/>
                <a:sym typeface="Arial"/>
              </a:rPr>
            </a:br>
            <a:r>
              <a:rPr lang="cs" sz="2000">
                <a:latin typeface="Arial"/>
                <a:ea typeface="Arial"/>
                <a:cs typeface="Arial"/>
                <a:sym typeface="Arial"/>
              </a:rPr>
              <a:t>MHD 3 – 385003</a:t>
            </a:r>
            <a:br>
              <a:rPr lang="cs" sz="2000">
                <a:latin typeface="Arial"/>
                <a:ea typeface="Arial"/>
                <a:cs typeface="Arial"/>
                <a:sym typeface="Arial"/>
              </a:rPr>
            </a:br>
            <a:r>
              <a:rPr lang="cs" sz="2000">
                <a:latin typeface="Arial"/>
                <a:ea typeface="Arial"/>
                <a:cs typeface="Arial"/>
                <a:sym typeface="Arial"/>
              </a:rPr>
              <a:t>MHD 4 – 385004</a:t>
            </a:r>
            <a:br>
              <a:rPr lang="cs" sz="2000">
                <a:latin typeface="Arial"/>
                <a:ea typeface="Arial"/>
                <a:cs typeface="Arial"/>
                <a:sym typeface="Arial"/>
              </a:rPr>
            </a:br>
            <a:r>
              <a:rPr lang="cs" sz="2000">
                <a:latin typeface="Arial"/>
                <a:ea typeface="Arial"/>
                <a:cs typeface="Arial"/>
                <a:sym typeface="Arial"/>
              </a:rPr>
              <a:t>MHD 5 – 385005</a:t>
            </a:r>
            <a:br>
              <a:rPr lang="cs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646" y="1791125"/>
            <a:ext cx="3108500" cy="298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729450" y="1117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>
                <a:latin typeface="Arial"/>
                <a:ea typeface="Arial"/>
                <a:cs typeface="Arial"/>
                <a:sym typeface="Arial"/>
              </a:rPr>
              <a:t>Dopravní průzkum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latin typeface="Arial"/>
                <a:ea typeface="Arial"/>
                <a:cs typeface="Arial"/>
                <a:sym typeface="Arial"/>
              </a:rPr>
              <a:t>Způsob provedení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000">
                <a:latin typeface="Arial"/>
                <a:ea typeface="Arial"/>
                <a:cs typeface="Arial"/>
                <a:sym typeface="Arial"/>
              </a:rPr>
              <a:t>Oblasti zkoumání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000">
                <a:latin typeface="Arial"/>
                <a:ea typeface="Arial"/>
                <a:cs typeface="Arial"/>
                <a:sym typeface="Arial"/>
              </a:rPr>
              <a:t>Vybavení pozorovatelů průzkumu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6725" y="2078875"/>
            <a:ext cx="3493226" cy="287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729450" y="1243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500">
                <a:latin typeface="Arial"/>
                <a:ea typeface="Arial"/>
                <a:cs typeface="Arial"/>
                <a:sym typeface="Arial"/>
              </a:rPr>
              <a:t>Zjištěné výsledky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latin typeface="Arial"/>
                <a:ea typeface="Arial"/>
                <a:cs typeface="Arial"/>
                <a:sym typeface="Arial"/>
              </a:rPr>
              <a:t>Nejvíce využívané linky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000">
                <a:latin typeface="Arial"/>
                <a:ea typeface="Arial"/>
                <a:cs typeface="Arial"/>
                <a:sym typeface="Arial"/>
              </a:rPr>
              <a:t>Počet přepravených osob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2000">
                <a:latin typeface="Arial"/>
                <a:ea typeface="Arial"/>
                <a:cs typeface="Arial"/>
                <a:sym typeface="Arial"/>
              </a:rPr>
              <a:t>Nejvíce využívané zastávky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725" y="1507025"/>
            <a:ext cx="43053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0550"/>
            <a:ext cx="9143999" cy="5284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8550"/>
            <a:ext cx="9144004" cy="490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729450" y="12308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500"/>
              <a:t>Návrh opatření</a:t>
            </a:r>
            <a:endParaRPr sz="3500"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342" y="1853850"/>
            <a:ext cx="7761308" cy="32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