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5" r:id="rId7"/>
    <p:sldId id="266" r:id="rId8"/>
    <p:sldId id="262" r:id="rId9"/>
    <p:sldId id="267" r:id="rId10"/>
    <p:sldId id="263" r:id="rId11"/>
    <p:sldId id="26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8AFC4C-5550-4DDF-9EE3-DC5B71B6E519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960B7-2405-41EE-B522-5495F198C4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5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960B7-2405-41EE-B522-5495F198C4C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167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3656-34AE-4342-9C56-7B7CBE4AD692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5D5B-02F4-4EB1-8D09-01C03DECB654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3656-34AE-4342-9C56-7B7CBE4AD692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5D5B-02F4-4EB1-8D09-01C03DECB6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3656-34AE-4342-9C56-7B7CBE4AD692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5D5B-02F4-4EB1-8D09-01C03DECB6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3656-34AE-4342-9C56-7B7CBE4AD692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5D5B-02F4-4EB1-8D09-01C03DECB6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3656-34AE-4342-9C56-7B7CBE4AD692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5D5B-02F4-4EB1-8D09-01C03DECB654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3656-34AE-4342-9C56-7B7CBE4AD692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5D5B-02F4-4EB1-8D09-01C03DECB6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3656-34AE-4342-9C56-7B7CBE4AD692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5D5B-02F4-4EB1-8D09-01C03DECB654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3656-34AE-4342-9C56-7B7CBE4AD692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5D5B-02F4-4EB1-8D09-01C03DECB6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3656-34AE-4342-9C56-7B7CBE4AD692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5D5B-02F4-4EB1-8D09-01C03DECB6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3656-34AE-4342-9C56-7B7CBE4AD692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5D5B-02F4-4EB1-8D09-01C03DECB65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3656-34AE-4342-9C56-7B7CBE4AD692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65D5B-02F4-4EB1-8D09-01C03DECB6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65C3656-34AE-4342-9C56-7B7CBE4AD692}" type="datetimeFigureOut">
              <a:rPr lang="cs-CZ" smtClean="0"/>
              <a:t>13.6.2018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1665D5B-02F4-4EB1-8D09-01C03DECB65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6024" y="764705"/>
            <a:ext cx="7772400" cy="1440160"/>
          </a:xfrm>
        </p:spPr>
        <p:txBody>
          <a:bodyPr>
            <a:normAutofit fontScale="90000"/>
          </a:bodyPr>
          <a:lstStyle/>
          <a:p>
            <a:r>
              <a:rPr lang="cs-CZ" sz="2000" b="1" dirty="0" smtClean="0">
                <a:latin typeface="Calibri" pitchFamily="34" charset="0"/>
                <a:cs typeface="Calibri" pitchFamily="34" charset="0"/>
              </a:rPr>
              <a:t>Vysoká škola technická a ekonomická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cs-CZ" dirty="0" smtClean="0">
                <a:latin typeface="Calibri" pitchFamily="34" charset="0"/>
                <a:cs typeface="Calibri" pitchFamily="34" charset="0"/>
              </a:rPr>
            </a:br>
            <a:r>
              <a:rPr lang="cs-CZ" sz="2000" dirty="0" smtClean="0">
                <a:latin typeface="Calibri" pitchFamily="34" charset="0"/>
                <a:cs typeface="Calibri" pitchFamily="34" charset="0"/>
              </a:rPr>
              <a:t>Ústav </a:t>
            </a:r>
            <a:r>
              <a:rPr lang="cs-CZ" sz="2000" dirty="0" err="1" smtClean="0">
                <a:latin typeface="Calibri" pitchFamily="34" charset="0"/>
                <a:cs typeface="Calibri" pitchFamily="34" charset="0"/>
              </a:rPr>
              <a:t>technicko-technologický</a:t>
            </a:r>
            <a:r>
              <a:rPr lang="cs-CZ" sz="2000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cs-CZ" sz="2000" dirty="0" smtClean="0">
                <a:latin typeface="+mn-lt"/>
                <a:cs typeface="Arial" panose="020B0604020202020204" pitchFamily="34" charset="0"/>
              </a:rPr>
            </a:br>
            <a:r>
              <a:rPr lang="cs-CZ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cs-CZ" dirty="0" smtClean="0">
                <a:latin typeface="+mn-lt"/>
                <a:cs typeface="Arial" panose="020B0604020202020204" pitchFamily="34" charset="0"/>
              </a:rPr>
            </a:br>
            <a:endParaRPr lang="cs-CZ" sz="28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4365104"/>
            <a:ext cx="7232848" cy="1440160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cs-CZ" sz="2800" dirty="0" smtClean="0">
                <a:solidFill>
                  <a:schemeClr val="tx1"/>
                </a:solidFill>
                <a:latin typeface="Calibri" pitchFamily="34" charset="0"/>
                <a:ea typeface="Tahoma" panose="020B0604030504040204" pitchFamily="34" charset="0"/>
                <a:cs typeface="Calibri" pitchFamily="34" charset="0"/>
              </a:rPr>
              <a:t>Autor bakalářské práce: Jana Müllerová</a:t>
            </a:r>
          </a:p>
          <a:p>
            <a:pPr algn="l"/>
            <a:r>
              <a:rPr lang="cs-CZ" sz="2800" dirty="0" smtClean="0">
                <a:solidFill>
                  <a:schemeClr val="tx1"/>
                </a:solidFill>
                <a:latin typeface="Calibri" pitchFamily="34" charset="0"/>
                <a:ea typeface="Tahoma" panose="020B0604030504040204" pitchFamily="34" charset="0"/>
                <a:cs typeface="Calibri" pitchFamily="34" charset="0"/>
              </a:rPr>
              <a:t>Vedoucí bakalářské práce: Ing. Ladislav Bartuška</a:t>
            </a:r>
          </a:p>
          <a:p>
            <a:pPr algn="l"/>
            <a:r>
              <a:rPr lang="cs-CZ" sz="2800" dirty="0" smtClean="0">
                <a:solidFill>
                  <a:schemeClr val="tx1"/>
                </a:solidFill>
                <a:latin typeface="Calibri" pitchFamily="34" charset="0"/>
                <a:ea typeface="Tahoma" panose="020B0604030504040204" pitchFamily="34" charset="0"/>
                <a:cs typeface="Calibri" pitchFamily="34" charset="0"/>
              </a:rPr>
              <a:t>Oponent bakalářské práce: Ing. Bc. Jiří Hanzl, Ph.D.</a:t>
            </a:r>
          </a:p>
          <a:p>
            <a:pPr algn="l"/>
            <a:endParaRPr lang="cs-CZ" sz="2800" dirty="0">
              <a:solidFill>
                <a:schemeClr val="tx1"/>
              </a:solidFill>
              <a:latin typeface="Calibri" pitchFamily="34" charset="0"/>
              <a:ea typeface="Tahoma" panose="020B0604030504040204" pitchFamily="34" charset="0"/>
              <a:cs typeface="Calibri" pitchFamily="34" charset="0"/>
            </a:endParaRPr>
          </a:p>
          <a:p>
            <a:pPr algn="l"/>
            <a:r>
              <a:rPr lang="cs-CZ" sz="2800" dirty="0" smtClean="0">
                <a:solidFill>
                  <a:schemeClr val="tx1"/>
                </a:solidFill>
                <a:latin typeface="Calibri" pitchFamily="34" charset="0"/>
                <a:ea typeface="Tahoma" panose="020B0604030504040204" pitchFamily="34" charset="0"/>
                <a:cs typeface="Calibri" pitchFamily="34" charset="0"/>
              </a:rPr>
              <a:t>České Budějovice, červen 2018</a:t>
            </a:r>
          </a:p>
          <a:p>
            <a:pPr algn="l"/>
            <a:endParaRPr lang="cs-CZ" sz="2800" dirty="0">
              <a:solidFill>
                <a:schemeClr val="tx1"/>
              </a:solidFill>
              <a:latin typeface="Calibri" pitchFamily="34" charset="0"/>
              <a:ea typeface="Tahoma" panose="020B0604030504040204" pitchFamily="34" charset="0"/>
              <a:cs typeface="Calibri" pitchFamily="34" charset="0"/>
            </a:endParaRPr>
          </a:p>
          <a:p>
            <a:pPr algn="l"/>
            <a:endParaRPr lang="cs-CZ" sz="2800" dirty="0" smtClean="0">
              <a:solidFill>
                <a:schemeClr val="tx1"/>
              </a:solidFill>
              <a:latin typeface="Calibri" pitchFamily="34" charset="0"/>
              <a:ea typeface="Tahoma" panose="020B0604030504040204" pitchFamily="34" charset="0"/>
              <a:cs typeface="Calibri" pitchFamily="34" charset="0"/>
            </a:endParaRPr>
          </a:p>
          <a:p>
            <a:pPr algn="l"/>
            <a:endParaRPr lang="cs-CZ" sz="2800" dirty="0" smtClean="0">
              <a:solidFill>
                <a:schemeClr val="tx1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l"/>
            <a:endParaRPr lang="cs-CZ" sz="2800" dirty="0" smtClean="0">
              <a:solidFill>
                <a:schemeClr val="tx1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l"/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83568" y="1484784"/>
            <a:ext cx="691276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b="1" dirty="0" smtClean="0">
                <a:solidFill>
                  <a:schemeClr val="tx1"/>
                </a:solidFill>
                <a:latin typeface="Calibri" pitchFamily="34" charset="0"/>
                <a:ea typeface="Tahoma" panose="020B0604030504040204" pitchFamily="34" charset="0"/>
                <a:cs typeface="Calibri" pitchFamily="34" charset="0"/>
              </a:rPr>
              <a:t>Optimalizace sítě veřejné hromadné dopravy v Českém Krumlově</a:t>
            </a:r>
          </a:p>
          <a:p>
            <a:endParaRPr lang="cs-CZ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2" name="Picture 4" descr="http://www.vstecb.cz/images/images/logo-vste-podstrank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805264"/>
            <a:ext cx="6477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1057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0000"/>
            <a:ext cx="8229600" cy="1143000"/>
          </a:xfrm>
        </p:spPr>
        <p:txBody>
          <a:bodyPr anchor="t">
            <a:noAutofit/>
          </a:bodyPr>
          <a:lstStyle/>
          <a:p>
            <a:r>
              <a:rPr lang="cs-CZ" altLang="cs-CZ" b="1" dirty="0" smtClean="0">
                <a:ea typeface="ＭＳ Ｐゴシック" pitchFamily="34" charset="-128"/>
              </a:rPr>
              <a:t>Otázky </a:t>
            </a:r>
            <a:r>
              <a:rPr lang="cs-CZ" altLang="cs-CZ" b="1" dirty="0">
                <a:ea typeface="ＭＳ Ｐゴシック" pitchFamily="34" charset="-128"/>
              </a:rPr>
              <a:t>vedoucího a oponenta bakalářské práce</a:t>
            </a:r>
            <a:br>
              <a:rPr lang="cs-CZ" altLang="cs-CZ" b="1" dirty="0">
                <a:ea typeface="ＭＳ Ｐゴシック" pitchFamily="34" charset="-128"/>
              </a:rPr>
            </a:br>
            <a:endParaRPr lang="cs-CZ" b="1" dirty="0">
              <a:ea typeface="ＭＳ Ｐゴシック" pitchFamily="34" charset="-12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000" y="2214000"/>
            <a:ext cx="8229600" cy="435334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Realizovatelnost výstupů práce subjekty ve VHD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Bezbariérovost zastávek VHD v Českém Krumlově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Stavební úpravy zastávek pro handicapované osoby</a:t>
            </a:r>
          </a:p>
          <a:p>
            <a:endParaRPr lang="cs-CZ" dirty="0"/>
          </a:p>
        </p:txBody>
      </p:sp>
      <p:pic>
        <p:nvPicPr>
          <p:cNvPr id="10242" name="Picture 2" descr="http://www.vstecb.cz/images/images/logo-vste-podstrank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000" y="5806800"/>
            <a:ext cx="6477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1461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348880"/>
            <a:ext cx="9144000" cy="1143000"/>
          </a:xfrm>
        </p:spPr>
        <p:txBody>
          <a:bodyPr/>
          <a:lstStyle/>
          <a:p>
            <a:pPr algn="ctr"/>
            <a:r>
              <a:rPr lang="cs-CZ" altLang="cs-CZ" b="1" dirty="0" smtClean="0">
                <a:ea typeface="ＭＳ Ｐゴシック" pitchFamily="34" charset="-128"/>
              </a:rPr>
              <a:t>Děkuji za pozornost</a:t>
            </a:r>
            <a:endParaRPr lang="cs-CZ" dirty="0"/>
          </a:p>
        </p:txBody>
      </p:sp>
      <p:pic>
        <p:nvPicPr>
          <p:cNvPr id="11266" name="Picture 2" descr="http://www.vstecb.cz/images/images/logo-vste-podstrank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000" y="5806800"/>
            <a:ext cx="6477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7339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20000"/>
            <a:ext cx="8229600" cy="990600"/>
          </a:xfrm>
        </p:spPr>
        <p:txBody>
          <a:bodyPr anchor="t">
            <a:normAutofit/>
          </a:bodyPr>
          <a:lstStyle/>
          <a:p>
            <a:r>
              <a:rPr lang="cs-CZ" sz="4000" b="1" dirty="0">
                <a:ea typeface="ＭＳ Ｐゴシック" pitchFamily="34" charset="-128"/>
              </a:rPr>
              <a:t>Cíl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000" y="1600200"/>
            <a:ext cx="8229600" cy="4876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Analýza systému veřejné hromadné dopravy v Českém Krumlově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Návrh opatření pro zlepšení služeb v rámci dopravního systému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Návrh na zefektivnění systému městské hromadné dopravy a veřejné hromadné dopravy</a:t>
            </a:r>
            <a:endParaRPr lang="cs-CZ" dirty="0"/>
          </a:p>
        </p:txBody>
      </p:sp>
      <p:pic>
        <p:nvPicPr>
          <p:cNvPr id="3074" name="Picture 2" descr="http://www.vstecb.cz/images/images/logo-vste-podstrank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000" y="5806800"/>
            <a:ext cx="6477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4475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000" y="720000"/>
            <a:ext cx="8229600" cy="990600"/>
          </a:xfrm>
        </p:spPr>
        <p:txBody>
          <a:bodyPr anchor="t">
            <a:normAutofit/>
          </a:bodyPr>
          <a:lstStyle/>
          <a:p>
            <a:r>
              <a:rPr lang="cs-CZ" altLang="cs-CZ" sz="4400" b="1" dirty="0" smtClean="0">
                <a:ea typeface="ＭＳ Ｐゴシック" pitchFamily="34" charset="-128"/>
              </a:rPr>
              <a:t>Výzkumný problém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000" y="1600200"/>
            <a:ext cx="82296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Analýzou jízdních řádů zjistit případné souběhy linek VHD a návrhy na jejich koordinaci</a:t>
            </a:r>
          </a:p>
          <a:p>
            <a:pPr>
              <a:lnSpc>
                <a:spcPct val="150000"/>
              </a:lnSpc>
            </a:pPr>
            <a:r>
              <a:rPr lang="cs-CZ" dirty="0"/>
              <a:t>Zapojení města Český Krumlov do IDS Jihočeského </a:t>
            </a:r>
            <a:r>
              <a:rPr lang="cs-CZ" dirty="0" smtClean="0"/>
              <a:t>kraje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Na základě analýzy jízdních řádů navrhnout zefektivnění návazností spojů MHD a vlakových linek</a:t>
            </a:r>
            <a:endParaRPr lang="cs-CZ" dirty="0"/>
          </a:p>
          <a:p>
            <a:endParaRPr lang="cs-CZ" dirty="0"/>
          </a:p>
        </p:txBody>
      </p:sp>
      <p:pic>
        <p:nvPicPr>
          <p:cNvPr id="4098" name="Picture 2" descr="http://www.vstecb.cz/images/images/logo-vste-podstrank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000" y="5806800"/>
            <a:ext cx="6477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1251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000" y="720000"/>
            <a:ext cx="8229600" cy="990600"/>
          </a:xfrm>
        </p:spPr>
        <p:txBody>
          <a:bodyPr anchor="t"/>
          <a:lstStyle/>
          <a:p>
            <a:r>
              <a:rPr lang="cs-CZ" altLang="cs-CZ" sz="4000" b="1" dirty="0" smtClean="0">
                <a:ea typeface="ＭＳ Ｐゴシック" pitchFamily="34" charset="-128"/>
              </a:rPr>
              <a:t>Metodika práce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000" y="1600200"/>
            <a:ext cx="8229600" cy="4876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Vyhodnocení současného stavu MDH v Českém Krumlově – popisná analýza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Analýza jízdních řádů – srovnávací analýza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Výstupy – grafikon autobusových linek VHD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 dirty="0" smtClean="0"/>
              <a:t> 	</a:t>
            </a:r>
            <a:r>
              <a:rPr lang="cs-CZ" sz="2400" dirty="0"/>
              <a:t>    </a:t>
            </a:r>
            <a:r>
              <a:rPr lang="cs-CZ" sz="2400" dirty="0"/>
              <a:t>  </a:t>
            </a:r>
            <a:r>
              <a:rPr lang="cs-CZ" sz="2400" dirty="0"/>
              <a:t>- návaznost spojů MHD na vlakové spoje</a:t>
            </a:r>
          </a:p>
        </p:txBody>
      </p:sp>
      <p:pic>
        <p:nvPicPr>
          <p:cNvPr id="5122" name="Picture 2" descr="http://www.vstecb.cz/images/images/logo-vste-podstrank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000" y="5806800"/>
            <a:ext cx="6477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5426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000" y="720000"/>
            <a:ext cx="7620000" cy="990000"/>
          </a:xfrm>
        </p:spPr>
        <p:txBody>
          <a:bodyPr anchor="t">
            <a:normAutofit/>
          </a:bodyPr>
          <a:lstStyle/>
          <a:p>
            <a:r>
              <a:rPr lang="cs-CZ" altLang="cs-CZ" b="1" dirty="0" smtClean="0">
                <a:ea typeface="ＭＳ Ｐゴシック" pitchFamily="34" charset="-128"/>
              </a:rPr>
              <a:t>MHD v Českém Krumlově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000" y="1594800"/>
            <a:ext cx="7620000" cy="42679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2 linky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Provoz </a:t>
            </a:r>
            <a:r>
              <a:rPr lang="cs-CZ" dirty="0" smtClean="0"/>
              <a:t>MHD - </a:t>
            </a:r>
            <a:r>
              <a:rPr lang="cs-CZ" dirty="0" smtClean="0"/>
              <a:t>ČSAD autobusy České </a:t>
            </a:r>
            <a:r>
              <a:rPr lang="cs-CZ" dirty="0" smtClean="0"/>
              <a:t>Budějovice, a.s</a:t>
            </a:r>
            <a:r>
              <a:rPr lang="cs-CZ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Správa MHD – Městský úřad Český Krumlov, Odbor dopravy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6146" name="Picture 2" descr="http://www.vstecb.cz/images/images/logo-vste-podstrank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000" y="5806800"/>
            <a:ext cx="6477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1612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933056"/>
            <a:ext cx="2800350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000" y="720000"/>
            <a:ext cx="8229600" cy="990600"/>
          </a:xfrm>
        </p:spPr>
        <p:txBody>
          <a:bodyPr anchor="t">
            <a:normAutofit fontScale="90000"/>
          </a:bodyPr>
          <a:lstStyle/>
          <a:p>
            <a:r>
              <a:rPr lang="cs-CZ" b="1" dirty="0" smtClean="0"/>
              <a:t>Komplexní dopravní koncepce města Český Krumlov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000" y="2214000"/>
            <a:ext cx="8229600" cy="420012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Zpracována v obdobích 10/2016 – 6/2017 a 7/2017 – 9/2017 firmou </a:t>
            </a:r>
            <a:r>
              <a:rPr lang="cs-CZ" dirty="0" err="1" smtClean="0"/>
              <a:t>NDCon</a:t>
            </a:r>
            <a:r>
              <a:rPr lang="cs-CZ" dirty="0" smtClean="0"/>
              <a:t> s.r.o.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Veřejná autobusová doprava a zastávky VHD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Dopravní chování obyvatel města    </a:t>
            </a:r>
          </a:p>
          <a:p>
            <a:pPr marL="0" indent="0">
              <a:buNone/>
            </a:pPr>
            <a:r>
              <a:rPr lang="cs-CZ" dirty="0" smtClean="0"/>
              <a:t>                                                                                                    </a:t>
            </a:r>
            <a:endParaRPr lang="cs-CZ" dirty="0"/>
          </a:p>
        </p:txBody>
      </p:sp>
      <p:pic>
        <p:nvPicPr>
          <p:cNvPr id="1028" name="Picture 4" descr="http://www.vstecb.cz/images/images/logo-vste-podstrank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000" y="5806800"/>
            <a:ext cx="6477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6442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000" y="720000"/>
            <a:ext cx="8229600" cy="990600"/>
          </a:xfrm>
        </p:spPr>
        <p:txBody>
          <a:bodyPr anchor="t"/>
          <a:lstStyle/>
          <a:p>
            <a:r>
              <a:rPr lang="cs-CZ" b="1" dirty="0" smtClean="0"/>
              <a:t>Analýza jízdních řádů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000" y="1600200"/>
            <a:ext cx="82296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Výběr  JŘ </a:t>
            </a:r>
            <a:r>
              <a:rPr lang="cs-CZ" dirty="0"/>
              <a:t>– </a:t>
            </a:r>
            <a:r>
              <a:rPr lang="cs-CZ" dirty="0" smtClean="0"/>
              <a:t>autobusové linky jedoucí do/z nebo přes Český Krumlov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Kritéria JŘ – přeprava cestujících po území města, spoj zastavuje min. na 3 zastávkách na území města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Vyloučené JŘ – mezinárodní </a:t>
            </a:r>
            <a:r>
              <a:rPr lang="cs-CZ" dirty="0" smtClean="0"/>
              <a:t>linky, </a:t>
            </a:r>
            <a:r>
              <a:rPr lang="cs-CZ" dirty="0" smtClean="0"/>
              <a:t>sezónní a speciální linky, směrování linky</a:t>
            </a:r>
          </a:p>
          <a:p>
            <a:endParaRPr lang="cs-CZ" dirty="0"/>
          </a:p>
        </p:txBody>
      </p:sp>
      <p:pic>
        <p:nvPicPr>
          <p:cNvPr id="7170" name="Picture 2" descr="http://www.vstecb.cz/images/images/logo-vste-podstrank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806800"/>
            <a:ext cx="6477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5809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000" y="720000"/>
            <a:ext cx="8229600" cy="990600"/>
          </a:xfrm>
        </p:spPr>
        <p:txBody>
          <a:bodyPr anchor="t">
            <a:normAutofit/>
          </a:bodyPr>
          <a:lstStyle/>
          <a:p>
            <a:r>
              <a:rPr lang="cs-CZ" altLang="cs-CZ" b="1" dirty="0" smtClean="0">
                <a:ea typeface="ＭＳ Ｐゴシック" pitchFamily="34" charset="-128"/>
              </a:rPr>
              <a:t>Diskuse výsledků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000" y="1600200"/>
            <a:ext cx="82296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Návaznost spojů MHD na vlakové spoje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Souběhy spojů linek MHD a linek regionální dopravy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Souběhy spojů linek MHD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Vytíženost zastávek MHD</a:t>
            </a:r>
            <a:endParaRPr lang="cs-CZ" dirty="0"/>
          </a:p>
        </p:txBody>
      </p:sp>
      <p:pic>
        <p:nvPicPr>
          <p:cNvPr id="8194" name="Picture 2" descr="http://www.vstecb.cz/images/images/logo-vste-podstrank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000" y="5806800"/>
            <a:ext cx="6477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5653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000" y="720000"/>
            <a:ext cx="8229600" cy="990600"/>
          </a:xfrm>
        </p:spPr>
        <p:txBody>
          <a:bodyPr anchor="t">
            <a:normAutofit/>
          </a:bodyPr>
          <a:lstStyle/>
          <a:p>
            <a:r>
              <a:rPr lang="cs-CZ" b="1" dirty="0">
                <a:ea typeface="ＭＳ Ｐゴシック" pitchFamily="34" charset="-128"/>
              </a:rPr>
              <a:t>Návrhy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000" y="1600200"/>
            <a:ext cx="82296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Odstranění souběhů </a:t>
            </a:r>
            <a:r>
              <a:rPr lang="cs-CZ" dirty="0" smtClean="0"/>
              <a:t>spojů MHD </a:t>
            </a:r>
            <a:r>
              <a:rPr lang="cs-CZ" dirty="0" smtClean="0"/>
              <a:t>a regionálních spojů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Odstranění souběhů linek MHD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Změna linkového vedení MHD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Změna jízdních řádů </a:t>
            </a:r>
            <a:r>
              <a:rPr lang="cs-CZ" dirty="0" smtClean="0"/>
              <a:t>linek MHD – </a:t>
            </a:r>
            <a:r>
              <a:rPr lang="cs-CZ" dirty="0" smtClean="0"/>
              <a:t>návaznost MHD a vlak</a:t>
            </a:r>
            <a:endParaRPr lang="cs-CZ" dirty="0"/>
          </a:p>
        </p:txBody>
      </p:sp>
      <p:pic>
        <p:nvPicPr>
          <p:cNvPr id="9218" name="Picture 2" descr="http://www.vstecb.cz/images/images/logo-vste-podstrank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000" y="5806800"/>
            <a:ext cx="6477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6954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264</TotalTime>
  <Words>317</Words>
  <Application>Microsoft Office PowerPoint</Application>
  <PresentationFormat>Předvádění na obrazovce (4:3)</PresentationFormat>
  <Paragraphs>53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Přehlednost</vt:lpstr>
      <vt:lpstr>Vysoká škola technická a ekonomická  Ústav technicko-technologický  </vt:lpstr>
      <vt:lpstr>Cíl práce</vt:lpstr>
      <vt:lpstr>Výzkumný problém</vt:lpstr>
      <vt:lpstr>Metodika práce</vt:lpstr>
      <vt:lpstr>MHD v Českém Krumlově</vt:lpstr>
      <vt:lpstr>Komplexní dopravní koncepce města Český Krumlov</vt:lpstr>
      <vt:lpstr>Analýza jízdních řádů</vt:lpstr>
      <vt:lpstr>Diskuse výsledků</vt:lpstr>
      <vt:lpstr>Návrhy opatření</vt:lpstr>
      <vt:lpstr>Otázky vedoucího a oponenta bakalářské práce 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 Ústav technicko-technologický  Bakalářská práce</dc:title>
  <dc:creator>Müllerová Jana</dc:creator>
  <cp:lastModifiedBy>Müllerová Jana</cp:lastModifiedBy>
  <cp:revision>15</cp:revision>
  <dcterms:created xsi:type="dcterms:W3CDTF">2018-06-11T13:47:51Z</dcterms:created>
  <dcterms:modified xsi:type="dcterms:W3CDTF">2018-06-13T11:06:07Z</dcterms:modified>
</cp:coreProperties>
</file>