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603F13-4184-4D5F-AF7C-0CD61BBE4EB6}" type="datetimeFigureOut">
              <a:rPr lang="cs-CZ" smtClean="0"/>
              <a:t>12. 6. 2018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7E2E29-2B6B-4A59-B874-F74B15C7453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603F13-4184-4D5F-AF7C-0CD61BBE4EB6}" type="datetimeFigureOut">
              <a:rPr lang="cs-CZ" smtClean="0"/>
              <a:t>12. 6. 2018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7E2E29-2B6B-4A59-B874-F74B15C7453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603F13-4184-4D5F-AF7C-0CD61BBE4EB6}" type="datetimeFigureOut">
              <a:rPr lang="cs-CZ" smtClean="0"/>
              <a:t>12. 6. 2018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7E2E29-2B6B-4A59-B874-F74B15C7453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603F13-4184-4D5F-AF7C-0CD61BBE4EB6}" type="datetimeFigureOut">
              <a:rPr lang="cs-CZ" smtClean="0"/>
              <a:t>12. 6. 2018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7E2E29-2B6B-4A59-B874-F74B15C7453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603F13-4184-4D5F-AF7C-0CD61BBE4EB6}" type="datetimeFigureOut">
              <a:rPr lang="cs-CZ" smtClean="0"/>
              <a:t>12. 6. 2018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7E2E29-2B6B-4A59-B874-F74B15C7453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603F13-4184-4D5F-AF7C-0CD61BBE4EB6}" type="datetimeFigureOut">
              <a:rPr lang="cs-CZ" smtClean="0"/>
              <a:t>12. 6. 2018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7E2E29-2B6B-4A59-B874-F74B15C7453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603F13-4184-4D5F-AF7C-0CD61BBE4EB6}" type="datetimeFigureOut">
              <a:rPr lang="cs-CZ" smtClean="0"/>
              <a:t>12. 6. 2018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7E2E29-2B6B-4A59-B874-F74B15C7453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603F13-4184-4D5F-AF7C-0CD61BBE4EB6}" type="datetimeFigureOut">
              <a:rPr lang="cs-CZ" smtClean="0"/>
              <a:t>12. 6. 2018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7E2E29-2B6B-4A59-B874-F74B15C7453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603F13-4184-4D5F-AF7C-0CD61BBE4EB6}" type="datetimeFigureOut">
              <a:rPr lang="cs-CZ" smtClean="0"/>
              <a:t>12. 6. 2018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7E2E29-2B6B-4A59-B874-F74B15C7453C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603F13-4184-4D5F-AF7C-0CD61BBE4EB6}" type="datetimeFigureOut">
              <a:rPr lang="cs-CZ" smtClean="0"/>
              <a:t>12. 6. 2018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7E2E29-2B6B-4A59-B874-F74B15C7453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603F13-4184-4D5F-AF7C-0CD61BBE4EB6}" type="datetimeFigureOut">
              <a:rPr lang="cs-CZ" smtClean="0"/>
              <a:t>12. 6. 2018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7E2E29-2B6B-4A59-B874-F74B15C7453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9603F13-4184-4D5F-AF7C-0CD61BBE4EB6}" type="datetimeFigureOut">
              <a:rPr lang="cs-CZ" smtClean="0"/>
              <a:t>12. 6. 2018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17E2E29-2B6B-4A59-B874-F74B15C7453C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03648" y="3212976"/>
            <a:ext cx="740664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Analýza bezpečnosti dopravy v problémových lokalitách v obci Vitín a návrh opatření k jejímu zvýšení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4221088"/>
            <a:ext cx="6400800" cy="2351112"/>
          </a:xfrm>
        </p:spPr>
        <p:txBody>
          <a:bodyPr>
            <a:normAutofit fontScale="77500" lnSpcReduction="20000"/>
          </a:bodyPr>
          <a:lstStyle/>
          <a:p>
            <a:pPr lvl="0" algn="l">
              <a:lnSpc>
                <a:spcPct val="170000"/>
              </a:lnSpc>
            </a:pPr>
            <a:r>
              <a:rPr lang="cs-CZ" spc="50" dirty="0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/>
                <a:cs typeface="Arial" panose="020B0604020202020204" pitchFamily="34" charset="0"/>
              </a:rPr>
              <a:t>Autor bakalářské práce: Bc. Hana </a:t>
            </a:r>
            <a:r>
              <a:rPr lang="cs-CZ" spc="50" dirty="0" err="1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/>
                <a:cs typeface="Arial" panose="020B0604020202020204" pitchFamily="34" charset="0"/>
              </a:rPr>
              <a:t>Fošenbauerová</a:t>
            </a:r>
            <a:endParaRPr lang="cs-CZ" spc="50" dirty="0" smtClean="0">
              <a:solidFill>
                <a:schemeClr val="tx1"/>
              </a:solidFill>
              <a:latin typeface="Arial" panose="020B0604020202020204" pitchFamily="34" charset="0"/>
              <a:ea typeface="Verdana" pitchFamily="34"/>
              <a:cs typeface="Arial" panose="020B0604020202020204" pitchFamily="34" charset="0"/>
            </a:endParaRPr>
          </a:p>
          <a:p>
            <a:pPr lvl="0" algn="l">
              <a:lnSpc>
                <a:spcPct val="170000"/>
              </a:lnSpc>
            </a:pPr>
            <a:r>
              <a:rPr lang="cs-CZ" spc="50" dirty="0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/>
                <a:cs typeface="Arial" panose="020B0604020202020204" pitchFamily="34" charset="0"/>
              </a:rPr>
              <a:t>Vedoucí bakalářské práce: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Ing. Bc. Jiří Hanzl, Ph.D.</a:t>
            </a:r>
            <a:endParaRPr lang="cs-CZ" spc="50" dirty="0" smtClean="0">
              <a:solidFill>
                <a:schemeClr val="tx1"/>
              </a:solidFill>
              <a:latin typeface="Arial" panose="020B0604020202020204" pitchFamily="34" charset="0"/>
              <a:ea typeface="Verdana" pitchFamily="34"/>
              <a:cs typeface="Arial" panose="020B0604020202020204" pitchFamily="34" charset="0"/>
            </a:endParaRPr>
          </a:p>
          <a:p>
            <a:pPr lvl="0" algn="l">
              <a:lnSpc>
                <a:spcPct val="170000"/>
              </a:lnSpc>
            </a:pPr>
            <a:r>
              <a:rPr lang="cs-CZ" spc="50" dirty="0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/>
                <a:cs typeface="Arial" panose="020B0604020202020204" pitchFamily="34" charset="0"/>
              </a:rPr>
              <a:t>Oponent bakalářské práce: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Ing. Martin Stach</a:t>
            </a:r>
            <a:r>
              <a:rPr lang="cs-CZ" spc="50" dirty="0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/>
                <a:cs typeface="Arial" panose="020B0604020202020204" pitchFamily="34" charset="0"/>
              </a:rPr>
              <a:t>  </a:t>
            </a:r>
          </a:p>
          <a:p>
            <a:pPr lvl="0" algn="l">
              <a:lnSpc>
                <a:spcPct val="170000"/>
              </a:lnSpc>
            </a:pPr>
            <a:r>
              <a:rPr lang="cs-CZ" spc="50" dirty="0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/>
                <a:cs typeface="Arial" panose="020B0604020202020204" pitchFamily="34" charset="0"/>
              </a:rPr>
              <a:t>České Budějovice, červen 2018</a:t>
            </a:r>
          </a:p>
          <a:p>
            <a:endParaRPr lang="cs-CZ" dirty="0"/>
          </a:p>
        </p:txBody>
      </p:sp>
      <p:pic>
        <p:nvPicPr>
          <p:cNvPr id="4" name="Picture 5" descr="Vysoká škola technická a ekonomická v Českých Budějovicích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24536"/>
            <a:ext cx="6523776" cy="637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513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Grafické znázornění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628800"/>
            <a:ext cx="6324437" cy="44675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9917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Dosažené výsledky a přínos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2492896"/>
            <a:ext cx="7498080" cy="298931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Vyhodnocení nehodovosti</a:t>
            </a:r>
          </a:p>
          <a:p>
            <a:pPr>
              <a:lnSpc>
                <a:spcPct val="150000"/>
              </a:lnSpc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Vyhodnocení dopravního průzkumu</a:t>
            </a:r>
          </a:p>
          <a:p>
            <a:pPr>
              <a:lnSpc>
                <a:spcPct val="150000"/>
              </a:lnSpc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Návrhy bezpečnostních opatření</a:t>
            </a:r>
          </a:p>
          <a:p>
            <a:pPr>
              <a:lnSpc>
                <a:spcPct val="150000"/>
              </a:lnSpc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Využitelnost v praxi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54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2780928"/>
            <a:ext cx="7498080" cy="1143000"/>
          </a:xfrm>
        </p:spPr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291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Doplňující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Vedoucí práce:</a:t>
            </a:r>
          </a:p>
          <a:p>
            <a:pPr marL="82296" indent="0" algn="just">
              <a:buNone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1.Projevily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obce Vitín a Chotýčany zájem o data z Vámi uskutečněných měření rychlostí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vozidel a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intenzit dopravy v předmětné lokalitě? Využijí Vaší práci jako podklad pro zadání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projektové dokumentace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odborné firmě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82296" indent="0">
              <a:buNone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 algn="just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2. Jaká spatřujete bezpečnostní rizika v případě umístění autobusové zastávky v jízdním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pruhu pozemní komunikace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oproti umístění zastávky v tzv. zastávkovém zálivu?</a:t>
            </a:r>
          </a:p>
          <a:p>
            <a:pPr marL="596646" indent="-514350">
              <a:buAutoNum type="arabicPeriod"/>
            </a:pPr>
            <a:endParaRPr lang="cs-CZ" dirty="0"/>
          </a:p>
          <a:p>
            <a:pPr marL="82296" indent="0">
              <a:buNone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Oponent práce:</a:t>
            </a:r>
          </a:p>
          <a:p>
            <a:pPr marL="82296" indent="0" algn="just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Mělo by podle Vás smysl snížení dovolené rychlosti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70 / 80 km / h v úsecích mimo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katastry obce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743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2852936"/>
            <a:ext cx="7498080" cy="231534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Osobní zájem – bydliště v obci</a:t>
            </a:r>
          </a:p>
          <a:p>
            <a:pPr>
              <a:lnSpc>
                <a:spcPct val="150000"/>
              </a:lnSpc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Využitelnost v praxi</a:t>
            </a:r>
          </a:p>
          <a:p>
            <a:endParaRPr 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588008" y="427038"/>
            <a:ext cx="7498080" cy="1143000"/>
          </a:xfrm>
          <a:prstGeom prst="rect">
            <a:avLst/>
          </a:prstGeom>
        </p:spPr>
        <p:txBody>
          <a:bodyPr anchor="ctr">
            <a:normAutofit fontScale="9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cs-CZ" dirty="0" smtClean="0"/>
              <a:t>Motivace  a důvod řešení problému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603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Cíl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1844824"/>
            <a:ext cx="7498080" cy="48006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Na základě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statistik nehodovosti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 dopravního průzkumu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nejdříve analyzovat bezpečnost dopravy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vybraných lokalitách </a:t>
            </a: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 algn="just">
              <a:buNone/>
            </a:pP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Navrhnout opatření, která povedou k jejímu zvýšení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9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Nehodovost na vybraném úseku silnice č. II/603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7624" y="2348880"/>
            <a:ext cx="3657600" cy="356118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na základě Jednotné dopravní vektorové mapy</a:t>
            </a:r>
          </a:p>
          <a:p>
            <a:pPr marL="82296" indent="0">
              <a:buNone/>
            </a:pPr>
            <a:endParaRPr lang="cs-CZ" dirty="0" smtClean="0"/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bdobí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od 1. 1. 2007 </a:t>
            </a: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do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17. 3. 2018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Zástupný symbol pro obsah 4"/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060848"/>
            <a:ext cx="4146426" cy="32392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1125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Dopravní průzkum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A) Celostátní sčítání dopravy</a:t>
            </a:r>
          </a:p>
          <a:p>
            <a:pPr marL="82296" indent="0">
              <a:buNone/>
            </a:pP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Proběhlo v roce 2010 a 2016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B) Vlastní dopravní průzkum</a:t>
            </a:r>
          </a:p>
          <a:p>
            <a:pPr marL="82296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yl proveden v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 obou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směrech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ve dnech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. 11. 2017 – 25. 11. 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tatistický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radar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Sierzega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SR4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90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Vybrané lokality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marL="82296" lvl="3" indent="0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Lokalita „U nádraží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</a:p>
          <a:p>
            <a:pPr marL="82296" lvl="3" indent="0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cs-CZ" b="1" dirty="0"/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Nevhodné umístění a označení autobusové zastávky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Nejvyšší dovolená rychlost v daném místě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Nebezpečný přístup pěších k zastávkám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82296" lvl="3" indent="0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Lokalita „Vitín, Zadní díly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</a:p>
          <a:p>
            <a:pPr marL="82296" indent="0">
              <a:lnSpc>
                <a:spcPct val="170000"/>
              </a:lnSpc>
              <a:buNone/>
            </a:pPr>
            <a:endParaRPr lang="cs-CZ" b="1" dirty="0"/>
          </a:p>
          <a:p>
            <a:pPr>
              <a:lnSpc>
                <a:spcPct val="170000"/>
              </a:lnSpc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Nedostatečné veřejné osvětlení</a:t>
            </a:r>
          </a:p>
          <a:p>
            <a:pPr>
              <a:lnSpc>
                <a:spcPct val="170000"/>
              </a:lnSpc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Absence chodníku</a:t>
            </a:r>
          </a:p>
          <a:p>
            <a:pPr>
              <a:lnSpc>
                <a:spcPct val="170000"/>
              </a:lnSpc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Ilegální parkování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39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Navržená bezpečností opatření – lokalita „U nádraží“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75656" y="2492896"/>
            <a:ext cx="7498080" cy="39365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Zrušení původní autobusové zastávky a vybudování nové</a:t>
            </a:r>
          </a:p>
          <a:p>
            <a:pPr>
              <a:lnSpc>
                <a:spcPct val="150000"/>
              </a:lnSpc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Zastávka nebude v jízdním pruhu, ale v zálivu</a:t>
            </a:r>
          </a:p>
          <a:p>
            <a:pPr>
              <a:lnSpc>
                <a:spcPct val="150000"/>
              </a:lnSpc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Instalace veřejného osvětlení</a:t>
            </a:r>
          </a:p>
          <a:p>
            <a:pPr>
              <a:lnSpc>
                <a:spcPct val="150000"/>
              </a:lnSpc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Vybudování chodníku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076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Grafické znázornění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844824"/>
            <a:ext cx="5282991" cy="44011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7541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Navržená bezpečností opatření – lokalita Vitín „Zadní díly“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403648" y="2204864"/>
            <a:ext cx="7498080" cy="34213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Vybudování chodníku</a:t>
            </a:r>
          </a:p>
          <a:p>
            <a:pPr>
              <a:lnSpc>
                <a:spcPct val="150000"/>
              </a:lnSpc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Nové dopravní značení</a:t>
            </a:r>
          </a:p>
          <a:p>
            <a:pPr>
              <a:lnSpc>
                <a:spcPct val="150000"/>
              </a:lnSpc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Instalace veřejného osvětlení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96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97</TotalTime>
  <Words>309</Words>
  <Application>Microsoft Office PowerPoint</Application>
  <PresentationFormat>Předvádění na obrazovce (4:3)</PresentationFormat>
  <Paragraphs>61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Slunovrat</vt:lpstr>
      <vt:lpstr>Analýza bezpečnosti dopravy v problémových lokalitách v obci Vitín a návrh opatření k jejímu zvýšení </vt:lpstr>
      <vt:lpstr>Prezentace aplikace PowerPoint</vt:lpstr>
      <vt:lpstr>Cíl práce</vt:lpstr>
      <vt:lpstr>Nehodovost na vybraném úseku silnice č. II/603</vt:lpstr>
      <vt:lpstr>Dopravní průzkum</vt:lpstr>
      <vt:lpstr>Vybrané lokality</vt:lpstr>
      <vt:lpstr>Navržená bezpečností opatření – lokalita „U nádraží“</vt:lpstr>
      <vt:lpstr>Grafické znázornění</vt:lpstr>
      <vt:lpstr>Navržená bezpečností opatření – lokalita Vitín „Zadní díly“</vt:lpstr>
      <vt:lpstr>Grafické znázornění</vt:lpstr>
      <vt:lpstr>Dosažené výsledky a přínos práce</vt:lpstr>
      <vt:lpstr>Děkuji za pozornost</vt:lpstr>
      <vt:lpstr>Doplňující otázky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bezpečnosti dopravy v problémových lokalitách v obci Vitín a návrh opatření k jejímu zvýšení</dc:title>
  <dc:creator>Hanka</dc:creator>
  <cp:lastModifiedBy>Hanka</cp:lastModifiedBy>
  <cp:revision>11</cp:revision>
  <dcterms:created xsi:type="dcterms:W3CDTF">2018-06-12T18:46:29Z</dcterms:created>
  <dcterms:modified xsi:type="dcterms:W3CDTF">2018-06-12T20:24:27Z</dcterms:modified>
</cp:coreProperties>
</file>