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9" r:id="rId6"/>
    <p:sldId id="260" r:id="rId7"/>
    <p:sldId id="268" r:id="rId8"/>
    <p:sldId id="267" r:id="rId9"/>
    <p:sldId id="261" r:id="rId10"/>
    <p:sldId id="265" r:id="rId11"/>
    <p:sldId id="262" r:id="rId12"/>
    <p:sldId id="263" r:id="rId13"/>
    <p:sldId id="266" r:id="rId14"/>
    <p:sldId id="26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7B697-1C1D-4C35-A829-5B8C75DDE979}" type="datetimeFigureOut">
              <a:rPr lang="cs-CZ" smtClean="0"/>
              <a:pPr/>
              <a:t>31.5.2018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77160-28A7-4953-963D-5E2EDFC918D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77160-28A7-4953-963D-5E2EDFC918D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DE13D-0904-4453-9398-1C6A50DED42B}" type="datetimeFigureOut">
              <a:rPr lang="cs-CZ" smtClean="0"/>
              <a:pPr/>
              <a:t>31.5.2018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E5811E-CFCC-4AC7-B5E7-A5395BD3AC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DE13D-0904-4453-9398-1C6A50DED42B}" type="datetimeFigureOut">
              <a:rPr lang="cs-CZ" smtClean="0"/>
              <a:pPr/>
              <a:t>31.5.2018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811E-CFCC-4AC7-B5E7-A5395BD3AC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DE13D-0904-4453-9398-1C6A50DED42B}" type="datetimeFigureOut">
              <a:rPr lang="cs-CZ" smtClean="0"/>
              <a:pPr/>
              <a:t>31.5.2018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811E-CFCC-4AC7-B5E7-A5395BD3AC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DE13D-0904-4453-9398-1C6A50DED42B}" type="datetimeFigureOut">
              <a:rPr lang="cs-CZ" smtClean="0"/>
              <a:pPr/>
              <a:t>31.5.2018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811E-CFCC-4AC7-B5E7-A5395BD3AC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DE13D-0904-4453-9398-1C6A50DED42B}" type="datetimeFigureOut">
              <a:rPr lang="cs-CZ" smtClean="0"/>
              <a:pPr/>
              <a:t>31.5.2018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811E-CFCC-4AC7-B5E7-A5395BD3AC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DE13D-0904-4453-9398-1C6A50DED42B}" type="datetimeFigureOut">
              <a:rPr lang="cs-CZ" smtClean="0"/>
              <a:pPr/>
              <a:t>31.5.2018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811E-CFCC-4AC7-B5E7-A5395BD3AC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DE13D-0904-4453-9398-1C6A50DED42B}" type="datetimeFigureOut">
              <a:rPr lang="cs-CZ" smtClean="0"/>
              <a:pPr/>
              <a:t>31.5.2018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811E-CFCC-4AC7-B5E7-A5395BD3AC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DE13D-0904-4453-9398-1C6A50DED42B}" type="datetimeFigureOut">
              <a:rPr lang="cs-CZ" smtClean="0"/>
              <a:pPr/>
              <a:t>31.5.2018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811E-CFCC-4AC7-B5E7-A5395BD3AC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DE13D-0904-4453-9398-1C6A50DED42B}" type="datetimeFigureOut">
              <a:rPr lang="cs-CZ" smtClean="0"/>
              <a:pPr/>
              <a:t>31.5.2018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811E-CFCC-4AC7-B5E7-A5395BD3AC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EDE13D-0904-4453-9398-1C6A50DED42B}" type="datetimeFigureOut">
              <a:rPr lang="cs-CZ" smtClean="0"/>
              <a:pPr/>
              <a:t>31.5.2018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811E-CFCC-4AC7-B5E7-A5395BD3AC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DE13D-0904-4453-9398-1C6A50DED42B}" type="datetimeFigureOut">
              <a:rPr lang="cs-CZ" smtClean="0"/>
              <a:pPr/>
              <a:t>31.5.2018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E5811E-CFCC-4AC7-B5E7-A5395BD3AC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EDE13D-0904-4453-9398-1C6A50DED42B}" type="datetimeFigureOut">
              <a:rPr lang="cs-CZ" smtClean="0"/>
              <a:pPr/>
              <a:t>31.5.2018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E5811E-CFCC-4AC7-B5E7-A5395BD3AC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593522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PRIORITY BUDOVÁNÍ SILNIČNÍ SÍTĚ V JIHOČESKÉM KRAJI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5445224"/>
            <a:ext cx="7772400" cy="1199704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bg1"/>
                </a:solidFill>
              </a:rPr>
              <a:t>AUTOR PRÁCE: Jana Píšová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>VEDOUCÍ PRÁCE: Ing. Ladislav Bartuška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>OPONENT PRÁCE: Ing. Vladimír </a:t>
            </a:r>
            <a:r>
              <a:rPr lang="cs-CZ" sz="2000" dirty="0" err="1" smtClean="0">
                <a:solidFill>
                  <a:schemeClr val="bg1"/>
                </a:solidFill>
              </a:rPr>
              <a:t>Faltus</a:t>
            </a:r>
            <a:r>
              <a:rPr lang="cs-CZ" sz="2000" dirty="0" smtClean="0">
                <a:solidFill>
                  <a:schemeClr val="bg1"/>
                </a:solidFill>
              </a:rPr>
              <a:t>, </a:t>
            </a:r>
            <a:r>
              <a:rPr lang="cs-CZ" sz="2000" dirty="0" err="1" smtClean="0">
                <a:solidFill>
                  <a:schemeClr val="bg1"/>
                </a:solidFill>
              </a:rPr>
              <a:t>Ph.D</a:t>
            </a:r>
            <a:r>
              <a:rPr lang="cs-CZ" sz="2000" dirty="0" smtClean="0">
                <a:solidFill>
                  <a:schemeClr val="bg1"/>
                </a:solidFill>
              </a:rPr>
              <a:t>.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755576" y="476672"/>
            <a:ext cx="7772400" cy="1199704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Vysoká škola technická a ekonomická v Českých Budějovicích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cs-CZ" sz="2000" dirty="0" smtClean="0">
                <a:solidFill>
                  <a:schemeClr val="tx2"/>
                </a:solidFill>
              </a:rPr>
              <a:t>Ústav </a:t>
            </a:r>
            <a:r>
              <a:rPr lang="cs-CZ" sz="2000" dirty="0" err="1" smtClean="0">
                <a:solidFill>
                  <a:schemeClr val="tx2"/>
                </a:solidFill>
              </a:rPr>
              <a:t>technicko</a:t>
            </a:r>
            <a:r>
              <a:rPr lang="cs-CZ" sz="2000" dirty="0" smtClean="0">
                <a:solidFill>
                  <a:schemeClr val="tx2"/>
                </a:solidFill>
              </a:rPr>
              <a:t> - technologický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zhodnocení kritérií pomocí </a:t>
            </a:r>
            <a:r>
              <a:rPr lang="cs-CZ" sz="2000" dirty="0" err="1" smtClean="0"/>
              <a:t>multikriteriální</a:t>
            </a:r>
            <a:r>
              <a:rPr lang="cs-CZ" sz="2000" dirty="0" smtClean="0"/>
              <a:t> analýzy</a:t>
            </a:r>
          </a:p>
          <a:p>
            <a:endParaRPr lang="cs-CZ" sz="2000" dirty="0" smtClean="0"/>
          </a:p>
          <a:p>
            <a:r>
              <a:rPr lang="cs-CZ" sz="2000" dirty="0" smtClean="0"/>
              <a:t>stanovení priorit výstavby silnic</a:t>
            </a:r>
          </a:p>
          <a:p>
            <a:endParaRPr lang="cs-CZ" sz="2000" dirty="0" smtClean="0"/>
          </a:p>
          <a:p>
            <a:r>
              <a:rPr lang="cs-CZ" sz="2000" dirty="0" smtClean="0"/>
              <a:t>cíle bakalářské práce splněny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ZÁVĚREČNÉ SHRNUTÍ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 rámci </a:t>
            </a:r>
            <a:r>
              <a:rPr lang="cs-CZ" sz="2000" dirty="0" err="1" smtClean="0"/>
              <a:t>multikriteriální</a:t>
            </a:r>
            <a:r>
              <a:rPr lang="cs-CZ" sz="2000" dirty="0" smtClean="0"/>
              <a:t> analýzy bylo možné zohlednit i hůře kvantifikovatelné paramenty, např. mezinárodní význam dané komunikace. Jaká další podobná kritéria by Vám dále vyvstala na mysli?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DOPLŇUJÍCÍ OTÁZKY VEDOUCÍHO BP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 kapitole 3.4. se píše: „Pro výpočet plánované doby jízdy použiji informace z informačních letáků jednotlivých staveb, kde z označení kategorie silnice vyčtu návrhovou rychlost.“ Je návrhová rychlost skutečnou reálnou rychlostí v celém úseku?</a:t>
            </a:r>
          </a:p>
          <a:p>
            <a:endParaRPr lang="cs-CZ" sz="2000" dirty="0" smtClean="0"/>
          </a:p>
          <a:p>
            <a:r>
              <a:rPr lang="cs-CZ" sz="2000" dirty="0" smtClean="0"/>
              <a:t>Je informace z informačních letáků s </a:t>
            </a:r>
            <a:r>
              <a:rPr lang="cs-CZ" sz="2000" dirty="0" smtClean="0"/>
              <a:t>nejasným </a:t>
            </a:r>
            <a:r>
              <a:rPr lang="cs-CZ" sz="2000" dirty="0" smtClean="0"/>
              <a:t>datem vydání dostačující pro odhad reálných nákladů stavby?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DOPLŇUJÍCÍ OTÁZKY OPONENTA BP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V závěru je uvedeno, že cílem práce byla analýza silniční sítě v Jihočeském kraji, nicméně byly posuzovány pouze stavby ŘSD. Jaké další stavby v infrastruktuře pozemních komunikací by bylo dobré v Jihočeském kraji realizovat?</a:t>
            </a:r>
          </a:p>
          <a:p>
            <a:endParaRPr lang="cs-CZ" sz="2000" dirty="0" smtClean="0"/>
          </a:p>
          <a:p>
            <a:r>
              <a:rPr lang="cs-CZ" sz="2000" dirty="0" smtClean="0"/>
              <a:t>Co Vás vedlo k tomu, že jste v rámci jednoho kritéria sečetla poměr současné a plánované délky trasy s poměrem současné a plánované doby jízdy?</a:t>
            </a:r>
          </a:p>
          <a:p>
            <a:endParaRPr lang="cs-CZ" sz="2000" dirty="0" smtClean="0"/>
          </a:p>
          <a:p>
            <a:r>
              <a:rPr lang="cs-CZ" sz="2000" dirty="0" smtClean="0"/>
              <a:t>Co Vás vedlo k subjektivní volbě vah jednotlivých kritérií v </a:t>
            </a:r>
            <a:r>
              <a:rPr lang="cs-CZ" sz="2000" dirty="0" err="1" smtClean="0"/>
              <a:t>multikriteriálním</a:t>
            </a:r>
            <a:r>
              <a:rPr lang="cs-CZ" sz="2000" dirty="0" smtClean="0"/>
              <a:t> hodnocení?</a:t>
            </a:r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DOPLŇUJÍCÍ OTÁZKY OPONENTA BP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DĚKUJI ZA VAŠI POZORNOST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HLAVNÍ: analýza silniční sítě v Jihočeském kraji a stanovení prioritních staveb pozemních komunikací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DÍLČÍ: sestavení a zhodnocení </a:t>
            </a:r>
            <a:r>
              <a:rPr lang="cs-CZ" sz="2000" dirty="0" err="1" smtClean="0"/>
              <a:t>multikriteriální</a:t>
            </a:r>
            <a:r>
              <a:rPr lang="cs-CZ" sz="2000" dirty="0" smtClean="0"/>
              <a:t> analýzy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CÍL PRÁCE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odborná literatura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vícekriteriální</a:t>
            </a:r>
            <a:r>
              <a:rPr lang="cs-CZ" sz="2000" dirty="0" smtClean="0"/>
              <a:t> analýza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dopravní průzkum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METODIKA PRÁCE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roční průměr denních intenzit</a:t>
            </a:r>
          </a:p>
          <a:p>
            <a:endParaRPr lang="cs-CZ" sz="2000" dirty="0" smtClean="0"/>
          </a:p>
          <a:p>
            <a:r>
              <a:rPr lang="cs-CZ" sz="2000" dirty="0" smtClean="0"/>
              <a:t>cena stavby</a:t>
            </a:r>
          </a:p>
          <a:p>
            <a:endParaRPr lang="cs-CZ" sz="2000" dirty="0" smtClean="0"/>
          </a:p>
          <a:p>
            <a:r>
              <a:rPr lang="cs-CZ" sz="2000" dirty="0" smtClean="0"/>
              <a:t>porovnání délky trasy a doby jízdy</a:t>
            </a:r>
          </a:p>
          <a:p>
            <a:endParaRPr lang="cs-CZ" sz="2000" dirty="0" smtClean="0"/>
          </a:p>
          <a:p>
            <a:r>
              <a:rPr lang="cs-CZ" sz="2000" dirty="0" smtClean="0"/>
              <a:t>příslušnost k páteřní silniční síti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MULTIKRITERIÁLNÍ ANALÝZA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547663" y="1484778"/>
          <a:ext cx="6264696" cy="4536509"/>
        </p:xfrm>
        <a:graphic>
          <a:graphicData uri="http://schemas.openxmlformats.org/drawingml/2006/table">
            <a:tbl>
              <a:tblPr/>
              <a:tblGrid>
                <a:gridCol w="2037268"/>
                <a:gridCol w="2037268"/>
                <a:gridCol w="871477"/>
                <a:gridCol w="625323"/>
                <a:gridCol w="693360"/>
              </a:tblGrid>
              <a:tr h="206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latin typeface="Times New Roman"/>
                          <a:ea typeface="Calibri"/>
                        </a:rPr>
                        <a:t>Označení komunikace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2000" algn="l"/>
                        </a:tabLs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Stavba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RPDI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Body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Průměr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0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latin typeface="Times New Roman"/>
                          <a:ea typeface="Calibri"/>
                        </a:rPr>
                        <a:t>D3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D3 0310/I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2 994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2,25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D3 0310/II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x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x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2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D3 0311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10 067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2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D3 0312/I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4 924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2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D3 0312/II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3 226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20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D4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D4 Milín-Lety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11 053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D4 Lety-Čimelice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11 539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2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D4 Čimelice-Mirotice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11 484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2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D4 Mirotice, rozšíření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11 175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Vimperk-Solná Lhota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3 105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I/19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Chýnov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7 119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3,00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0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Hněvkov-Sedlice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6 341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3,67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Pištín-České Vrbné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14 512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240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České Budějovice, severní spojka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26 359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I/23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Kardašova Řečice, obchvat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5 185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I/34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Stráž nad Nežárkou-Lásenice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8 814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3,50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Lišov-Vranín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10 321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20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I/39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Přísečná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11 270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2,33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Horní Planá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1 746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2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Třebonín (MÚK D3)-Rájov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5 912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latin typeface="Times New Roman"/>
                          <a:ea typeface="Calibri"/>
                        </a:rPr>
                        <a:t>2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ROČNÍ PRŮMĚR DENNÍCH INTENZIT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619673" y="1196751"/>
          <a:ext cx="6408710" cy="5117485"/>
        </p:xfrm>
        <a:graphic>
          <a:graphicData uri="http://schemas.openxmlformats.org/drawingml/2006/table">
            <a:tbl>
              <a:tblPr/>
              <a:tblGrid>
                <a:gridCol w="1408184"/>
                <a:gridCol w="1408184"/>
                <a:gridCol w="1066488"/>
                <a:gridCol w="725544"/>
                <a:gridCol w="682643"/>
                <a:gridCol w="511794"/>
                <a:gridCol w="605873"/>
              </a:tblGrid>
              <a:tr h="52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latin typeface="Times New Roman"/>
                          <a:ea typeface="Calibri"/>
                        </a:rPr>
                        <a:t>Označení komunikace</a:t>
                      </a:r>
                      <a:endParaRPr lang="cs-CZ" sz="1000" dirty="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Stavba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Plánovaná cena stavby (Kč bez DPH)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Délka stavby (m)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Cena za metr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Body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Průměr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77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latin typeface="Times New Roman"/>
                          <a:ea typeface="Calibri"/>
                        </a:rPr>
                        <a:t>D3</a:t>
                      </a:r>
                      <a:endParaRPr lang="cs-CZ" sz="1000" dirty="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D3 0310/I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6 784 000 000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7 197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942 615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2,60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D3 0310/II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5 950 000 000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12 536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474 633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3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86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D3 0311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2 222 473 000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8 539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260 273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3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86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D3 0312/I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5 740 518 000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11 990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478 776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3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86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D3 0312/II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1 142 778 000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3 543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322 545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3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867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D4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D4 Milín-Lety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2 448 283 000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11 600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211059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3,50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D4 Lety-Čimelice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680 772 000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2 591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262 745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3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86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D4 Čimelice-Mirotice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2 316 468 000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8 460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273 814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3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86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D4 Mirotice, rozšíření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741 518 000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3 520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210 659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8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I/4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Vimperk-Solná Lhota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x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4 520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x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x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x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I/19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Chýnov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472 636 785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3 550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133 137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4,00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7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latin typeface="Times New Roman"/>
                          <a:ea typeface="Calibri"/>
                        </a:rPr>
                        <a:t>I/20</a:t>
                      </a:r>
                      <a:endParaRPr lang="cs-CZ" sz="1000" dirty="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Hněvkov-Sedlice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837 495 238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6 340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132 097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3,00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Pištín-České Vrbné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1 291 411 000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13 600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94 957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301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České Budějovice, severní spojka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2 070 364 000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2 375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871 732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3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I/23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Kardašova Řečice, obchvat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558 973 000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4 230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132 145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4,00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I/34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Stráž nad Nežárkou-Lásenice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350 534 000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2 647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132 427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4,00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Lišov-Vranín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1 078 512 396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9 260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116 470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867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I/39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Přísečná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latin typeface="Times New Roman"/>
                          <a:ea typeface="Calibri"/>
                        </a:rPr>
                        <a:t>196 550 000</a:t>
                      </a:r>
                      <a:endParaRPr lang="cs-CZ" sz="1000" dirty="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1 540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127 630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4,00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Horní Planá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273 038 000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2 040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133 842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301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Třebonín (MÚK D3)-Rájov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424 000 000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4 279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latin typeface="Times New Roman"/>
                          <a:ea typeface="Calibri"/>
                        </a:rPr>
                        <a:t>171 037</a:t>
                      </a: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latin typeface="Times New Roman"/>
                          <a:ea typeface="Calibri"/>
                        </a:rPr>
                        <a:t>4</a:t>
                      </a:r>
                      <a:endParaRPr lang="cs-CZ" sz="1000" dirty="0">
                        <a:latin typeface="Times New Roman"/>
                        <a:ea typeface="Calibri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CENA STAVBY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619674" y="1124747"/>
          <a:ext cx="6624734" cy="5040556"/>
        </p:xfrm>
        <a:graphic>
          <a:graphicData uri="http://schemas.openxmlformats.org/drawingml/2006/table">
            <a:tbl>
              <a:tblPr/>
              <a:tblGrid>
                <a:gridCol w="780831"/>
                <a:gridCol w="698638"/>
                <a:gridCol w="679460"/>
                <a:gridCol w="679460"/>
                <a:gridCol w="679460"/>
                <a:gridCol w="679460"/>
                <a:gridCol w="485622"/>
                <a:gridCol w="485622"/>
                <a:gridCol w="485622"/>
                <a:gridCol w="484937"/>
                <a:gridCol w="485622"/>
              </a:tblGrid>
              <a:tr h="334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latin typeface="Times New Roman"/>
                          <a:ea typeface="Calibri"/>
                        </a:rPr>
                        <a:t>Označení komunikace</a:t>
                      </a:r>
                      <a:endParaRPr lang="cs-CZ" sz="900" dirty="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Stavba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Současná délka trasy (km)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Plánovaná délka trasy (km)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Současná doba jízdy (min.)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Plánovaná doba jízdy (min.)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Poměr délky trasy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Poměr doby jízdy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Součet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Body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Průměr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36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D3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D3 0310/I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9,00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7,197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3,60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1,25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3,06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4,31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3,20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6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D3 0310/II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22,4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12,536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6,27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1,79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3,51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5,30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86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D3 0311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11,2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8,539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4,27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1,31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2,34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3,65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86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D3 0312/I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13,1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11,990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6,00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1,09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1,83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2,92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886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D3 0312/II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3,9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3,543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2,13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1,10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1,41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2,51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316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D4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D4 Milín-Lety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10,7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11,600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8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6,96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0,92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1,15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2,07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2,25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D4 Lety-Čimelice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4,6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2,591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1,56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1,78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1,92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3,70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7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D4 Čimelice-Mirotice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6,1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8,460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6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5,08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0,72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1,18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1,90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7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D4 Mirotice, rozšíření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3,4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3,520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2,11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0,97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1,42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2,39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I/4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Vimperk-Solná Lhota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5,1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4,520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4,52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1,11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0,89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2,00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2,00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I/19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Chýnov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3,5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3,550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2,66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0,99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1,50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2,49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2,00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6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I/20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Hněvkov-Sedlice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6,4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latin typeface="Times New Roman"/>
                          <a:ea typeface="Calibri"/>
                        </a:rPr>
                        <a:t>6,340</a:t>
                      </a:r>
                      <a:endParaRPr lang="cs-CZ" sz="900" dirty="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6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4,76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1,01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1,26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2,27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2,67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7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Pištín-České Vrbné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15,4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13,600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9,60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1,13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1,46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2,59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463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České Budějovice, severní spojka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4,4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2,375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6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2,38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1,85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2,52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4,37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I/23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Kardašova Řečice, obchvat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3,7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4,230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3,17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0,88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1,26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2,14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2,00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I/34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Stráž nad Nežárkou-Lásenice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1,9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latin typeface="Times New Roman"/>
                          <a:ea typeface="Calibri"/>
                        </a:rPr>
                        <a:t>2,647</a:t>
                      </a:r>
                      <a:endParaRPr lang="cs-CZ" sz="900" dirty="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1,99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0,72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0,63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1,35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1,50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Lišov-Vranín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9,9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latin typeface="Times New Roman"/>
                          <a:ea typeface="Calibri"/>
                        </a:rPr>
                        <a:t>9,260</a:t>
                      </a:r>
                      <a:endParaRPr lang="cs-CZ" sz="900" dirty="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6,95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1,07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1,44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2,51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181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I/39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Přísečná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1,6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latin typeface="Times New Roman"/>
                          <a:ea typeface="Calibri"/>
                        </a:rPr>
                        <a:t>1,540</a:t>
                      </a:r>
                      <a:endParaRPr lang="cs-CZ" sz="900" dirty="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1,32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1,04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1,52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2,56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2,00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Horní Planá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2,040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2,04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1,18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1,47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2,65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7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Třebonín (MÚK D3)-Rájov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4,4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4,279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5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3,95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1,03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1,27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latin typeface="Times New Roman"/>
                          <a:ea typeface="Calibri"/>
                        </a:rPr>
                        <a:t>2,30</a:t>
                      </a:r>
                      <a:endParaRPr lang="cs-CZ" sz="90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latin typeface="Times New Roman"/>
                          <a:ea typeface="Calibri"/>
                        </a:rPr>
                        <a:t>2</a:t>
                      </a:r>
                      <a:endParaRPr lang="cs-CZ" sz="900" dirty="0">
                        <a:latin typeface="Times New Roman"/>
                        <a:ea typeface="Calibri"/>
                      </a:endParaRPr>
                    </a:p>
                  </a:txBody>
                  <a:tcPr marL="49290" marR="49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POROVNÁNÍ DÉLKY TRASY A DOBY JÍZDY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411760" y="1412780"/>
          <a:ext cx="4248472" cy="3996309"/>
        </p:xfrm>
        <a:graphic>
          <a:graphicData uri="http://schemas.openxmlformats.org/drawingml/2006/table">
            <a:tbl>
              <a:tblPr/>
              <a:tblGrid>
                <a:gridCol w="898933"/>
                <a:gridCol w="2491262"/>
                <a:gridCol w="858277"/>
              </a:tblGrid>
              <a:tr h="63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latin typeface="Times New Roman"/>
                          <a:ea typeface="Calibri"/>
                        </a:rPr>
                        <a:t>Označení komunikace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Příslušnost k páteřní síti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Body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D3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latin typeface="Times New Roman"/>
                          <a:ea typeface="Calibri"/>
                        </a:rPr>
                        <a:t>Páteřní dopravní silniční síť - </a:t>
                      </a:r>
                      <a:r>
                        <a:rPr lang="cs-CZ" sz="1000" dirty="0" err="1">
                          <a:latin typeface="Times New Roman"/>
                          <a:ea typeface="Calibri"/>
                        </a:rPr>
                        <a:t>Nadregionální</a:t>
                      </a:r>
                      <a:r>
                        <a:rPr lang="cs-CZ" sz="1000" dirty="0">
                          <a:latin typeface="Times New Roman"/>
                          <a:ea typeface="Calibri"/>
                        </a:rPr>
                        <a:t> tah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D4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Páteřní dopravní silniční síť - Nadregionální tah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975" algn="l"/>
                        </a:tabLs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Páteřní dopravní silniční síť - Nadregionální tah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I/19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Páteřní dopravní silniční síť - Regionální tah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Páteřní dopravní silniční síť - Regionální tah nadmístního významu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3,00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I/23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Páteřní dopravní silniční síť - Regionální tah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I/34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Páteřní dopravní silniční síť - Regionální tah nadmístního významu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3,00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I/39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Páteřní dopravní silniční síť - Regionální tah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latin typeface="Times New Roman"/>
                          <a:ea typeface="Calibri"/>
                        </a:rPr>
                        <a:t>2,00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PŘÍSLUŠNOST K PÁTEŘNÍ SILNIČNÍ SÍTI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971600" y="1556792"/>
          <a:ext cx="7056783" cy="3672406"/>
        </p:xfrm>
        <a:graphic>
          <a:graphicData uri="http://schemas.openxmlformats.org/drawingml/2006/table">
            <a:tbl>
              <a:tblPr/>
              <a:tblGrid>
                <a:gridCol w="1069627"/>
                <a:gridCol w="855185"/>
                <a:gridCol w="981782"/>
                <a:gridCol w="1586356"/>
                <a:gridCol w="1343494"/>
                <a:gridCol w="1220339"/>
              </a:tblGrid>
              <a:tr h="668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Označení komunikace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RPDI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Cena stavby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Porovnání délky trasy a doby jízdy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Příslušnost k páteřní síti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Celkový počet bodů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Váha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D3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 6,75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5,20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6700" algn="l"/>
                          <a:tab pos="404495" algn="ctr"/>
                        </a:tabLs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3,20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6,00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21,15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D4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12,00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7,00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2,25 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6,00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27,25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6,00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x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6,00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14,00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I/19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9,00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8,00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21,00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I/20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11,01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6,00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2,67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23,68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I/23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6,00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8,00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20,00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I/34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10,50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8,00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1,50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4,00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24,00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I/39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6,99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8,00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latin typeface="Times New Roman"/>
                          <a:ea typeface="Calibri"/>
                        </a:rPr>
                        <a:t>2,00</a:t>
                      </a:r>
                      <a:endParaRPr lang="cs-CZ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latin typeface="Times New Roman"/>
                          <a:ea typeface="Calibri"/>
                        </a:rPr>
                        <a:t>18,99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STANOVENÍ PRIORIT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1054</Words>
  <Application>Microsoft Office PowerPoint</Application>
  <PresentationFormat>Předvádění na obrazovce (4:3)</PresentationFormat>
  <Paragraphs>558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PRIORITY BUDOVÁNÍ SILNIČNÍ SÍTĚ V JIHOČESKÉM KRAJI</vt:lpstr>
      <vt:lpstr>CÍL PRÁCE</vt:lpstr>
      <vt:lpstr>METODIKA PRÁCE</vt:lpstr>
      <vt:lpstr>MULTIKRITERIÁLNÍ ANALÝZA</vt:lpstr>
      <vt:lpstr>ROČNÍ PRŮMĚR DENNÍCH INTENZIT</vt:lpstr>
      <vt:lpstr>CENA STAVBY</vt:lpstr>
      <vt:lpstr>POROVNÁNÍ DÉLKY TRASY A DOBY JÍZDY</vt:lpstr>
      <vt:lpstr>PŘÍSLUŠNOST K PÁTEŘNÍ SILNIČNÍ SÍTI</vt:lpstr>
      <vt:lpstr>STANOVENÍ PRIORIT</vt:lpstr>
      <vt:lpstr>ZÁVĚREČNÉ SHRNUTÍ</vt:lpstr>
      <vt:lpstr>DOPLŇUJÍCÍ OTÁZKY VEDOUCÍHO BP</vt:lpstr>
      <vt:lpstr>DOPLŇUJÍCÍ OTÁZKY OPONENTA BP</vt:lpstr>
      <vt:lpstr>DOPLŇUJÍCÍ OTÁZKY OPONENTA BP</vt:lpstr>
      <vt:lpstr>DĚKUJI ZA VAŠI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BUDOVÁNÍ SILNIČNÍ SÍTĚ V JIHOČESKÉM KRAJI</dc:title>
  <dc:creator>Janča</dc:creator>
  <cp:lastModifiedBy>Janča</cp:lastModifiedBy>
  <cp:revision>14</cp:revision>
  <dcterms:created xsi:type="dcterms:W3CDTF">2018-05-31T10:54:09Z</dcterms:created>
  <dcterms:modified xsi:type="dcterms:W3CDTF">2018-05-31T12:37:57Z</dcterms:modified>
</cp:coreProperties>
</file>