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8" r:id="rId2"/>
    <p:sldId id="259" r:id="rId3"/>
    <p:sldId id="257" r:id="rId4"/>
    <p:sldId id="262" r:id="rId5"/>
    <p:sldId id="264" r:id="rId6"/>
    <p:sldId id="265" r:id="rId7"/>
    <p:sldId id="266" r:id="rId8"/>
    <p:sldId id="260" r:id="rId9"/>
    <p:sldId id="261" r:id="rId10"/>
    <p:sldId id="263" r:id="rId11"/>
  </p:sldIdLst>
  <p:sldSz cx="9144000" cy="6858000" type="screen4x3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1" autoAdjust="0"/>
    <p:restoredTop sz="94660"/>
  </p:normalViewPr>
  <p:slideViewPr>
    <p:cSldViewPr>
      <p:cViewPr varScale="1">
        <p:scale>
          <a:sx n="66" d="100"/>
          <a:sy n="66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a\Desktop\Se&#353;i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a\Desktop\Se&#353;i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a\Desktop\Se&#353;it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a\Desktop\Se&#353;i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2000"/>
            </a:pPr>
            <a:r>
              <a:rPr lang="cs-CZ" sz="2000" dirty="0" smtClean="0"/>
              <a:t>Zjišťování </a:t>
            </a:r>
            <a:r>
              <a:rPr lang="cs-CZ" sz="2000" dirty="0"/>
              <a:t>informací </a:t>
            </a:r>
            <a:r>
              <a:rPr lang="cs-CZ" sz="2000" dirty="0" smtClean="0"/>
              <a:t>před</a:t>
            </a:r>
            <a:r>
              <a:rPr lang="cs-CZ" sz="2000" baseline="0" dirty="0" smtClean="0"/>
              <a:t> jízdou</a:t>
            </a:r>
            <a:endParaRPr lang="en-US" sz="20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763971184200601E-2"/>
          <c:y val="0.33129424839761945"/>
          <c:w val="0.57977024998801852"/>
          <c:h val="0.65134320001018053"/>
        </c:manualLayout>
      </c:layout>
      <c:pie3DChart>
        <c:varyColors val="1"/>
        <c:ser>
          <c:idx val="0"/>
          <c:order val="0"/>
          <c:explosion val="6"/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dLblPos val="inEnd"/>
            <c:showVal val="1"/>
            <c:showLeaderLines val="1"/>
          </c:dLbls>
          <c:cat>
            <c:strRef>
              <c:f>List1!$C$73:$F$73</c:f>
              <c:strCache>
                <c:ptCount val="4"/>
                <c:pt idx="0">
                  <c:v>Ano</c:v>
                </c:pt>
                <c:pt idx="1">
                  <c:v>Ne</c:v>
                </c:pt>
                <c:pt idx="2">
                  <c:v>Jak kdy</c:v>
                </c:pt>
                <c:pt idx="3">
                  <c:v>Nevím kde</c:v>
                </c:pt>
              </c:strCache>
            </c:strRef>
          </c:cat>
          <c:val>
            <c:numRef>
              <c:f>List1!$C$74:$F$74</c:f>
              <c:numCache>
                <c:formatCode>General</c:formatCode>
                <c:ptCount val="4"/>
                <c:pt idx="0">
                  <c:v>58</c:v>
                </c:pt>
                <c:pt idx="1">
                  <c:v>13</c:v>
                </c:pt>
                <c:pt idx="2">
                  <c:v>29</c:v>
                </c:pt>
                <c:pt idx="3">
                  <c:v>12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954829148993009"/>
          <c:y val="0.2988347480094849"/>
          <c:w val="0.34839906217125099"/>
          <c:h val="0.60612913214814435"/>
        </c:manualLayout>
      </c:layout>
      <c:txPr>
        <a:bodyPr/>
        <a:lstStyle/>
        <a:p>
          <a:pPr>
            <a:defRPr sz="2000"/>
          </a:pPr>
          <a:endParaRPr lang="cs-CZ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Nejčastěji využívaný informační systém</a:t>
            </a:r>
          </a:p>
        </c:rich>
      </c:tx>
      <c:layout/>
      <c:spPr>
        <a:ln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dLblPos val="inEnd"/>
            <c:showVal val="1"/>
          </c:dLbls>
          <c:cat>
            <c:strRef>
              <c:f>List1!$B$82:$F$82</c:f>
              <c:strCache>
                <c:ptCount val="5"/>
                <c:pt idx="0">
                  <c:v>Mobilní aplikace</c:v>
                </c:pt>
                <c:pt idx="2">
                  <c:v>Internetové stránky</c:v>
                </c:pt>
                <c:pt idx="3">
                  <c:v>Informace na zastávkách</c:v>
                </c:pt>
                <c:pt idx="4">
                  <c:v>Tištěné jízdní řády</c:v>
                </c:pt>
              </c:strCache>
            </c:strRef>
          </c:cat>
          <c:val>
            <c:numRef>
              <c:f>List1!$B$84:$F$84</c:f>
              <c:numCache>
                <c:formatCode>General</c:formatCode>
                <c:ptCount val="5"/>
                <c:pt idx="0">
                  <c:v>52</c:v>
                </c:pt>
                <c:pt idx="2">
                  <c:v>37</c:v>
                </c:pt>
                <c:pt idx="3">
                  <c:v>21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explosion val="25"/>
          <c:dLbls>
            <c:dLblPos val="inEnd"/>
            <c:showVal val="1"/>
          </c:dLbls>
          <c:cat>
            <c:strRef>
              <c:f>List1!$B$82:$F$82</c:f>
              <c:strCache>
                <c:ptCount val="5"/>
                <c:pt idx="0">
                  <c:v>Mobilní aplikace</c:v>
                </c:pt>
                <c:pt idx="2">
                  <c:v>Internetové stránky</c:v>
                </c:pt>
                <c:pt idx="3">
                  <c:v>Informace na zastávkách</c:v>
                </c:pt>
                <c:pt idx="4">
                  <c:v>Tištěné jízdní řády</c:v>
                </c:pt>
              </c:strCache>
            </c:strRef>
          </c:cat>
          <c:val>
            <c:numRef>
              <c:f>List1!$B$85:$F$85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2992359263056041"/>
          <c:y val="0.2565298635006722"/>
          <c:w val="0.34234347732765935"/>
          <c:h val="0.62534076000794325"/>
        </c:manualLayout>
      </c:layout>
      <c:txPr>
        <a:bodyPr/>
        <a:lstStyle/>
        <a:p>
          <a:pPr>
            <a:defRPr sz="1600"/>
          </a:pPr>
          <a:endParaRPr lang="cs-CZ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2000"/>
            </a:pPr>
            <a:r>
              <a:rPr lang="en-US" sz="2000" dirty="0" err="1"/>
              <a:t>Spokojenost</a:t>
            </a:r>
            <a:r>
              <a:rPr lang="en-US" sz="2000" dirty="0"/>
              <a:t> </a:t>
            </a:r>
            <a:r>
              <a:rPr lang="cs-CZ" sz="2000" dirty="0"/>
              <a:t>s aktuálními </a:t>
            </a:r>
            <a:r>
              <a:rPr lang="en-US" sz="2000" dirty="0" err="1"/>
              <a:t>informac</a:t>
            </a:r>
            <a:r>
              <a:rPr lang="cs-CZ" sz="2000" dirty="0" err="1"/>
              <a:t>emi</a:t>
            </a:r>
            <a:endParaRPr lang="en-US" sz="2000" dirty="0"/>
          </a:p>
        </c:rich>
      </c:tx>
      <c:layout>
        <c:manualLayout>
          <c:xMode val="edge"/>
          <c:yMode val="edge"/>
          <c:x val="0.18639417562983382"/>
          <c:y val="5.218897312451308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33717493593440584"/>
          <c:w val="0.77863881967580284"/>
          <c:h val="0.59641428648752559"/>
        </c:manualLayout>
      </c:layout>
      <c:pie3DChart>
        <c:varyColors val="1"/>
        <c:ser>
          <c:idx val="0"/>
          <c:order val="0"/>
          <c:explosion val="19"/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dLblPos val="inEnd"/>
            <c:showVal val="1"/>
          </c:dLbls>
          <c:cat>
            <c:strRef>
              <c:f>List1!$B$92:$D$92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List1!$B$93:$D$93</c:f>
              <c:numCache>
                <c:formatCode>General</c:formatCode>
                <c:ptCount val="3"/>
                <c:pt idx="0">
                  <c:v>87</c:v>
                </c:pt>
                <c:pt idx="1">
                  <c:v>14</c:v>
                </c:pt>
                <c:pt idx="2">
                  <c:v>11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386876265666263"/>
          <c:y val="0.36958242111019657"/>
          <c:w val="0.24205770939930846"/>
          <c:h val="0.55486117211838382"/>
        </c:manualLayout>
      </c:layout>
      <c:txPr>
        <a:bodyPr/>
        <a:lstStyle/>
        <a:p>
          <a:pPr>
            <a:defRPr sz="2000"/>
          </a:pPr>
          <a:endParaRPr lang="cs-CZ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Potřeba anglického jazyk</a:t>
            </a:r>
            <a:r>
              <a:rPr lang="cs-CZ" sz="2000"/>
              <a:t>a</a:t>
            </a:r>
            <a:r>
              <a:rPr lang="en-US" sz="2000"/>
              <a:t> v MHD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995493483749034E-2"/>
          <c:y val="0.31205669993116691"/>
          <c:w val="0.66984326489955959"/>
          <c:h val="0.68794353628079707"/>
        </c:manualLayout>
      </c:layout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dLblPos val="inEnd"/>
            <c:showVal val="1"/>
          </c:dLbls>
          <c:cat>
            <c:strRef>
              <c:f>List1!$B$120:$D$120</c:f>
              <c:strCache>
                <c:ptCount val="3"/>
                <c:pt idx="0">
                  <c:v>Ano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List1!$B$121:$D$121</c:f>
              <c:numCache>
                <c:formatCode>General</c:formatCode>
                <c:ptCount val="3"/>
                <c:pt idx="0">
                  <c:v>69</c:v>
                </c:pt>
                <c:pt idx="1">
                  <c:v>16</c:v>
                </c:pt>
                <c:pt idx="2">
                  <c:v>27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2000"/>
          </a:pPr>
          <a:endParaRPr lang="cs-CZ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2FA6E5C-4364-4B9D-B33B-E587272E14ED}" type="datetimeFigureOut">
              <a:rPr lang="cs-CZ" smtClean="0"/>
              <a:pPr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3A5045-5E87-44DB-B925-F18C228F5DB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B93B6-C111-46CE-890A-F10C3CADB421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AB8-DE84-4C84-AC4C-657C4354BB2E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B08E-103A-4DC5-9945-7992A2D1CA0A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790A-524C-493E-98A0-4ADBC8FBF42A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CF3F-73C8-47A6-A72D-FB2A976C2586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3C0A-09BA-42D6-9D04-15843783FD53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7831-48D4-4076-88A4-03912FF8EC5C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2563-35DD-4179-BD3D-A0EA277B6461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A00-3D98-4A05-B966-1F7BEE39D876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60BE-8B73-416F-8F4D-D53ABD0698FA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030B2-C065-4765-BDB6-B2886118EA1E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74C9-5577-4736-A41E-7115C7E2A839}" type="datetime1">
              <a:rPr lang="cs-CZ" smtClean="0"/>
              <a:pPr/>
              <a:t>13.06.2018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AA29-231E-46E3-85AB-AD28398D87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0"/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VYSOKÁ ŠKOLA TECHNICKÁ A EKONOMICKÁ </a:t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2000" b="1" dirty="0" smtClean="0">
                <a:solidFill>
                  <a:schemeClr val="bg1"/>
                </a:solidFill>
              </a:rPr>
              <a:t>V ČESKÝCH BUDĚJOVICÍCH</a:t>
            </a:r>
            <a:br>
              <a:rPr lang="cs-CZ" sz="2000" b="1" dirty="0" smtClean="0">
                <a:solidFill>
                  <a:schemeClr val="bg1"/>
                </a:solidFill>
              </a:rPr>
            </a:br>
            <a:r>
              <a:rPr lang="cs-CZ" sz="1800" b="1" dirty="0" smtClean="0">
                <a:solidFill>
                  <a:schemeClr val="bg1"/>
                </a:solidFill>
              </a:rPr>
              <a:t>Ústav – </a:t>
            </a:r>
            <a:r>
              <a:rPr lang="cs-CZ" sz="1800" b="1" dirty="0" err="1" smtClean="0">
                <a:solidFill>
                  <a:schemeClr val="bg1"/>
                </a:solidFill>
              </a:rPr>
              <a:t>technicko</a:t>
            </a:r>
            <a:r>
              <a:rPr lang="cs-CZ" sz="1800" b="1" dirty="0" smtClean="0">
                <a:solidFill>
                  <a:schemeClr val="bg1"/>
                </a:solidFill>
              </a:rPr>
              <a:t> - technologický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VÃ½sledek obrÃ¡zku pro bus information system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VÃ½sledek obrÃ¡zku pro vÅ¡te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15005" y="47649122"/>
            <a:ext cx="16787930" cy="29965651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rot="19993499">
            <a:off x="2360789" y="2457118"/>
            <a:ext cx="6500858" cy="280076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p3d>
            <a:bevelT prst="convex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LeftFacing"/>
              <a:lightRig rig="threePt" dir="t"/>
            </a:scene3d>
            <a:sp3d z="6350"/>
          </a:bodyPr>
          <a:lstStyle/>
          <a:p>
            <a:pPr algn="r"/>
            <a:r>
              <a:rPr lang="cs-CZ" sz="36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itchFamily="49" charset="0"/>
              </a:rPr>
              <a:t>Analýza využití </a:t>
            </a:r>
            <a:r>
              <a:rPr lang="cs-CZ" sz="3600" b="1" spc="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itchFamily="49" charset="0"/>
              </a:rPr>
              <a:t>informačních</a:t>
            </a:r>
            <a:r>
              <a:rPr lang="cs-CZ" sz="3600" b="1" spc="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nsolas" pitchFamily="49" charset="0"/>
              </a:rPr>
              <a:t> systémů  v městské hromadné dopravě</a:t>
            </a:r>
            <a:endParaRPr lang="cs-CZ" sz="3600" b="1" spc="3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 rot="21138088">
            <a:off x="3566568" y="5012914"/>
            <a:ext cx="4536485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: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Michaela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Hrůšová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Dis.</a:t>
            </a:r>
          </a:p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Vedoucí práce: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Vladislav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Oponent práce: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Marek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Kocánek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13" name="Picture 6" descr="VÃ½sledek obrÃ¡zku pro vÅ¡t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2159" cy="100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28596" y="285749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Konec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prezentace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1428736"/>
            <a:ext cx="8393804" cy="52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Obsah</a:t>
            </a:r>
          </a:p>
        </p:txBody>
      </p:sp>
      <p:sp>
        <p:nvSpPr>
          <p:cNvPr id="6" name="Elipsa 5"/>
          <p:cNvSpPr/>
          <p:nvPr/>
        </p:nvSpPr>
        <p:spPr>
          <a:xfrm>
            <a:off x="1571604" y="3929066"/>
            <a:ext cx="2071702" cy="192882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429124" y="1928802"/>
            <a:ext cx="2629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cs-CZ" sz="2400" b="1" dirty="0" smtClean="0"/>
              <a:t>  2. Metodika práce</a:t>
            </a:r>
          </a:p>
        </p:txBody>
      </p:sp>
      <p:sp>
        <p:nvSpPr>
          <p:cNvPr id="9" name="Obdélník 8"/>
          <p:cNvSpPr/>
          <p:nvPr/>
        </p:nvSpPr>
        <p:spPr>
          <a:xfrm>
            <a:off x="1714480" y="4572008"/>
            <a:ext cx="1718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2400" b="1" dirty="0" smtClean="0"/>
              <a:t>3. Aplikační část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714876" y="5857892"/>
            <a:ext cx="240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cs-CZ" sz="2400" b="1" dirty="0" smtClean="0"/>
              <a:t>4. Výsledek práce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7286644" y="3857628"/>
            <a:ext cx="135732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cs-CZ" sz="2400" b="1" dirty="0" smtClean="0"/>
              <a:t>5. Závěr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71604" y="1928802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1. </a:t>
            </a:r>
            <a:r>
              <a:rPr lang="cs-CZ" sz="2400" b="1" dirty="0" smtClean="0"/>
              <a:t>Cíl práce</a:t>
            </a:r>
            <a:endParaRPr lang="cs-CZ" sz="2200" b="1" dirty="0" smtClean="0"/>
          </a:p>
          <a:p>
            <a:endParaRPr lang="cs-CZ" dirty="0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solidFill>
                  <a:schemeClr val="bg1"/>
                </a:solidFill>
              </a:rPr>
              <a:t>Cíl práce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00034" y="1785926"/>
            <a:ext cx="8143932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400" b="1" dirty="0" smtClean="0"/>
              <a:t>Analýza využití a možnosti informačních technologií pro cestující, které jsou využívány v současné městské hromadné dopravě, konkrétně v Českých Budějovicích. Zda je splněna podmínka, že informační systémy poskytují informace všem cestujícím, bude provedena analýza informačních systémů v Českých Budějovicích a dotazníkové setření. Na základě výsledků bude stanoven návrh na vylepšení či rozšíření, který do budoucna přispěje k maximálnímu využívání těchto systémů, zvýší dosavadní kvalitu těchto systémů, přinese nové potencionální cestující městské hromadné dopravy a celkově povede k eliminaci preference osobní dopravy.</a:t>
            </a:r>
            <a:endParaRPr lang="cs-CZ" sz="2400" b="1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7147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FontTx/>
              <a:buChar char="-"/>
            </a:pPr>
            <a:endParaRPr lang="cs-CZ" sz="2400" b="1" dirty="0" smtClean="0"/>
          </a:p>
          <a:p>
            <a:pPr algn="just">
              <a:buFontTx/>
              <a:buChar char="-"/>
            </a:pPr>
            <a:r>
              <a:rPr lang="cs-CZ" sz="2400" b="1" dirty="0" smtClean="0"/>
              <a:t>Charakterizace městské hromadné dopravy a informačních systémů, jejich druhy, ovlivňující faktory a potřeby cestujících</a:t>
            </a:r>
          </a:p>
          <a:p>
            <a:pPr algn="just">
              <a:buFontTx/>
              <a:buChar char="-"/>
            </a:pPr>
            <a:endParaRPr lang="cs-CZ" sz="2400" b="1" dirty="0" smtClean="0"/>
          </a:p>
          <a:p>
            <a:pPr algn="just">
              <a:buFontTx/>
              <a:buChar char="-"/>
            </a:pPr>
            <a:r>
              <a:rPr lang="cs-CZ" sz="2400" b="1" dirty="0" smtClean="0"/>
              <a:t>Analýza informačních systémů MHD v Českých Budějovicích</a:t>
            </a:r>
          </a:p>
          <a:p>
            <a:pPr algn="just">
              <a:buNone/>
            </a:pPr>
            <a:endParaRPr lang="cs-CZ" sz="2400" b="1" dirty="0" smtClean="0"/>
          </a:p>
          <a:p>
            <a:pPr algn="just">
              <a:buFontTx/>
              <a:buChar char="-"/>
            </a:pPr>
            <a:r>
              <a:rPr lang="cs-CZ" sz="2400" b="1" dirty="0" smtClean="0"/>
              <a:t>Dotazníkové šetření</a:t>
            </a:r>
          </a:p>
          <a:p>
            <a:pPr>
              <a:buFontTx/>
              <a:buChar char="-"/>
            </a:pPr>
            <a:endParaRPr lang="cs-CZ" sz="2400" b="1" dirty="0" smtClean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solidFill>
                  <a:schemeClr val="bg1"/>
                </a:solidFill>
              </a:rPr>
              <a:t>Metodika práce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Analýza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3600" b="1" dirty="0" smtClean="0">
                <a:solidFill>
                  <a:schemeClr val="bg1"/>
                </a:solidFill>
              </a:rPr>
              <a:t>IS DPMCB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571472" y="5715016"/>
            <a:ext cx="2133600" cy="365125"/>
          </a:xfrm>
        </p:spPr>
        <p:txBody>
          <a:bodyPr/>
          <a:lstStyle/>
          <a:p>
            <a:fld id="{44A0AA29-231E-46E3-85AB-AD28398D8737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15" name="Obrázek 14" descr="stránk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3050"/>
            <a:ext cx="3292601" cy="3357586"/>
          </a:xfrm>
          <a:prstGeom prst="rect">
            <a:avLst/>
          </a:prstGeom>
        </p:spPr>
      </p:pic>
      <p:pic>
        <p:nvPicPr>
          <p:cNvPr id="18" name="Obrázek 17" descr="centra.png"/>
          <p:cNvPicPr>
            <a:picLocks noChangeAspect="1"/>
          </p:cNvPicPr>
          <p:nvPr/>
        </p:nvPicPr>
        <p:blipFill>
          <a:blip r:embed="rId3"/>
          <a:srcRect l="-1756" t="5388" r="51704" b="-28035"/>
          <a:stretch>
            <a:fillRect/>
          </a:stretch>
        </p:blipFill>
        <p:spPr>
          <a:xfrm>
            <a:off x="3143240" y="1571612"/>
            <a:ext cx="5700752" cy="3500462"/>
          </a:xfrm>
          <a:prstGeom prst="rect">
            <a:avLst/>
          </a:prstGeom>
        </p:spPr>
      </p:pic>
      <p:pic>
        <p:nvPicPr>
          <p:cNvPr id="22" name="Obrázek 21" descr="z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7" y="1428737"/>
            <a:ext cx="1285884" cy="3496160"/>
          </a:xfrm>
          <a:prstGeom prst="rect">
            <a:avLst/>
          </a:prstGeom>
        </p:spPr>
      </p:pic>
      <p:pic>
        <p:nvPicPr>
          <p:cNvPr id="25" name="Obrázek 24" descr="V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500174"/>
            <a:ext cx="2927346" cy="3571900"/>
          </a:xfrm>
          <a:prstGeom prst="rect">
            <a:avLst/>
          </a:prstGeom>
        </p:spPr>
      </p:pic>
      <p:pic>
        <p:nvPicPr>
          <p:cNvPr id="29" name="Obrázek 28" descr="ki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1" y="1500174"/>
            <a:ext cx="1643074" cy="3579556"/>
          </a:xfrm>
          <a:prstGeom prst="rect">
            <a:avLst/>
          </a:prstGeom>
        </p:spPr>
      </p:pic>
      <p:pic>
        <p:nvPicPr>
          <p:cNvPr id="8" name="Obrázek 7" descr="http://www.font.cz/res/data/098/01224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500174"/>
            <a:ext cx="5929322" cy="36433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TextovéPole 19"/>
          <p:cNvSpPr txBox="1"/>
          <p:nvPr/>
        </p:nvSpPr>
        <p:spPr>
          <a:xfrm>
            <a:off x="357158" y="3786190"/>
            <a:ext cx="242889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Zastávkové označníky</a:t>
            </a:r>
            <a:endParaRPr lang="cs-CZ" sz="2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57158" y="4357694"/>
            <a:ext cx="500066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Velkoplošné obrazovky v přestupních uzlech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8596" y="1500174"/>
            <a:ext cx="271464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Tištěné JŘ a informace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596" y="2071678"/>
            <a:ext cx="235745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Logo podniku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8596" y="2643182"/>
            <a:ext cx="235745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Webové stránky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28596" y="3214686"/>
            <a:ext cx="235745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Informační centra</a:t>
            </a:r>
            <a:endParaRPr lang="cs-CZ" sz="2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57158" y="4929198"/>
            <a:ext cx="2357454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Informační kiosky</a:t>
            </a:r>
            <a:endParaRPr lang="cs-CZ" sz="20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57158" y="5500702"/>
            <a:ext cx="435771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Informování formou </a:t>
            </a:r>
            <a:r>
              <a:rPr lang="cs-CZ" sz="2000" dirty="0" err="1" smtClean="0"/>
              <a:t>News</a:t>
            </a:r>
            <a:r>
              <a:rPr lang="cs-CZ" sz="2000" dirty="0" smtClean="0"/>
              <a:t> </a:t>
            </a:r>
            <a:r>
              <a:rPr lang="cs-CZ" sz="2000" dirty="0" err="1" smtClean="0"/>
              <a:t>letteru</a:t>
            </a:r>
            <a:r>
              <a:rPr lang="cs-CZ" sz="2000" dirty="0" smtClean="0"/>
              <a:t> a SMS </a:t>
            </a:r>
            <a:endParaRPr lang="cs-CZ" sz="2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57158" y="6072206"/>
            <a:ext cx="300039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Modernizace palubního IS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19" grpId="0" animBg="1"/>
      <p:bldP spid="6" grpId="0" animBg="1"/>
      <p:bldP spid="16" grpId="0" animBg="1"/>
      <p:bldP spid="17" grpId="0" animBg="1"/>
      <p:bldP spid="28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solidFill>
                  <a:schemeClr val="bg1"/>
                </a:solidFill>
              </a:rPr>
              <a:t>Dotazníkové šetření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214282" y="2428868"/>
          <a:ext cx="4214842" cy="235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428596" y="1500174"/>
            <a:ext cx="400052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Zjišťování informací před jízdou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8596" y="2000240"/>
            <a:ext cx="4000528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Nejčastěji využívaný IS</a:t>
            </a:r>
            <a:endParaRPr lang="cs-CZ" sz="2000" dirty="0"/>
          </a:p>
        </p:txBody>
      </p:sp>
      <p:graphicFrame>
        <p:nvGraphicFramePr>
          <p:cNvPr id="12" name="Graf 11"/>
          <p:cNvGraphicFramePr/>
          <p:nvPr/>
        </p:nvGraphicFramePr>
        <p:xfrm>
          <a:off x="4429124" y="2428868"/>
          <a:ext cx="450059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4500562" y="1500174"/>
            <a:ext cx="421484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Spokojenost s aktuálními informacemi</a:t>
            </a:r>
            <a:endParaRPr lang="cs-CZ" sz="2000" dirty="0"/>
          </a:p>
        </p:txBody>
      </p:sp>
      <p:graphicFrame>
        <p:nvGraphicFramePr>
          <p:cNvPr id="14" name="Graf 13"/>
          <p:cNvGraphicFramePr/>
          <p:nvPr/>
        </p:nvGraphicFramePr>
        <p:xfrm>
          <a:off x="214282" y="4714884"/>
          <a:ext cx="4214842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4500562" y="2000240"/>
            <a:ext cx="4214842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Potřeba anglického jazyka</a:t>
            </a:r>
            <a:endParaRPr lang="cs-CZ" sz="2000" dirty="0"/>
          </a:p>
        </p:txBody>
      </p:sp>
      <p:graphicFrame>
        <p:nvGraphicFramePr>
          <p:cNvPr id="16" name="Graf 15"/>
          <p:cNvGraphicFramePr/>
          <p:nvPr/>
        </p:nvGraphicFramePr>
        <p:xfrm>
          <a:off x="4429124" y="4714884"/>
          <a:ext cx="4500594" cy="214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1" grpId="0" animBg="1"/>
      <p:bldGraphic spid="12" grpId="0">
        <p:bldAsOne/>
      </p:bldGraphic>
      <p:bldP spid="13" grpId="0" animBg="1"/>
      <p:bldGraphic spid="14" grpId="0">
        <p:bldAsOne/>
      </p:bldGraphic>
      <p:bldP spid="15" grpId="0" animBg="1"/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Výsledky a návrh zlepšení</a:t>
            </a:r>
            <a:r>
              <a:rPr kumimoji="0" lang="cs-CZ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400" dirty="0" smtClean="0"/>
              <a:t>IS jsou pro tuzemské cestující v Českých Budějovicích na velmi kvalitní úrovni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Oceňujícím přínosem jsou aktuální informace a inteligentní zastávky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Zahraniční  hosté pociťují jazykovou bariéru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Nové řešení – dodatkové tabule v anglickém jazyce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Umístění na frekventovaných místech, zastávkách vysokých škol a v přestupních uzlech. </a:t>
            </a:r>
          </a:p>
          <a:p>
            <a:pPr algn="just">
              <a:buFontTx/>
              <a:buChar char="-"/>
            </a:pPr>
            <a:r>
              <a:rPr lang="cs-CZ" sz="2400" dirty="0" smtClean="0"/>
              <a:t>Kvalitní informační systém otevírá dveře novým potencionálním cestujícím. </a:t>
            </a:r>
          </a:p>
          <a:p>
            <a:pPr algn="just">
              <a:buNone/>
            </a:pPr>
            <a:endParaRPr lang="cs-CZ" sz="2400" dirty="0" smtClean="0"/>
          </a:p>
          <a:p>
            <a:pPr algn="just">
              <a:buNone/>
            </a:pPr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428596" y="285749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 smtClean="0">
                <a:solidFill>
                  <a:schemeClr val="bg1"/>
                </a:solidFill>
              </a:rPr>
              <a:t>Děkuji za Vaši pozornost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Oponent BP:</a:t>
            </a:r>
          </a:p>
          <a:p>
            <a:pPr>
              <a:buNone/>
            </a:pPr>
            <a:endParaRPr lang="cs-CZ" b="1" dirty="0" smtClean="0"/>
          </a:p>
          <a:p>
            <a:pPr marL="514350" indent="-514350" algn="just">
              <a:buAutoNum type="arabicParenR"/>
            </a:pPr>
            <a:r>
              <a:rPr lang="cs-CZ" dirty="0" smtClean="0"/>
              <a:t>Jak autorka dospěla k myšlence umístit na zástavky právě dodatkové cedule v anglickém jazyce? Byl to návrh od zahraničních respondentů? </a:t>
            </a:r>
          </a:p>
          <a:p>
            <a:pPr marL="514350" indent="-514350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2) Mohla by ke zlepšení služeb přispět i jiná opatření?</a:t>
            </a:r>
          </a:p>
          <a:p>
            <a:pPr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 3) Z dotazníkového šetření vyplynula obliba cestujících v mobilních aplikacích. Dopravní podnik města České Budějovice, a.s. nabízí možnost mobilní aplikace jen v českém jazyce nebo i v jiných jazycích?</a:t>
            </a:r>
            <a:endParaRPr lang="cs-CZ" b="1" dirty="0" smtClean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28596" y="357166"/>
            <a:ext cx="8286808" cy="10001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dirty="0" smtClean="0"/>
              <a:t>Doplňující dotazy</a:t>
            </a:r>
            <a:endParaRPr kumimoji="0" lang="cs-CZ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AA29-231E-46E3-85AB-AD28398D873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381</Words>
  <Application>Microsoft Office PowerPoint</Application>
  <PresentationFormat>Předvádění na obrazovce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VYSOKÁ ŠKOLA TECHNICKÁ A EKONOMICKÁ  V ČESKÝCH BUDĚJOVICÍCH Ústav – technicko - technologický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Michaela</dc:creator>
  <cp:lastModifiedBy>Michaela</cp:lastModifiedBy>
  <cp:revision>96</cp:revision>
  <dcterms:created xsi:type="dcterms:W3CDTF">2018-06-08T11:07:39Z</dcterms:created>
  <dcterms:modified xsi:type="dcterms:W3CDTF">2018-06-13T11:30:07Z</dcterms:modified>
</cp:coreProperties>
</file>