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6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A563-AC2C-4A26-ADFA-02DE0A08BF60}" type="datetimeFigureOut">
              <a:rPr lang="cs-CZ" smtClean="0"/>
              <a:t>1. 6. 2018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062D92-FFDA-443C-A520-6BDD7EE8D37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A563-AC2C-4A26-ADFA-02DE0A08BF60}" type="datetimeFigureOut">
              <a:rPr lang="cs-CZ" smtClean="0"/>
              <a:t>1. 6. 2018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2D92-FFDA-443C-A520-6BDD7EE8D3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A563-AC2C-4A26-ADFA-02DE0A08BF60}" type="datetimeFigureOut">
              <a:rPr lang="cs-CZ" smtClean="0"/>
              <a:t>1. 6. 2018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2D92-FFDA-443C-A520-6BDD7EE8D3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A563-AC2C-4A26-ADFA-02DE0A08BF60}" type="datetimeFigureOut">
              <a:rPr lang="cs-CZ" smtClean="0"/>
              <a:t>1. 6. 2018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2D92-FFDA-443C-A520-6BDD7EE8D3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A563-AC2C-4A26-ADFA-02DE0A08BF60}" type="datetimeFigureOut">
              <a:rPr lang="cs-CZ" smtClean="0"/>
              <a:t>1. 6. 2018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2D92-FFDA-443C-A520-6BDD7EE8D3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A563-AC2C-4A26-ADFA-02DE0A08BF60}" type="datetimeFigureOut">
              <a:rPr lang="cs-CZ" smtClean="0"/>
              <a:t>1. 6. 2018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2D92-FFDA-443C-A520-6BDD7EE8D37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A563-AC2C-4A26-ADFA-02DE0A08BF60}" type="datetimeFigureOut">
              <a:rPr lang="cs-CZ" smtClean="0"/>
              <a:t>1. 6. 2018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2D92-FFDA-443C-A520-6BDD7EE8D37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A563-AC2C-4A26-ADFA-02DE0A08BF60}" type="datetimeFigureOut">
              <a:rPr lang="cs-CZ" smtClean="0"/>
              <a:t>1. 6. 2018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2D92-FFDA-443C-A520-6BDD7EE8D3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A563-AC2C-4A26-ADFA-02DE0A08BF60}" type="datetimeFigureOut">
              <a:rPr lang="cs-CZ" smtClean="0"/>
              <a:t>1. 6. 2018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2D92-FFDA-443C-A520-6BDD7EE8D3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A563-AC2C-4A26-ADFA-02DE0A08BF60}" type="datetimeFigureOut">
              <a:rPr lang="cs-CZ" smtClean="0"/>
              <a:t>1. 6. 2018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2D92-FFDA-443C-A520-6BDD7EE8D3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A563-AC2C-4A26-ADFA-02DE0A08BF60}" type="datetimeFigureOut">
              <a:rPr lang="cs-CZ" smtClean="0"/>
              <a:t>1. 6. 2018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2D92-FFDA-443C-A520-6BDD7EE8D3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6684A563-AC2C-4A26-ADFA-02DE0A08BF60}" type="datetimeFigureOut">
              <a:rPr lang="cs-CZ" smtClean="0"/>
              <a:t>1. 6. 2018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5062D92-FFDA-443C-A520-6BDD7EE8D375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OBHAJOBA BAKALÁŘSKÉ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4048" y="5949280"/>
            <a:ext cx="3888432" cy="720080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Tomáš Rác 16806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038603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VÝSLEDKY A NÁVRHY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 č.2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Jsou všechna okresní města mezi sebou dostupná maximálně do 180 minut</a:t>
            </a:r>
            <a:r>
              <a:rPr lang="cs-CZ" dirty="0" smtClean="0">
                <a:solidFill>
                  <a:schemeClr val="tx2"/>
                </a:solidFill>
              </a:rPr>
              <a:t>?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CHYBNÝ PŘEDPOKLAD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008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OPONENTA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Uveďte způsob stanovení hranice časové dostupnosti 180 minut v regionální dopravě.</a:t>
            </a:r>
          </a:p>
          <a:p>
            <a:endParaRPr lang="cs-CZ" sz="2400" dirty="0" smtClean="0"/>
          </a:p>
          <a:p>
            <a:r>
              <a:rPr lang="cs-CZ" sz="2400" dirty="0" smtClean="0"/>
              <a:t>Zjištěná dostupnost na které relaci vás překvapila nejvíce a z jakého důvodu.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11051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456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ÚVODNÍ INFORMACE O BP</a:t>
            </a:r>
          </a:p>
          <a:p>
            <a:r>
              <a:rPr lang="cs-CZ" dirty="0" smtClean="0"/>
              <a:t>CÍL PRÁCE</a:t>
            </a:r>
          </a:p>
          <a:p>
            <a:r>
              <a:rPr lang="cs-CZ" dirty="0" smtClean="0"/>
              <a:t>VÝZKUMNÝ PŘEDPOKLAD</a:t>
            </a:r>
          </a:p>
          <a:p>
            <a:r>
              <a:rPr lang="cs-CZ" dirty="0" smtClean="0"/>
              <a:t>ZKOUMANÁ ČASOVÁ DOSTUPNOST</a:t>
            </a:r>
          </a:p>
          <a:p>
            <a:r>
              <a:rPr lang="cs-CZ" dirty="0" smtClean="0"/>
              <a:t>VÝBĚR ZKOUMANÝCH SÍDEL</a:t>
            </a:r>
          </a:p>
          <a:p>
            <a:r>
              <a:rPr lang="cs-CZ" dirty="0" smtClean="0"/>
              <a:t>METODIKA PRÁCE</a:t>
            </a:r>
          </a:p>
          <a:p>
            <a:r>
              <a:rPr lang="cs-CZ" dirty="0" smtClean="0"/>
              <a:t>VÝSLEDKY A NÁVRHY OPATŘENÍ</a:t>
            </a:r>
          </a:p>
          <a:p>
            <a:r>
              <a:rPr lang="cs-CZ" dirty="0" smtClean="0"/>
              <a:t>OTÁZKY OPONENTA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80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04665"/>
            <a:ext cx="7315200" cy="1296143"/>
          </a:xfrm>
        </p:spPr>
        <p:txBody>
          <a:bodyPr/>
          <a:lstStyle/>
          <a:p>
            <a:r>
              <a:rPr lang="cs-CZ" dirty="0" smtClean="0"/>
              <a:t>ÚVODNÍ INFORMACE O 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276871"/>
            <a:ext cx="7690048" cy="4032489"/>
          </a:xfrm>
        </p:spPr>
        <p:txBody>
          <a:bodyPr>
            <a:normAutofit/>
          </a:bodyPr>
          <a:lstStyle/>
          <a:p>
            <a:r>
              <a:rPr lang="cs-CZ" sz="2400" dirty="0" smtClean="0"/>
              <a:t>NÁZEV PRÁCE:</a:t>
            </a:r>
          </a:p>
          <a:p>
            <a:pPr marL="45720" indent="0" algn="ctr">
              <a:lnSpc>
                <a:spcPct val="150000"/>
              </a:lnSpc>
              <a:buNone/>
            </a:pPr>
            <a:r>
              <a:rPr lang="cs-CZ" sz="2400" b="1" dirty="0" smtClean="0">
                <a:solidFill>
                  <a:schemeClr val="tx2"/>
                </a:solidFill>
              </a:rPr>
              <a:t>ČASOVÁ </a:t>
            </a:r>
            <a:r>
              <a:rPr lang="cs-CZ" sz="2400" b="1" dirty="0">
                <a:solidFill>
                  <a:schemeClr val="tx2"/>
                </a:solidFill>
              </a:rPr>
              <a:t>DOSTUPNOST SÍDEL ŽELEZNIČNÍ OSOBNÍ DOPRAVY V JIHOČESKÉM KRAJI</a:t>
            </a:r>
            <a:endParaRPr lang="cs-CZ" b="1" dirty="0">
              <a:solidFill>
                <a:schemeClr val="tx2"/>
              </a:solidFill>
            </a:endParaRPr>
          </a:p>
          <a:p>
            <a:endParaRPr lang="cs-CZ" b="1" u="sng" dirty="0" smtClean="0">
              <a:solidFill>
                <a:schemeClr val="tx2"/>
              </a:solidFill>
            </a:endParaRPr>
          </a:p>
          <a:p>
            <a:endParaRPr lang="cs-CZ" b="1" u="sng" dirty="0">
              <a:solidFill>
                <a:schemeClr val="tx2"/>
              </a:solidFill>
            </a:endParaRPr>
          </a:p>
          <a:p>
            <a:endParaRPr lang="cs-CZ" b="1" u="sng" dirty="0" smtClean="0">
              <a:solidFill>
                <a:schemeClr val="tx2"/>
              </a:solidFill>
            </a:endParaRPr>
          </a:p>
          <a:p>
            <a:r>
              <a:rPr lang="cs-CZ" b="1" dirty="0" smtClean="0">
                <a:solidFill>
                  <a:schemeClr val="tx2"/>
                </a:solidFill>
              </a:rPr>
              <a:t>AUTOR:</a:t>
            </a:r>
            <a:r>
              <a:rPr lang="cs-CZ" dirty="0" smtClean="0">
                <a:solidFill>
                  <a:schemeClr val="tx2"/>
                </a:solidFill>
              </a:rPr>
              <a:t>			</a:t>
            </a:r>
            <a:r>
              <a:rPr lang="cs-CZ" dirty="0" smtClean="0"/>
              <a:t>Tomáš Rác</a:t>
            </a:r>
            <a:endParaRPr lang="cs-CZ" b="1" u="sng" dirty="0" smtClean="0"/>
          </a:p>
          <a:p>
            <a:r>
              <a:rPr lang="cs-CZ" b="1" dirty="0" smtClean="0">
                <a:solidFill>
                  <a:schemeClr val="tx2"/>
                </a:solidFill>
              </a:rPr>
              <a:t>HLAVNÍ VEDOUCÍ:</a:t>
            </a:r>
            <a:r>
              <a:rPr lang="cs-CZ" dirty="0" smtClean="0">
                <a:solidFill>
                  <a:schemeClr val="tx2"/>
                </a:solidFill>
              </a:rPr>
              <a:t>		</a:t>
            </a:r>
            <a:r>
              <a:rPr lang="cs-CZ" dirty="0"/>
              <a:t>Ing. Vladimír Ľupták, PhD.</a:t>
            </a:r>
            <a:endParaRPr lang="cs-CZ" b="1" u="sng" dirty="0" smtClean="0">
              <a:solidFill>
                <a:schemeClr val="tx2"/>
              </a:solidFill>
            </a:endParaRPr>
          </a:p>
          <a:p>
            <a:r>
              <a:rPr lang="cs-CZ" b="1" dirty="0" smtClean="0">
                <a:solidFill>
                  <a:schemeClr val="tx2"/>
                </a:solidFill>
              </a:rPr>
              <a:t>OPONENT:			</a:t>
            </a:r>
            <a:r>
              <a:rPr lang="cs-CZ" dirty="0"/>
              <a:t>doc. Ing. Jozef Gašparík, Ph.D.</a:t>
            </a:r>
            <a:endParaRPr lang="cs-CZ" b="1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937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Cílem práce je analyzovat časové dostupnosti železniční osobní dopravou, mezi krajským městem České Budějovice a vybranými důležitými sídly Jihočeského kraje s návrhem ke zlepšení časové dostupnosti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92073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VÝZKUMNÝ PŘEDPOKLAD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PŘEDPOKLAD č.1: </a:t>
            </a:r>
          </a:p>
          <a:p>
            <a:r>
              <a:rPr lang="cs-CZ" dirty="0">
                <a:solidFill>
                  <a:schemeClr val="tx2"/>
                </a:solidFill>
              </a:rPr>
              <a:t>Jsou všechny vybrané obce časově dostupné maximálně do 180 minut z Českých </a:t>
            </a:r>
            <a:r>
              <a:rPr lang="cs-CZ" dirty="0" smtClean="0">
                <a:solidFill>
                  <a:schemeClr val="tx2"/>
                </a:solidFill>
              </a:rPr>
              <a:t>Budějovic</a:t>
            </a:r>
            <a:r>
              <a:rPr lang="cs-CZ" dirty="0">
                <a:solidFill>
                  <a:schemeClr val="tx2"/>
                </a:solidFill>
              </a:rPr>
              <a:t>? </a:t>
            </a:r>
            <a:endParaRPr lang="cs-CZ" dirty="0" smtClean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 smtClean="0"/>
              <a:t>PŘEDPOKLAD č.2:</a:t>
            </a:r>
          </a:p>
          <a:p>
            <a:r>
              <a:rPr lang="cs-CZ" dirty="0">
                <a:solidFill>
                  <a:schemeClr val="tx2"/>
                </a:solidFill>
              </a:rPr>
              <a:t>Jsou všechna okresní města mezi sebou dostupná maximálně do 180 minut</a:t>
            </a:r>
            <a:r>
              <a:rPr lang="cs-CZ" dirty="0" smtClean="0">
                <a:solidFill>
                  <a:schemeClr val="tx2"/>
                </a:solidFill>
              </a:rPr>
              <a:t>?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865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ZKOUMANÁ ČASOVÁ DOSTUPNOST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Mezi </a:t>
            </a:r>
            <a:r>
              <a:rPr lang="cs-CZ" sz="2400" dirty="0"/>
              <a:t>krajským městem České Budějovice a důležitými sídly Jihočeského </a:t>
            </a:r>
            <a:r>
              <a:rPr lang="cs-CZ" sz="2400" dirty="0" smtClean="0"/>
              <a:t>kraje.</a:t>
            </a:r>
          </a:p>
          <a:p>
            <a:pPr marL="45720" indent="0">
              <a:buNone/>
            </a:pPr>
            <a:endParaRPr lang="cs-CZ" sz="2400" dirty="0" smtClean="0"/>
          </a:p>
          <a:p>
            <a:r>
              <a:rPr lang="cs-CZ" sz="2400" dirty="0"/>
              <a:t>M</a:t>
            </a:r>
            <a:r>
              <a:rPr lang="cs-CZ" sz="2400" dirty="0" smtClean="0"/>
              <a:t>ezi </a:t>
            </a:r>
            <a:r>
              <a:rPr lang="cs-CZ" sz="2400" dirty="0"/>
              <a:t>okresními městy </a:t>
            </a:r>
            <a:r>
              <a:rPr lang="cs-CZ" sz="2400" dirty="0" smtClean="0"/>
              <a:t>Jihočeského kraje, navzájem.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14270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ZKOUMANÝCH SÍDEL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k</a:t>
            </a:r>
            <a:r>
              <a:rPr lang="cs-CZ" sz="2400" dirty="0" smtClean="0"/>
              <a:t>rajská a okresní města</a:t>
            </a:r>
          </a:p>
          <a:p>
            <a:endParaRPr lang="cs-CZ" sz="2400" dirty="0" smtClean="0"/>
          </a:p>
          <a:p>
            <a:r>
              <a:rPr lang="cs-CZ" sz="2400" dirty="0" smtClean="0"/>
              <a:t>obce </a:t>
            </a:r>
            <a:r>
              <a:rPr lang="cs-CZ" sz="2400" dirty="0"/>
              <a:t>s rozšířenou </a:t>
            </a:r>
            <a:r>
              <a:rPr lang="cs-CZ" sz="2400" dirty="0" smtClean="0"/>
              <a:t>působností</a:t>
            </a:r>
          </a:p>
          <a:p>
            <a:endParaRPr lang="cs-CZ" sz="2400" dirty="0" smtClean="0"/>
          </a:p>
          <a:p>
            <a:r>
              <a:rPr lang="cs-CZ" sz="2400" dirty="0" smtClean="0"/>
              <a:t>významné </a:t>
            </a:r>
            <a:r>
              <a:rPr lang="cs-CZ" sz="2400" dirty="0"/>
              <a:t>železniční </a:t>
            </a:r>
            <a:r>
              <a:rPr lang="cs-CZ" sz="2400" dirty="0" smtClean="0"/>
              <a:t>stanice</a:t>
            </a:r>
          </a:p>
          <a:p>
            <a:endParaRPr lang="cs-CZ" sz="2400" dirty="0" smtClean="0"/>
          </a:p>
          <a:p>
            <a:r>
              <a:rPr lang="cs-CZ" sz="2400" dirty="0" smtClean="0"/>
              <a:t>okrajové </a:t>
            </a:r>
            <a:r>
              <a:rPr lang="cs-CZ" sz="2400" dirty="0"/>
              <a:t>stanice Jihočeského </a:t>
            </a:r>
            <a:r>
              <a:rPr lang="cs-CZ" sz="2400" dirty="0" smtClean="0"/>
              <a:t>kraje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98227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Teoreticko-metodologická část: metoda sběru dat</a:t>
            </a:r>
          </a:p>
          <a:p>
            <a:pPr marL="784382" lvl="1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2400">
                <a:latin typeface="Arial" pitchFamily="34" charset="0"/>
                <a:cs typeface="Arial" pitchFamily="34" charset="0"/>
              </a:rPr>
              <a:t>Odborná </a:t>
            </a:r>
            <a:r>
              <a:rPr lang="cs-CZ" sz="2400" smtClean="0">
                <a:latin typeface="Arial" pitchFamily="34" charset="0"/>
                <a:cs typeface="Arial" pitchFamily="34" charset="0"/>
              </a:rPr>
              <a:t>literatura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784382" lvl="1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Jízdní řády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45720" indent="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Aplikační část:</a:t>
            </a:r>
          </a:p>
          <a:p>
            <a:pPr marL="784382" lvl="1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Analýza současného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stavu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896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VÝSLEDKY A NÁVRHY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 č.1: 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Jsou všechny vybrané obce časově dostupné maximálně do 180 minut z Českých Budějovic? </a:t>
            </a:r>
            <a:endParaRPr lang="cs-CZ" dirty="0" smtClean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CHYBNÝ PŘEDPOKLAD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8545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stor">
  <a:themeElements>
    <a:clrScheme name="Prostor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s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73</TotalTime>
  <Words>246</Words>
  <Application>Microsoft Office PowerPoint</Application>
  <PresentationFormat>Předvádění na obrazovce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Prostor</vt:lpstr>
      <vt:lpstr>OBHAJOBA BAKALÁŘSKÉ PRÁCE</vt:lpstr>
      <vt:lpstr>OBSAH PREZENTACE</vt:lpstr>
      <vt:lpstr>ÚVODNÍ INFORMACE O BP</vt:lpstr>
      <vt:lpstr>CÍL PRÁCE</vt:lpstr>
      <vt:lpstr>VÝZKUMNÝ PŘEDPOKLAD</vt:lpstr>
      <vt:lpstr>ZKOUMANÁ ČASOVÁ DOSTUPNOST</vt:lpstr>
      <vt:lpstr>VÝBĚR ZKOUMANÝCH SÍDEL</vt:lpstr>
      <vt:lpstr>METODIKA PRÁCE</vt:lpstr>
      <vt:lpstr>VÝSLEDKY A NÁVRHY OPATŘENÍ</vt:lpstr>
      <vt:lpstr>VÝSLEDKY A NÁVRHY OPATŘENÍ</vt:lpstr>
      <vt:lpstr>OTÁZKY OPONENTA PRÁCE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OBHAJOBA BAKALÁŘSKÉ PRÁCE</dc:title>
  <dc:creator>PCT</dc:creator>
  <cp:lastModifiedBy>PCT</cp:lastModifiedBy>
  <cp:revision>10</cp:revision>
  <dcterms:created xsi:type="dcterms:W3CDTF">2018-06-01T19:15:32Z</dcterms:created>
  <dcterms:modified xsi:type="dcterms:W3CDTF">2018-06-01T20:28:52Z</dcterms:modified>
</cp:coreProperties>
</file>