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4" r:id="rId10"/>
    <p:sldId id="265" r:id="rId11"/>
    <p:sldId id="266" r:id="rId12"/>
    <p:sldId id="269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58417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Vysoká škola technická a ekonomická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v Českých Budějovicích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800" dirty="0" smtClean="0"/>
              <a:t>Ústav technicko-technologický</a:t>
            </a:r>
            <a:endParaRPr lang="cs-CZ" sz="2800" dirty="0"/>
          </a:p>
        </p:txBody>
      </p:sp>
      <p:pic>
        <p:nvPicPr>
          <p:cNvPr id="4" name="Picture 2" descr="C:\Users\marta\Desktop\5314450a7c4ffa0025120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916832"/>
            <a:ext cx="1143000" cy="1143000"/>
          </a:xfrm>
          <a:prstGeom prst="rect">
            <a:avLst/>
          </a:prstGeom>
          <a:noFill/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611560" y="4725144"/>
            <a:ext cx="7920880" cy="13479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Autor bakalářské práce:			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Miroslav </a:t>
            </a:r>
            <a:r>
              <a:rPr kumimoji="0" lang="cs-CZ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Metelec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</a:t>
            </a:r>
            <a:endParaRPr kumimoji="0" lang="cs-CZ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Vedoucí bakalářské práce:			</a:t>
            </a:r>
            <a:r>
              <a:rPr lang="cs-CZ" sz="1600" b="1" dirty="0" smtClean="0">
                <a:latin typeface="+mj-lt"/>
              </a:rPr>
              <a:t>Ing. Jiří Čejka, </a:t>
            </a:r>
            <a:r>
              <a:rPr lang="cs-CZ" sz="1600" b="1" dirty="0" err="1" smtClean="0">
                <a:latin typeface="+mj-lt"/>
              </a:rPr>
              <a:t>Ph.D</a:t>
            </a:r>
            <a:r>
              <a:rPr lang="cs-CZ" sz="1600" b="1" dirty="0" smtClean="0">
                <a:latin typeface="+mj-lt"/>
              </a:rPr>
              <a:t>.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endParaRPr kumimoji="0" lang="cs-CZ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Oponent bakalářské práce:			</a:t>
            </a:r>
            <a:r>
              <a:rPr lang="cs-CZ" sz="1600" b="1" dirty="0" smtClean="0"/>
              <a:t>Ing. Eva </a:t>
            </a:r>
            <a:r>
              <a:rPr lang="cs-CZ" sz="1600" b="1" dirty="0" err="1" smtClean="0"/>
              <a:t>Brumerčíková</a:t>
            </a:r>
            <a:r>
              <a:rPr lang="cs-CZ" sz="1600" b="1" dirty="0" smtClean="0"/>
              <a:t>, PhD.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	</a:t>
            </a:r>
            <a:endParaRPr kumimoji="0" lang="cs-CZ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České Budějovice, Červen  2018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15616" y="335699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Racionalizace výrobního procesu</a:t>
            </a:r>
            <a:endParaRPr 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Výsledky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 dispozici jsou 3 montážní linky</a:t>
            </a:r>
          </a:p>
          <a:p>
            <a:r>
              <a:rPr lang="cs-CZ" sz="2400" dirty="0" smtClean="0"/>
              <a:t>Montážní linku obsluhují 4 zaměstnanci</a:t>
            </a:r>
          </a:p>
          <a:p>
            <a:r>
              <a:rPr lang="cs-CZ" sz="2400" dirty="0" smtClean="0"/>
              <a:t>Práce ve 2 směném provozu</a:t>
            </a:r>
          </a:p>
          <a:p>
            <a:r>
              <a:rPr lang="cs-CZ" sz="2400" dirty="0" smtClean="0"/>
              <a:t>Využití stávajícího prostoru</a:t>
            </a:r>
          </a:p>
          <a:p>
            <a:r>
              <a:rPr lang="cs-CZ" sz="2400" dirty="0" smtClean="0"/>
              <a:t>Zlepšení ergonomie pracoviště</a:t>
            </a:r>
          </a:p>
          <a:p>
            <a:r>
              <a:rPr lang="cs-CZ" sz="2400" dirty="0" smtClean="0"/>
              <a:t>Plníme požadavek zákazníka 2100 kusů za den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b="1" dirty="0" smtClean="0"/>
              <a:t>Doplňující otázky </a:t>
            </a:r>
            <a:r>
              <a:rPr lang="cs-CZ" sz="2800" b="1" dirty="0" smtClean="0"/>
              <a:t>oponenta </a:t>
            </a:r>
            <a:r>
              <a:rPr lang="cs-CZ" sz="2800" b="1" dirty="0" smtClean="0"/>
              <a:t>BP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1" y="1600200"/>
            <a:ext cx="8579296" cy="4450449"/>
          </a:xfrm>
        </p:spPr>
        <p:txBody>
          <a:bodyPr wrap="none">
            <a:normAutofit/>
          </a:bodyPr>
          <a:lstStyle/>
          <a:p>
            <a:pPr>
              <a:buNone/>
            </a:pPr>
            <a:r>
              <a:rPr lang="cs-CZ" sz="2400" u="sng" dirty="0" smtClean="0"/>
              <a:t>Oponent </a:t>
            </a:r>
            <a:r>
              <a:rPr lang="cs-CZ" sz="2400" u="sng" dirty="0" smtClean="0"/>
              <a:t>bakalářské práce</a:t>
            </a:r>
          </a:p>
          <a:p>
            <a:pPr>
              <a:buNone/>
            </a:pPr>
            <a:r>
              <a:rPr lang="cs-CZ" sz="2400" dirty="0" smtClean="0"/>
              <a:t>V práci </a:t>
            </a:r>
            <a:r>
              <a:rPr lang="cs-CZ" sz="2400" dirty="0" err="1" smtClean="0"/>
              <a:t>ste</a:t>
            </a:r>
            <a:r>
              <a:rPr lang="cs-CZ" sz="2400" dirty="0" smtClean="0"/>
              <a:t> používali na analýzu videozáznam. Bol tento videozáznam</a:t>
            </a:r>
          </a:p>
          <a:p>
            <a:pPr>
              <a:buNone/>
            </a:pPr>
            <a:r>
              <a:rPr lang="cs-CZ" sz="2400" dirty="0" err="1" smtClean="0"/>
              <a:t>zjavný</a:t>
            </a:r>
            <a:r>
              <a:rPr lang="cs-CZ" sz="2400" dirty="0" smtClean="0"/>
              <a:t> </a:t>
            </a:r>
            <a:r>
              <a:rPr lang="cs-CZ" sz="2400" dirty="0" err="1" smtClean="0"/>
              <a:t>alebo</a:t>
            </a:r>
            <a:r>
              <a:rPr lang="cs-CZ" sz="2400" dirty="0" smtClean="0"/>
              <a:t> skrytý, teda </a:t>
            </a:r>
            <a:r>
              <a:rPr lang="cs-CZ" sz="2400" dirty="0" err="1" smtClean="0"/>
              <a:t>zamestnanci</a:t>
            </a:r>
            <a:r>
              <a:rPr lang="cs-CZ" sz="2400" dirty="0" smtClean="0"/>
              <a:t> </a:t>
            </a:r>
            <a:r>
              <a:rPr lang="cs-CZ" sz="2400" dirty="0" err="1" smtClean="0"/>
              <a:t>vedeli</a:t>
            </a:r>
            <a:r>
              <a:rPr lang="cs-CZ" sz="2400" dirty="0" smtClean="0"/>
              <a:t>, </a:t>
            </a:r>
            <a:r>
              <a:rPr lang="cs-CZ" sz="2400" dirty="0" err="1" smtClean="0"/>
              <a:t>boli</a:t>
            </a:r>
            <a:r>
              <a:rPr lang="cs-CZ" sz="2400" dirty="0" smtClean="0"/>
              <a:t> </a:t>
            </a:r>
            <a:r>
              <a:rPr lang="cs-CZ" sz="2400" dirty="0" err="1" smtClean="0"/>
              <a:t>oboznámení</a:t>
            </a:r>
            <a:r>
              <a:rPr lang="cs-CZ" sz="2400" dirty="0" smtClean="0"/>
              <a:t>, že</a:t>
            </a:r>
          </a:p>
          <a:p>
            <a:pPr>
              <a:buNone/>
            </a:pPr>
            <a:r>
              <a:rPr lang="cs-CZ" sz="2400" dirty="0" err="1" smtClean="0"/>
              <a:t>ich</a:t>
            </a:r>
            <a:r>
              <a:rPr lang="cs-CZ" sz="2400" dirty="0" smtClean="0"/>
              <a:t> </a:t>
            </a:r>
            <a:r>
              <a:rPr lang="cs-CZ" sz="2400" dirty="0" err="1" smtClean="0"/>
              <a:t>prácu</a:t>
            </a:r>
            <a:r>
              <a:rPr lang="cs-CZ" sz="2400" dirty="0" smtClean="0"/>
              <a:t> </a:t>
            </a:r>
            <a:r>
              <a:rPr lang="cs-CZ" sz="2400" dirty="0" err="1" smtClean="0"/>
              <a:t>nahrávate</a:t>
            </a:r>
            <a:r>
              <a:rPr lang="cs-CZ" sz="2400" dirty="0" smtClean="0"/>
              <a:t> na video?</a:t>
            </a:r>
            <a:endParaRPr lang="cs-CZ" sz="2400" u="sng" dirty="0" smtClean="0"/>
          </a:p>
          <a:p>
            <a:pPr>
              <a:buNone/>
            </a:pPr>
            <a:r>
              <a:rPr lang="cs-CZ" sz="2400" dirty="0" err="1" smtClean="0"/>
              <a:t>Ak</a:t>
            </a:r>
            <a:r>
              <a:rPr lang="cs-CZ" sz="2400" dirty="0" smtClean="0"/>
              <a:t> videozáznam bol </a:t>
            </a:r>
            <a:r>
              <a:rPr lang="cs-CZ" sz="2400" dirty="0" err="1" smtClean="0"/>
              <a:t>zjavný</a:t>
            </a:r>
            <a:r>
              <a:rPr lang="cs-CZ" sz="2400" dirty="0" smtClean="0"/>
              <a:t> - nemá to vplyv na </a:t>
            </a:r>
            <a:r>
              <a:rPr lang="cs-CZ" sz="2400" dirty="0" err="1" smtClean="0"/>
              <a:t>prácu</a:t>
            </a:r>
            <a:r>
              <a:rPr lang="cs-CZ" sz="2400" dirty="0" smtClean="0"/>
              <a:t> </a:t>
            </a:r>
            <a:r>
              <a:rPr lang="cs-CZ" sz="2400" dirty="0" err="1" smtClean="0"/>
              <a:t>ľudí</a:t>
            </a:r>
            <a:r>
              <a:rPr lang="cs-CZ" sz="2400" dirty="0" smtClean="0"/>
              <a:t>?</a:t>
            </a:r>
          </a:p>
          <a:p>
            <a:pPr>
              <a:buNone/>
            </a:pPr>
            <a:r>
              <a:rPr lang="cs-CZ" sz="2400" dirty="0" smtClean="0"/>
              <a:t>V rámci 5S, </a:t>
            </a:r>
            <a:r>
              <a:rPr lang="cs-CZ" sz="2400" dirty="0" err="1" smtClean="0"/>
              <a:t>čo</a:t>
            </a:r>
            <a:r>
              <a:rPr lang="cs-CZ" sz="2400" dirty="0" smtClean="0"/>
              <a:t> by </a:t>
            </a:r>
            <a:r>
              <a:rPr lang="cs-CZ" sz="2400" dirty="0" err="1" smtClean="0"/>
              <a:t>ste</a:t>
            </a:r>
            <a:r>
              <a:rPr lang="cs-CZ" sz="2400" dirty="0" smtClean="0"/>
              <a:t> </a:t>
            </a:r>
            <a:r>
              <a:rPr lang="cs-CZ" sz="2400" dirty="0" err="1" smtClean="0"/>
              <a:t>ešte</a:t>
            </a:r>
            <a:r>
              <a:rPr lang="cs-CZ" sz="2400" dirty="0" smtClean="0"/>
              <a:t> </a:t>
            </a:r>
            <a:r>
              <a:rPr lang="cs-CZ" sz="2400" dirty="0" err="1" smtClean="0"/>
              <a:t>zmenili</a:t>
            </a:r>
            <a:r>
              <a:rPr lang="cs-CZ" sz="2400" dirty="0" smtClean="0"/>
              <a:t>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b="1" dirty="0" smtClean="0"/>
              <a:t>Prostor pro Vaše dotazy</a:t>
            </a:r>
            <a:endParaRPr lang="cs-CZ" sz="2800" b="1" dirty="0"/>
          </a:p>
        </p:txBody>
      </p:sp>
      <p:pic>
        <p:nvPicPr>
          <p:cNvPr id="4" name="Zástupný symbol pro obsah 3" descr="img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412776"/>
            <a:ext cx="5082927" cy="506053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r>
              <a:rPr lang="cs-CZ" b="1" dirty="0" smtClean="0">
                <a:latin typeface="Cambria" pitchFamily="18" charset="0"/>
              </a:rPr>
              <a:t>Děkuji Vám za Vaši pozornost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Struktura prezentace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Motivace a důvody řešení daného problému</a:t>
            </a:r>
          </a:p>
          <a:p>
            <a:r>
              <a:rPr lang="cs-CZ" sz="2400" dirty="0" smtClean="0"/>
              <a:t>Cíl bakalářské práce</a:t>
            </a:r>
          </a:p>
          <a:p>
            <a:r>
              <a:rPr lang="cs-CZ" sz="2400" dirty="0" smtClean="0"/>
              <a:t>Stručné představení zkoumané oblasti</a:t>
            </a:r>
          </a:p>
          <a:p>
            <a:r>
              <a:rPr lang="cs-CZ" sz="2400" dirty="0" smtClean="0"/>
              <a:t>Použité nástroje a metody</a:t>
            </a:r>
          </a:p>
          <a:p>
            <a:r>
              <a:rPr lang="cs-CZ" sz="2400" dirty="0" smtClean="0"/>
              <a:t>Výsledky a závěrečné shrnutí</a:t>
            </a:r>
          </a:p>
          <a:p>
            <a:r>
              <a:rPr lang="cs-CZ" sz="2400" dirty="0" smtClean="0"/>
              <a:t>Doplňující otázky vedoucího a oponenta BP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Motivace a důvody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Osobní z</a:t>
            </a:r>
            <a:r>
              <a:rPr lang="cs-CZ" sz="2400" dirty="0" smtClean="0"/>
              <a:t>ájem </a:t>
            </a:r>
            <a:r>
              <a:rPr lang="cs-CZ" sz="2400" dirty="0" smtClean="0"/>
              <a:t>o problematiku zefektivňování výrobního procesu</a:t>
            </a:r>
          </a:p>
          <a:p>
            <a:r>
              <a:rPr lang="cs-CZ" sz="2400" dirty="0" smtClean="0"/>
              <a:t>Využití získaných poznatků v praxi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Cíl bakalářské práce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Cílem práce je zaměření se na metody používané pro racionalizaci výrobních procesů. V práci jsou vysvětleny a popsány jednotlivé metody pro racionalizaci výrobního procesu a jejich praktické užití v montážní hale pro výrobu proudových chráničů.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Stručné představení zkoumané oblasti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 dispozici jsou 2 montážní linky</a:t>
            </a:r>
          </a:p>
          <a:p>
            <a:r>
              <a:rPr lang="cs-CZ" sz="2400" dirty="0" smtClean="0"/>
              <a:t>Montážní linku obsluhuje 7 zaměstnanců</a:t>
            </a:r>
          </a:p>
          <a:p>
            <a:r>
              <a:rPr lang="cs-CZ" sz="2400" dirty="0" smtClean="0"/>
              <a:t>Práce ve 2 směném provozu</a:t>
            </a:r>
          </a:p>
          <a:p>
            <a:r>
              <a:rPr lang="cs-CZ" sz="2400" dirty="0" smtClean="0"/>
              <a:t>1600 vyrobených kusů za den</a:t>
            </a:r>
          </a:p>
          <a:p>
            <a:r>
              <a:rPr lang="cs-CZ" sz="2400" dirty="0" smtClean="0"/>
              <a:t>Požadavek zákazníka na výrobu 2100 kusů za den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b="1" dirty="0" smtClean="0"/>
              <a:t>Použité nástroje a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Kaizen</a:t>
            </a:r>
            <a:endParaRPr lang="cs-CZ" sz="2400" dirty="0" smtClean="0"/>
          </a:p>
          <a:p>
            <a:r>
              <a:rPr lang="cs-CZ" sz="2400" dirty="0" err="1" smtClean="0"/>
              <a:t>Gemba</a:t>
            </a:r>
            <a:endParaRPr lang="cs-CZ" sz="2400" dirty="0" smtClean="0"/>
          </a:p>
          <a:p>
            <a:r>
              <a:rPr lang="cs-CZ" sz="2400" dirty="0" err="1" smtClean="0"/>
              <a:t>Muda</a:t>
            </a:r>
            <a:endParaRPr lang="cs-CZ" sz="2400" dirty="0" smtClean="0"/>
          </a:p>
          <a:p>
            <a:r>
              <a:rPr lang="cs-CZ" sz="2400" dirty="0" err="1" smtClean="0"/>
              <a:t>Yamazumi</a:t>
            </a:r>
            <a:r>
              <a:rPr lang="cs-CZ" sz="2400" dirty="0" smtClean="0"/>
              <a:t> diagram </a:t>
            </a:r>
          </a:p>
          <a:p>
            <a:r>
              <a:rPr lang="cs-CZ" sz="2400" dirty="0" smtClean="0"/>
              <a:t>5S</a:t>
            </a:r>
          </a:p>
          <a:p>
            <a:r>
              <a:rPr lang="cs-CZ" sz="2400" dirty="0" smtClean="0"/>
              <a:t>PDCA</a:t>
            </a:r>
          </a:p>
          <a:p>
            <a:r>
              <a:rPr lang="cs-CZ" sz="2400" dirty="0" smtClean="0"/>
              <a:t>SMED</a:t>
            </a:r>
          </a:p>
          <a:p>
            <a:r>
              <a:rPr lang="cs-CZ" sz="2400" dirty="0" smtClean="0"/>
              <a:t>TPM</a:t>
            </a:r>
          </a:p>
          <a:p>
            <a:r>
              <a:rPr lang="cs-CZ" sz="2400" dirty="0" smtClean="0"/>
              <a:t>Standardy a standardizace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Použité nástroje a metody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u="sng" dirty="0" err="1" smtClean="0"/>
              <a:t>Yamazumi</a:t>
            </a:r>
            <a:r>
              <a:rPr lang="cs-CZ" sz="2400" u="sng" dirty="0" smtClean="0"/>
              <a:t> diagram</a:t>
            </a:r>
            <a:endParaRPr lang="cs-CZ" sz="2400" u="sng" dirty="0"/>
          </a:p>
        </p:txBody>
      </p:sp>
      <p:pic>
        <p:nvPicPr>
          <p:cNvPr id="4" name="Obrázek 3" descr="Yamazumi chart2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852936"/>
            <a:ext cx="2803066" cy="1915218"/>
          </a:xfrm>
          <a:prstGeom prst="rect">
            <a:avLst/>
          </a:prstGeom>
        </p:spPr>
      </p:pic>
      <p:pic>
        <p:nvPicPr>
          <p:cNvPr id="5" name="Obrázek 4" descr="Yamazumi chart ok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852936"/>
            <a:ext cx="3044380" cy="1916832"/>
          </a:xfrm>
          <a:prstGeom prst="rect">
            <a:avLst/>
          </a:prstGeom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229200"/>
            <a:ext cx="6967142" cy="792088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467544" y="2060848"/>
            <a:ext cx="5358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Využití formulář </a:t>
            </a: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Observation</a:t>
            </a:r>
            <a:r>
              <a:rPr lang="cs-CZ" sz="2400" dirty="0" smtClean="0"/>
              <a:t> Chart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Použité nástroje a metody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u="sng" dirty="0" smtClean="0"/>
              <a:t>Modelace nového pracoviště a 5S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Úklid a roztřídění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Uspořádání</a:t>
            </a:r>
          </a:p>
          <a:p>
            <a:pPr>
              <a:buNone/>
            </a:pPr>
            <a:r>
              <a:rPr lang="cs-CZ" sz="2400" dirty="0" smtClean="0"/>
              <a:t>Čištění a kontrola</a:t>
            </a:r>
          </a:p>
          <a:p>
            <a:pPr>
              <a:buNone/>
            </a:pPr>
            <a:r>
              <a:rPr lang="cs-CZ" sz="2400" dirty="0" smtClean="0"/>
              <a:t>Standardizace a systematičnost</a:t>
            </a:r>
          </a:p>
          <a:p>
            <a:pPr>
              <a:buNone/>
            </a:pPr>
            <a:r>
              <a:rPr lang="cs-CZ" sz="2400" dirty="0" smtClean="0"/>
              <a:t>Dodržování pravidel - kontrola</a:t>
            </a:r>
            <a:endParaRPr lang="cs-CZ" sz="2400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" name="Obrázek 7" descr="modelace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52" y="4797152"/>
            <a:ext cx="7344816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Použité nástroje a metody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u="sng" dirty="0" smtClean="0"/>
              <a:t>SMED</a:t>
            </a:r>
          </a:p>
          <a:p>
            <a:pPr>
              <a:buNone/>
            </a:pPr>
            <a:r>
              <a:rPr lang="cs-CZ" sz="2400" dirty="0" smtClean="0"/>
              <a:t>Přechod mezi produkty pomocí přehození zásobníků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u="sng" dirty="0" smtClean="0"/>
              <a:t>TPM</a:t>
            </a:r>
            <a:endParaRPr lang="cs-CZ" sz="2400" u="sng" dirty="0" smtClean="0"/>
          </a:p>
          <a:p>
            <a:pPr>
              <a:buNone/>
            </a:pPr>
            <a:r>
              <a:rPr lang="cs-CZ" sz="2400" dirty="0" smtClean="0"/>
              <a:t>Bezproblémová práce se zařízením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u="sng" dirty="0" smtClean="0"/>
              <a:t>Standardy a standardizace</a:t>
            </a:r>
          </a:p>
          <a:p>
            <a:pPr>
              <a:buNone/>
            </a:pPr>
            <a:r>
              <a:rPr lang="pl-PL" sz="2400" dirty="0" smtClean="0"/>
              <a:t>"Jenom to nejlepší je dost dobré, aby pro nás bylo standardem."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924944"/>
            <a:ext cx="1761430" cy="20372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9073</TotalTime>
  <Words>312</Words>
  <Application>Microsoft Office PowerPoint</Application>
  <PresentationFormat>Předvádění na obrazovce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Vysoká škola technická a ekonomická v Českých Budějovicích Ústav technicko-technologický</vt:lpstr>
      <vt:lpstr>Struktura prezentace</vt:lpstr>
      <vt:lpstr>Motivace a důvody řešení daného problému</vt:lpstr>
      <vt:lpstr>Cíl bakalářské práce</vt:lpstr>
      <vt:lpstr>Stručné představení zkoumané oblasti</vt:lpstr>
      <vt:lpstr>Použité nástroje a metody</vt:lpstr>
      <vt:lpstr>Použité nástroje a metody</vt:lpstr>
      <vt:lpstr>Použité nástroje a metody</vt:lpstr>
      <vt:lpstr>Použité nástroje a metody</vt:lpstr>
      <vt:lpstr>Výsledky</vt:lpstr>
      <vt:lpstr>Doplňující otázky oponenta BP</vt:lpstr>
      <vt:lpstr>Prostor pro Vaše dotazy</vt:lpstr>
      <vt:lpstr>Děkuji Vám za Vaši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Katedra dopravy a logistiky      Analýza dopravní obslužnosti zvoleného regionu</dc:title>
  <dc:creator>mmete</dc:creator>
  <cp:lastModifiedBy>mmete</cp:lastModifiedBy>
  <cp:revision>14</cp:revision>
  <dcterms:created xsi:type="dcterms:W3CDTF">2018-04-15T14:03:10Z</dcterms:created>
  <dcterms:modified xsi:type="dcterms:W3CDTF">2018-05-22T14:17:41Z</dcterms:modified>
</cp:coreProperties>
</file>