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  <p:sldMasterId id="2147484084" r:id="rId2"/>
    <p:sldMasterId id="2147484096" r:id="rId3"/>
  </p:sldMasterIdLst>
  <p:sldIdLst>
    <p:sldId id="256" r:id="rId4"/>
    <p:sldId id="258" r:id="rId5"/>
    <p:sldId id="270" r:id="rId6"/>
    <p:sldId id="261" r:id="rId7"/>
    <p:sldId id="268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1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39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81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63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50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6602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26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92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67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4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70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6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86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29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14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107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00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27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319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7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331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13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198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300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1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118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52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8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8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8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4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285D641-643F-4A8B-B77A-173F8B996B2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F02BFE-1C9A-4339-BFBC-DE0F4A7E52D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34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0051" y="1332189"/>
            <a:ext cx="8345748" cy="2748509"/>
          </a:xfrm>
        </p:spPr>
        <p:txBody>
          <a:bodyPr>
            <a:normAutofit fontScale="90000"/>
          </a:bodyPr>
          <a:lstStyle/>
          <a:p>
            <a:r>
              <a:rPr lang="cs-CZ" sz="8000" dirty="0"/>
              <a:t>ANALÝZA KANBANU </a:t>
            </a:r>
            <a:br>
              <a:rPr lang="cs-CZ" sz="8000" dirty="0"/>
            </a:br>
            <a:r>
              <a:rPr lang="cs-CZ" sz="8000" dirty="0"/>
              <a:t>V KONKRÉTNÍM VÝROBNÍM PROCESU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Autor bakalářské práce: Kateřina Kurzová</a:t>
            </a:r>
          </a:p>
          <a:p>
            <a:r>
              <a:rPr lang="cs-CZ" sz="2800" dirty="0">
                <a:solidFill>
                  <a:schemeClr val="tx1"/>
                </a:solidFill>
              </a:rPr>
              <a:t>Vedoucí bakalářské práce: Ing. Martina </a:t>
            </a:r>
            <a:r>
              <a:rPr lang="cs-CZ" sz="2800" dirty="0" err="1">
                <a:solidFill>
                  <a:schemeClr val="tx1"/>
                </a:solidFill>
              </a:rPr>
              <a:t>Hlatká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Oponent bakalářské práce: Ing. Pavla </a:t>
            </a:r>
            <a:r>
              <a:rPr lang="cs-CZ" sz="2800" dirty="0" err="1">
                <a:solidFill>
                  <a:schemeClr val="tx1"/>
                </a:solidFill>
              </a:rPr>
              <a:t>lejsková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cs-CZ" sz="2800" dirty="0" err="1">
                <a:solidFill>
                  <a:schemeClr val="tx1"/>
                </a:solidFill>
              </a:rPr>
              <a:t>ph</a:t>
            </a:r>
            <a:r>
              <a:rPr lang="cs-CZ" sz="2800" dirty="0">
                <a:solidFill>
                  <a:schemeClr val="tx1"/>
                </a:solidFill>
              </a:rPr>
              <a:t>. D.</a:t>
            </a:r>
          </a:p>
          <a:p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7D47E65-6581-42D6-95DD-EA373140B2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945" y="0"/>
            <a:ext cx="1995055" cy="199505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E07C003-F8F3-4CE8-B161-73EDD704DDA8}"/>
              </a:ext>
            </a:extLst>
          </p:cNvPr>
          <p:cNvSpPr txBox="1"/>
          <p:nvPr/>
        </p:nvSpPr>
        <p:spPr>
          <a:xfrm>
            <a:off x="1100051" y="436842"/>
            <a:ext cx="755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j-lt"/>
              </a:rPr>
              <a:t>VYSOKÁ ŠKOLA TECHNICKÁ A EKONOMICKÁ V ČESKÝCH BUDĚJOVICÍCH</a:t>
            </a:r>
          </a:p>
          <a:p>
            <a:r>
              <a:rPr lang="cs-CZ" sz="2000" dirty="0">
                <a:latin typeface="+mj-lt"/>
              </a:rPr>
              <a:t>ÚSTAV 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val="3104103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1097280" y="916662"/>
            <a:ext cx="4937760" cy="736282"/>
          </a:xfrm>
        </p:spPr>
        <p:txBody>
          <a:bodyPr/>
          <a:lstStyle/>
          <a:p>
            <a:r>
              <a:rPr lang="cs-CZ" sz="3200" dirty="0"/>
              <a:t>Cíl práce</a:t>
            </a:r>
            <a:r>
              <a:rPr lang="cs-CZ" dirty="0"/>
              <a:t>	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097280" y="1862806"/>
            <a:ext cx="4937760" cy="337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Cílem bakalářské práce je analyzovat vliv kanbanových karet ve vybraném podniku na správné fungování celého procesu. Na základě analýzy definovat nejčastější chyby kanbanových </a:t>
            </a:r>
            <a:r>
              <a:rPr lang="cs-CZ" sz="2400"/>
              <a:t>karet </a:t>
            </a:r>
            <a:br>
              <a:rPr lang="cs-CZ" sz="2400"/>
            </a:br>
            <a:r>
              <a:rPr lang="cs-CZ" sz="2400"/>
              <a:t>s </a:t>
            </a:r>
            <a:r>
              <a:rPr lang="cs-CZ" sz="2400" dirty="0"/>
              <a:t>dopadem na celkový proces v podniku </a:t>
            </a:r>
            <a:br>
              <a:rPr lang="cs-CZ" sz="2400" dirty="0"/>
            </a:br>
            <a:r>
              <a:rPr lang="cs-CZ" sz="2400" dirty="0"/>
              <a:t>a navrhnout případná opatření na minimalizaci chyb v kanbanových kartách.</a:t>
            </a:r>
            <a:endParaRPr lang="en-US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217920" y="916662"/>
            <a:ext cx="4937760" cy="736282"/>
          </a:xfrm>
        </p:spPr>
        <p:txBody>
          <a:bodyPr>
            <a:normAutofit/>
          </a:bodyPr>
          <a:lstStyle/>
          <a:p>
            <a:r>
              <a:rPr lang="cs-CZ" sz="3200" dirty="0"/>
              <a:t>Výzkumná otázka</a:t>
            </a:r>
            <a:endParaRPr lang="en-US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217920" y="1862806"/>
            <a:ext cx="4937760" cy="3378200"/>
          </a:xfrm>
        </p:spPr>
        <p:txBody>
          <a:bodyPr/>
          <a:lstStyle/>
          <a:p>
            <a:r>
              <a:rPr lang="en-US" sz="2400" dirty="0" err="1"/>
              <a:t>Mají</a:t>
            </a:r>
            <a:r>
              <a:rPr lang="en-US" sz="2400" dirty="0"/>
              <a:t> </a:t>
            </a:r>
            <a:r>
              <a:rPr lang="en-US" sz="2400" dirty="0" err="1"/>
              <a:t>údaje</a:t>
            </a:r>
            <a:r>
              <a:rPr lang="en-US" sz="2400" dirty="0"/>
              <a:t> </a:t>
            </a:r>
            <a:r>
              <a:rPr lang="en-US" sz="2400" dirty="0" err="1"/>
              <a:t>uvedené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kanbanové</a:t>
            </a:r>
            <a:r>
              <a:rPr lang="en-US" sz="2400" dirty="0"/>
              <a:t> </a:t>
            </a:r>
            <a:r>
              <a:rPr lang="en-US" sz="2400" dirty="0" err="1"/>
              <a:t>kartě</a:t>
            </a:r>
            <a:r>
              <a:rPr lang="en-US" sz="2400" dirty="0"/>
              <a:t> </a:t>
            </a:r>
            <a:r>
              <a:rPr lang="en-US" sz="2400" dirty="0" err="1"/>
              <a:t>vliv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fungování</a:t>
            </a:r>
            <a:r>
              <a:rPr lang="en-US" sz="2400" dirty="0"/>
              <a:t> </a:t>
            </a:r>
            <a:r>
              <a:rPr lang="en-US" sz="2400" dirty="0" err="1"/>
              <a:t>Kanbanu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vybrané</a:t>
            </a:r>
            <a:r>
              <a:rPr lang="en-US" sz="2400" dirty="0"/>
              <a:t> </a:t>
            </a:r>
            <a:r>
              <a:rPr lang="en-US" sz="2400" dirty="0" err="1"/>
              <a:t>společnosti</a:t>
            </a:r>
            <a:r>
              <a:rPr lang="en-US" sz="2400" dirty="0"/>
              <a:t>?</a:t>
            </a:r>
          </a:p>
          <a:p>
            <a:endParaRPr lang="en-US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6597B00-8CDD-47F5-B7B8-95A798AE0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3408260"/>
            <a:ext cx="4386491" cy="132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21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8F330-3D8B-419A-923F-CCB690210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597010"/>
          </a:xfrm>
        </p:spPr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1E413D-BA93-4EC2-9B4D-7E3EC1C37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7280" y="5671930"/>
            <a:ext cx="10113264" cy="993913"/>
          </a:xfrm>
        </p:spPr>
        <p:txBody>
          <a:bodyPr>
            <a:normAutofit/>
          </a:bodyPr>
          <a:lstStyle/>
          <a:p>
            <a:r>
              <a:rPr lang="cs-CZ" sz="2000" dirty="0"/>
              <a:t>Metody sběru dat – pozorování; analýza dokumentů; rozhovor. </a:t>
            </a:r>
          </a:p>
          <a:p>
            <a:r>
              <a:rPr lang="cs-CZ" sz="2000" dirty="0"/>
              <a:t>Metody vyhodnocení dat – metoda komparace; metoda abstrakce; modelování; analýza klasifikační, vztahová a systémová; brainstroming, </a:t>
            </a:r>
            <a:r>
              <a:rPr lang="cs-CZ" sz="2000" dirty="0" err="1"/>
              <a:t>Ishikawův</a:t>
            </a:r>
            <a:r>
              <a:rPr lang="cs-CZ" sz="2000" dirty="0"/>
              <a:t> diagram.</a:t>
            </a:r>
            <a:endParaRPr lang="en-US" sz="2000" dirty="0"/>
          </a:p>
          <a:p>
            <a:endParaRPr lang="cs-CZ" sz="1200" dirty="0"/>
          </a:p>
        </p:txBody>
      </p:sp>
      <p:pic>
        <p:nvPicPr>
          <p:cNvPr id="13" name="Zástupný symbol obrázku 12">
            <a:extLst>
              <a:ext uri="{FF2B5EF4-FFF2-40B4-BE49-F238E27FC236}">
                <a16:creationId xmlns:a16="http://schemas.microsoft.com/office/drawing/2014/main" id="{F937487B-B4C3-4DA7-A65B-48BFC5466C1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254" y="229579"/>
            <a:ext cx="8191048" cy="4607464"/>
          </a:xfrm>
        </p:spPr>
      </p:pic>
    </p:spTree>
    <p:extLst>
      <p:ext uri="{BB962C8B-B14F-4D97-AF65-F5344CB8AC3E}">
        <p14:creationId xmlns:p14="http://schemas.microsoft.com/office/powerpoint/2010/main" val="3400587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Údaje na kanbanových kartách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mají vliv na fungování systému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/>
              <a:t>Původ chyb je v nesprávně opracované aktualizaci.</a:t>
            </a:r>
          </a:p>
          <a:p>
            <a:pPr marL="0" indent="0">
              <a:buNone/>
            </a:pPr>
            <a:r>
              <a:rPr lang="cs-CZ" dirty="0"/>
              <a:t>Celkový počet materiálů vedených v interním kanbanu je 5402.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E563546-E020-46E4-8C7F-661CBBE93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252331"/>
              </p:ext>
            </p:extLst>
          </p:nvPr>
        </p:nvGraphicFramePr>
        <p:xfrm>
          <a:off x="1097280" y="3237423"/>
          <a:ext cx="7609397" cy="2730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923">
                  <a:extLst>
                    <a:ext uri="{9D8B030D-6E8A-4147-A177-3AD203B41FA5}">
                      <a16:colId xmlns:a16="http://schemas.microsoft.com/office/drawing/2014/main" val="3495799786"/>
                    </a:ext>
                  </a:extLst>
                </a:gridCol>
                <a:gridCol w="2536737">
                  <a:extLst>
                    <a:ext uri="{9D8B030D-6E8A-4147-A177-3AD203B41FA5}">
                      <a16:colId xmlns:a16="http://schemas.microsoft.com/office/drawing/2014/main" val="1319038440"/>
                    </a:ext>
                  </a:extLst>
                </a:gridCol>
                <a:gridCol w="2536737">
                  <a:extLst>
                    <a:ext uri="{9D8B030D-6E8A-4147-A177-3AD203B41FA5}">
                      <a16:colId xmlns:a16="http://schemas.microsoft.com/office/drawing/2014/main" val="2113866270"/>
                    </a:ext>
                  </a:extLst>
                </a:gridCol>
              </a:tblGrid>
              <a:tr h="6673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chybných údajů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Procentuální vyjádření chybovosti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600"/>
                  </a:ext>
                </a:extLst>
              </a:tr>
              <a:tr h="667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Množství na </a:t>
                      </a:r>
                      <a:r>
                        <a:rPr lang="cs-CZ" sz="1600" dirty="0" err="1">
                          <a:effectLst/>
                        </a:rPr>
                        <a:t>iKK</a:t>
                      </a:r>
                      <a:r>
                        <a:rPr lang="cs-CZ" sz="1600" dirty="0">
                          <a:effectLst/>
                        </a:rPr>
                        <a:t> vs. </a:t>
                      </a:r>
                      <a:r>
                        <a:rPr lang="cs-CZ" sz="1600" dirty="0" err="1">
                          <a:effectLst/>
                        </a:rPr>
                        <a:t>Rounding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Value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5,95 %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323436"/>
                  </a:ext>
                </a:extLst>
              </a:tr>
              <a:tr h="667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Množství na iKK vs. nejmenší balící jednotka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5,95 %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636354"/>
                  </a:ext>
                </a:extLst>
              </a:tr>
              <a:tr h="3148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Chyby v obou případech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2,67 %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68589"/>
                  </a:ext>
                </a:extLst>
              </a:tr>
              <a:tr h="3148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Celková chybovost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11,9 %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9203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717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4AAB3-7527-4006-AA57-56B5B0E1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OPATŘENÍ A 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420BFC-B6B3-4093-9A63-A715CEDBE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Péče o systém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000" dirty="0"/>
              <a:t>Pročištění systému;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000" dirty="0"/>
              <a:t>Oživení aplikací;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000" dirty="0"/>
              <a:t>Výsledkem budou aktuální a pravdivá data.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Aktualizace stávajících návodek a standardů a jejich zveřejnění</a:t>
            </a:r>
          </a:p>
          <a:p>
            <a:pPr lvl="2"/>
            <a:endParaRPr lang="cs-CZ" sz="1800" dirty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Školení zaměstnanců</a:t>
            </a:r>
          </a:p>
          <a:p>
            <a:pPr marL="761238" lvl="2" indent="-285750">
              <a:buFont typeface="Wingdings" panose="05000000000000000000" pitchFamily="2" charset="2"/>
              <a:buChar char="q"/>
            </a:pPr>
            <a:r>
              <a:rPr lang="cs-CZ" sz="2000" dirty="0"/>
              <a:t>Výrobní koordinátoři, </a:t>
            </a:r>
            <a:r>
              <a:rPr lang="cs-CZ" sz="2000" dirty="0" err="1"/>
              <a:t>pláneři</a:t>
            </a:r>
            <a:r>
              <a:rPr lang="cs-CZ" sz="2000" dirty="0"/>
              <a:t>, zástupci materiálového centra;</a:t>
            </a:r>
          </a:p>
          <a:p>
            <a:pPr marL="761238" lvl="2" indent="-285750">
              <a:buFont typeface="Wingdings" panose="05000000000000000000" pitchFamily="2" charset="2"/>
              <a:buChar char="q"/>
            </a:pPr>
            <a:r>
              <a:rPr lang="cs-CZ" sz="2000" dirty="0"/>
              <a:t>Externí sklad pouze doporučení;</a:t>
            </a:r>
          </a:p>
          <a:p>
            <a:pPr marL="761238" lvl="2" indent="-285750">
              <a:buFont typeface="Wingdings" panose="05000000000000000000" pitchFamily="2" charset="2"/>
              <a:buChar char="q"/>
            </a:pPr>
            <a:r>
              <a:rPr lang="cs-CZ" sz="2000" dirty="0"/>
              <a:t>Administrátoři též rozšiřovat své know-how.</a:t>
            </a:r>
          </a:p>
        </p:txBody>
      </p:sp>
    </p:spTree>
    <p:extLst>
      <p:ext uri="{BB962C8B-B14F-4D97-AF65-F5344CB8AC3E}">
        <p14:creationId xmlns:p14="http://schemas.microsoft.com/office/powerpoint/2010/main" val="885467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B60BF64-CEDF-4971-95D4-DAC5C31CF036}"/>
              </a:ext>
            </a:extLst>
          </p:cNvPr>
          <p:cNvSpPr/>
          <p:nvPr/>
        </p:nvSpPr>
        <p:spPr>
          <a:xfrm>
            <a:off x="1680240" y="2967335"/>
            <a:ext cx="883152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08655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ODPOVĚDI NA OTÁZKY VEDOUCÍHO, OPONENTA A KOMISE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Otázka vedoucí práce: </a:t>
            </a:r>
          </a:p>
          <a:p>
            <a:r>
              <a:rPr lang="cs-CZ" dirty="0"/>
              <a:t>Myslíte, že budou Vámi navržená opatření dostačující? Jakým způsobem dojde ke snížení chybovosti na kartách?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Otázka oponenta: </a:t>
            </a:r>
          </a:p>
          <a:p>
            <a:r>
              <a:rPr lang="cs-CZ" dirty="0"/>
              <a:t>Seznámil se podnik s Vašimi návrhy? Využije některé Vaše návrhy v praxi? </a:t>
            </a:r>
            <a:endParaRPr lang="en-US" dirty="0"/>
          </a:p>
        </p:txBody>
      </p:sp>
      <p:pic>
        <p:nvPicPr>
          <p:cNvPr id="5" name="Grafický objekt 4" descr="Nápověda">
            <a:extLst>
              <a:ext uri="{FF2B5EF4-FFF2-40B4-BE49-F238E27FC236}">
                <a16:creationId xmlns:a16="http://schemas.microsoft.com/office/drawing/2014/main" id="{5CDCA8DA-0FED-4357-9FE9-3AF031324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44545" y="4047221"/>
            <a:ext cx="1821873" cy="182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88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Zasedací místnost Ion</Template>
  <TotalTime>1457</TotalTime>
  <Words>286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Calibri</vt:lpstr>
      <vt:lpstr>Calibri Light</vt:lpstr>
      <vt:lpstr>Times New Roman</vt:lpstr>
      <vt:lpstr>Wingdings</vt:lpstr>
      <vt:lpstr>Wingdings 2</vt:lpstr>
      <vt:lpstr>HDOfficeLightV0</vt:lpstr>
      <vt:lpstr>1_HDOfficeLightV0</vt:lpstr>
      <vt:lpstr>Retrospektiva</vt:lpstr>
      <vt:lpstr>ANALÝZA KANBANU  V KONKRÉTNÍM VÝROBNÍM PROCESU</vt:lpstr>
      <vt:lpstr>Prezentace aplikace PowerPoint</vt:lpstr>
      <vt:lpstr>POUŽITÉ METODY</vt:lpstr>
      <vt:lpstr>DOSAŽENÉ VÝSLEDKY A PŘÍNOS PRÁCE</vt:lpstr>
      <vt:lpstr>NÁVRHY OPATŘENÍ A ZÁVĚR</vt:lpstr>
      <vt:lpstr>Prezentace aplikace PowerPoint</vt:lpstr>
      <vt:lpstr>ODPOVĚDI NA OTÁZKY VEDOUCÍHO, OPONENTA A KOMISE </vt:lpstr>
    </vt:vector>
  </TitlesOfParts>
  <Company>BOSCH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Kanbanu v konkrétním výrobním procesu</dc:title>
  <dc:creator>FIXED-TERM Kurzova Katerina (RBCB/LOI)</dc:creator>
  <cp:lastModifiedBy>Kateřina Kurzová</cp:lastModifiedBy>
  <cp:revision>31</cp:revision>
  <dcterms:created xsi:type="dcterms:W3CDTF">2018-05-10T05:36:09Z</dcterms:created>
  <dcterms:modified xsi:type="dcterms:W3CDTF">2018-05-29T17:11:13Z</dcterms:modified>
</cp:coreProperties>
</file>