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9" r:id="rId10"/>
    <p:sldId id="264" r:id="rId11"/>
    <p:sldId id="268" r:id="rId12"/>
    <p:sldId id="267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80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 varScale="1">
        <p:scale>
          <a:sx n="69" d="100"/>
          <a:sy n="69" d="100"/>
        </p:scale>
        <p:origin x="-14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D2FB7-FA7B-42BA-9848-F83B55965BE1}" type="datetimeFigureOut">
              <a:rPr lang="cs-CZ" smtClean="0"/>
              <a:t>5. 6. 2018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126DE-02A9-49AF-92E2-59AF66FC8DF8}" type="slidenum">
              <a:rPr lang="cs-CZ" smtClean="0"/>
              <a:t>‹#›</a:t>
            </a:fld>
            <a:endParaRPr lang="cs-CZ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D2FB7-FA7B-42BA-9848-F83B55965BE1}" type="datetimeFigureOut">
              <a:rPr lang="cs-CZ" smtClean="0"/>
              <a:t>5. 6. 2018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126DE-02A9-49AF-92E2-59AF66FC8DF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D2FB7-FA7B-42BA-9848-F83B55965BE1}" type="datetimeFigureOut">
              <a:rPr lang="cs-CZ" smtClean="0"/>
              <a:t>5. 6. 2018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126DE-02A9-49AF-92E2-59AF66FC8DF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D2FB7-FA7B-42BA-9848-F83B55965BE1}" type="datetimeFigureOut">
              <a:rPr lang="cs-CZ" smtClean="0"/>
              <a:t>5. 6. 2018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126DE-02A9-49AF-92E2-59AF66FC8DF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D2FB7-FA7B-42BA-9848-F83B55965BE1}" type="datetimeFigureOut">
              <a:rPr lang="cs-CZ" smtClean="0"/>
              <a:t>5. 6. 2018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52126DE-02A9-49AF-92E2-59AF66FC8DF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D2FB7-FA7B-42BA-9848-F83B55965BE1}" type="datetimeFigureOut">
              <a:rPr lang="cs-CZ" smtClean="0"/>
              <a:t>5. 6. 2018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126DE-02A9-49AF-92E2-59AF66FC8DF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D2FB7-FA7B-42BA-9848-F83B55965BE1}" type="datetimeFigureOut">
              <a:rPr lang="cs-CZ" smtClean="0"/>
              <a:t>5. 6. 2018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126DE-02A9-49AF-92E2-59AF66FC8DF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D2FB7-FA7B-42BA-9848-F83B55965BE1}" type="datetimeFigureOut">
              <a:rPr lang="cs-CZ" smtClean="0"/>
              <a:t>5. 6. 2018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126DE-02A9-49AF-92E2-59AF66FC8DF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D2FB7-FA7B-42BA-9848-F83B55965BE1}" type="datetimeFigureOut">
              <a:rPr lang="cs-CZ" smtClean="0"/>
              <a:t>5. 6. 2018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126DE-02A9-49AF-92E2-59AF66FC8DF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D2FB7-FA7B-42BA-9848-F83B55965BE1}" type="datetimeFigureOut">
              <a:rPr lang="cs-CZ" smtClean="0"/>
              <a:t>5. 6. 2018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126DE-02A9-49AF-92E2-59AF66FC8DF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D2FB7-FA7B-42BA-9848-F83B55965BE1}" type="datetimeFigureOut">
              <a:rPr lang="cs-CZ" smtClean="0"/>
              <a:t>5. 6. 2018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126DE-02A9-49AF-92E2-59AF66FC8DF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43D2FB7-FA7B-42BA-9848-F83B55965BE1}" type="datetimeFigureOut">
              <a:rPr lang="cs-CZ" smtClean="0"/>
              <a:t>5. 6. 2018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52126DE-02A9-49AF-92E2-59AF66FC8DF8}" type="slidenum">
              <a:rPr lang="cs-CZ" smtClean="0"/>
              <a:t>‹#›</a:t>
            </a:fld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6" y="116632"/>
            <a:ext cx="1080120" cy="1080120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91680" y="332656"/>
            <a:ext cx="5936704" cy="936104"/>
          </a:xfrm>
        </p:spPr>
        <p:txBody>
          <a:bodyPr>
            <a:normAutofit fontScale="85000" lnSpcReduction="10000"/>
          </a:bodyPr>
          <a:lstStyle/>
          <a:p>
            <a:r>
              <a:rPr lang="cs-CZ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Vysoká škola technická a ekonomická v Českých Budějovicích</a:t>
            </a:r>
            <a:endParaRPr lang="cs-CZ" b="1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11560" y="2348880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Optimalizace dopravně-logistických procesů ve výrobně-distribuční společnosti</a:t>
            </a:r>
            <a:endParaRPr lang="cs-CZ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11560" y="4869160"/>
            <a:ext cx="7632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 bakalářské </a:t>
            </a:r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práce: Václav Kotrba </a:t>
            </a:r>
            <a:b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Vedoucí práce</a:t>
            </a:r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Ing. Martina </a:t>
            </a:r>
            <a:r>
              <a:rPr lang="cs-CZ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Hlatká</a:t>
            </a:r>
            <a:endParaRPr lang="cs-CZ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Oponent </a:t>
            </a:r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práce</a:t>
            </a:r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Ing. Lukáš Pešek</a:t>
            </a:r>
            <a:endParaRPr lang="cs-CZ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716016" y="6133366"/>
            <a:ext cx="41404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České Budějovice, červen 2018</a:t>
            </a:r>
            <a:endParaRPr lang="cs-CZ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72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70916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Nalezena optimálnější alternativa pro obě ze zkoumaných rozvozových linek – kladné zodpovězení výzkumné otázky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Linka Volyně – alternativa s úsporou 5 km na jedné okružní jízdě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Linka Katovice – alternativa s úsporou 2,2 km na jedné okružní jízdě </a:t>
            </a:r>
          </a:p>
          <a:p>
            <a:pPr marL="137160" indent="0">
              <a:buNone/>
            </a:pPr>
            <a:endParaRPr lang="cs-CZ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Roční úspora linka Volyně 780 km (úspora nákladů na PHM 1566 Kč/rok)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Roční úspora linka Katovice 343,2 km (úspora nákladů na PHM 689 Kč/rok)  </a:t>
            </a:r>
            <a:endParaRPr lang="cs-CZ" sz="2400" b="1" dirty="0"/>
          </a:p>
          <a:p>
            <a:pPr>
              <a:buFont typeface="Courier New" panose="02070309020205020404" pitchFamily="49" charset="0"/>
              <a:buChar char="o"/>
            </a:pPr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 ceně 22,8 Kč/l PHM bez DPH a spotřebě 8,81 l/100 km</a:t>
            </a:r>
          </a:p>
          <a:p>
            <a:pPr>
              <a:buFont typeface="Courier New" panose="02070309020205020404" pitchFamily="49" charset="0"/>
              <a:buChar char="o"/>
            </a:pPr>
            <a:endParaRPr lang="cs-CZ" sz="2400" dirty="0" smtClean="0"/>
          </a:p>
          <a:p>
            <a:pPr>
              <a:buFont typeface="Courier New" panose="02070309020205020404" pitchFamily="49" charset="0"/>
              <a:buChar char="o"/>
            </a:pPr>
            <a:endParaRPr lang="cs-CZ" sz="2400" dirty="0" smtClean="0"/>
          </a:p>
        </p:txBody>
      </p:sp>
      <p:sp>
        <p:nvSpPr>
          <p:cNvPr id="4" name="TextovéPole 3"/>
          <p:cNvSpPr txBox="1"/>
          <p:nvPr/>
        </p:nvSpPr>
        <p:spPr>
          <a:xfrm>
            <a:off x="1691680" y="421401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Dosažené výsledky a přínos </a:t>
            </a:r>
            <a:r>
              <a:rPr lang="cs-CZ" sz="28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práce:</a:t>
            </a:r>
            <a:endParaRPr lang="cs-CZ" sz="2800" b="1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7138583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512795"/>
            <a:ext cx="7138583" cy="4319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602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2411760" y="393692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za pozornost. </a:t>
            </a:r>
            <a:endParaRPr lang="cs-CZ" sz="3600" b="1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85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0698" y="1628800"/>
            <a:ext cx="7931224" cy="4709160"/>
          </a:xfrm>
        </p:spPr>
        <p:txBody>
          <a:bodyPr>
            <a:normAutofit/>
          </a:bodyPr>
          <a:lstStyle/>
          <a:p>
            <a:pPr algn="just">
              <a:buFont typeface="Courier New" panose="02070309020205020404" pitchFamily="49" charset="0"/>
              <a:buChar char="o"/>
            </a:pPr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Byla </a:t>
            </a: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společnost ANTONI CZ s. r. o. seznámena s výsledky Vaší </a:t>
            </a:r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práce? Bude </a:t>
            </a: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základě těchto výsledků, řešit i další rozvozové trasy</a:t>
            </a:r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137160" indent="0" algn="just">
              <a:buNone/>
            </a:pPr>
            <a:endParaRPr lang="cs-CZ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endParaRPr lang="cs-CZ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Kdo je v současné chvíli ve společnosti ANTONI CZ, s.r.o. odpovědný za stanovení rozvozových tras?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691680" y="404664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8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tázky </a:t>
            </a:r>
            <a:r>
              <a:rPr lang="cs-CZ" sz="28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vedoucího a </a:t>
            </a:r>
            <a:r>
              <a:rPr lang="cs-CZ" sz="28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oponenta práce: </a:t>
            </a:r>
            <a:endParaRPr lang="cs-CZ" sz="2800" b="1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35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Motivace a důvody k řešení daného tématu </a:t>
            </a:r>
            <a:endParaRPr lang="cs-CZ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Cíl </a:t>
            </a:r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bakalářské práce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Výzkumná </a:t>
            </a:r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otázka a </a:t>
            </a:r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použité metody</a:t>
            </a:r>
            <a:endParaRPr lang="cs-CZ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Charakteristika společnosti ANTONI CZ, s.r.o.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Postup </a:t>
            </a:r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řešení</a:t>
            </a:r>
            <a:endParaRPr lang="cs-CZ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Vlastní výpočet Maďarské metody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Výpočet Maďarské metody pomocí </a:t>
            </a:r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Makra </a:t>
            </a:r>
            <a:r>
              <a:rPr lang="cs-CZ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Dumkosa</a:t>
            </a:r>
            <a:endParaRPr lang="cs-CZ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Dosažené výsledky a přínos </a:t>
            </a:r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práce </a:t>
            </a:r>
            <a:endParaRPr lang="cs-CZ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27584" y="294791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Struktura</a:t>
            </a:r>
            <a:r>
              <a:rPr lang="cs-CZ" sz="36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prezentace</a:t>
            </a:r>
            <a:r>
              <a:rPr lang="cs-CZ" sz="36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cs-CZ" sz="3600" b="1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82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772816"/>
            <a:ext cx="8229600" cy="4709160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Praktické využití znalostí získaných v předmětu Operační výzkum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Možnost zefektivnění procesu rozvozu </a:t>
            </a:r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reálné podnikové praxi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Pokus o</a:t>
            </a:r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dosažení úspory logistických nákladů reálného podniku</a:t>
            </a:r>
          </a:p>
          <a:p>
            <a:pPr>
              <a:buFont typeface="Courier New" panose="02070309020205020404" pitchFamily="49" charset="0"/>
              <a:buChar char="o"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331640" y="404293"/>
            <a:ext cx="7668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Motivace a důvody k řešení daného </a:t>
            </a:r>
            <a:r>
              <a:rPr lang="cs-CZ" sz="28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tématu:</a:t>
            </a:r>
            <a:endParaRPr lang="cs-CZ" sz="2800" b="1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58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Courier New" panose="02070309020205020404" pitchFamily="49" charset="0"/>
              <a:buChar char="o"/>
            </a:pPr>
            <a:r>
              <a:rPr lang="cs-CZ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Obecný cíl práce: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základě analýzy současného stavu dopravně-logistických procesů ve vybrané firmě navrhnout optimalizační opatření, která povedou </a:t>
            </a:r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zefektivnění vybraných </a:t>
            </a: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procesů a jejich ekonomické vyhodnocení. </a:t>
            </a:r>
            <a:endParaRPr lang="cs-CZ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endParaRPr lang="cs-CZ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cs-CZ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Konkrétní cíl práce: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Snížení vzdálenosti 2 rozvozových linek reálné výrobně-distribuční společnosti pomocí zvolené metody operačního výzkumu. </a:t>
            </a:r>
          </a:p>
          <a:p>
            <a:pPr marL="137160" indent="0"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195736" y="404664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Cíl bakalářské práce: </a:t>
            </a:r>
            <a:endParaRPr lang="cs-CZ" sz="3200" b="1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99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Courier New" panose="02070309020205020404" pitchFamily="49" charset="0"/>
              <a:buChar char="o"/>
            </a:pP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Lze pomocí vhodné metody operačního výzkumu nalézt optimálnější trasu rozvozů a snížit tak provozní náklady dopravně-logistických procesů ve společnosti ANTONI CZ, s.r.o.? </a:t>
            </a:r>
            <a:endParaRPr lang="cs-CZ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endParaRPr lang="cs-CZ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Metoda sběru, shromažďování a zpracování dat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Metoda cíleného rozhovoru s obchodním ředitelem společnosti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Metoda vizualizace 2 rozvozových tras do mapy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Vlastní výpočet Maďarské metody pro 2 rozvozové linky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Výpočet Maďarské metody pomocí Makra </a:t>
            </a:r>
            <a:r>
              <a:rPr lang="cs-CZ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Dumkosa</a:t>
            </a:r>
            <a:endParaRPr lang="cs-CZ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endParaRPr lang="cs-CZ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endParaRPr lang="cs-CZ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403648" y="332656"/>
            <a:ext cx="7740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Výzkumná otázka a použité metody:</a:t>
            </a:r>
            <a:endParaRPr lang="cs-CZ" sz="3200" b="1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78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0407" y="1844824"/>
            <a:ext cx="8229600" cy="470916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cs-CZ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Činnost společnosti: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Výroba tepelně upravených masných výrobků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Výroba pokrmů studené kuchyně</a:t>
            </a:r>
            <a:endParaRPr lang="cs-CZ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Rozvoz svých produktů k </a:t>
            </a:r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odběratelům</a:t>
            </a:r>
            <a:endParaRPr lang="cs-CZ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cs-CZ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cs-CZ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Rozvoz výrobků: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Vlastními automobily na 6 rozvozových trasách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Renault Master s chladírenskou nástavbou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Průměrná spotřeba 1 vozidla 8,81 l/100 km)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 plánování linek nevyužit software pro optimalizaci tras</a:t>
            </a:r>
          </a:p>
          <a:p>
            <a:pPr>
              <a:buFont typeface="Courier New" panose="02070309020205020404" pitchFamily="49" charset="0"/>
              <a:buChar char="o"/>
            </a:pP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331640" y="116632"/>
            <a:ext cx="66602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Charakteristika společnosti ANTONI CZ, s.r.o.:</a:t>
            </a:r>
            <a:endParaRPr lang="cs-CZ" sz="3200" b="1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Výsledek obrázku pro antoni 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031" y="908720"/>
            <a:ext cx="2009775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24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51510" indent="-514350">
              <a:buFont typeface="+mj-lt"/>
              <a:buAutoNum type="arabicPeriod"/>
            </a:pPr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Výběr 2 rozvozových tras</a:t>
            </a:r>
          </a:p>
          <a:p>
            <a:pPr marL="651510" indent="-514350">
              <a:buFont typeface="+mj-lt"/>
              <a:buAutoNum type="arabicPeriod"/>
            </a:pP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Zanesení tras do mapy</a:t>
            </a:r>
          </a:p>
          <a:p>
            <a:pPr marL="651510" indent="-514350">
              <a:buFont typeface="+mj-lt"/>
              <a:buAutoNum type="arabicPeriod"/>
            </a:pPr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Zjištění ujetých vzdáleností</a:t>
            </a:r>
          </a:p>
          <a:p>
            <a:pPr marL="651510" indent="-514350">
              <a:buFont typeface="+mj-lt"/>
              <a:buAutoNum type="arabicPeriod"/>
            </a:pPr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Vlastní výpočet Maďarské metody</a:t>
            </a:r>
            <a:endParaRPr lang="cs-CZ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51510" indent="-514350">
              <a:buFont typeface="+mj-lt"/>
              <a:buAutoNum type="arabicPeriod"/>
            </a:pPr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Výpočet Maďarské metody pomocí </a:t>
            </a:r>
            <a:r>
              <a:rPr lang="cs-CZ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Dumkosy</a:t>
            </a:r>
            <a:endParaRPr lang="cs-CZ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51510" indent="-514350">
              <a:buFont typeface="+mj-lt"/>
              <a:buAutoNum type="arabicPeriod"/>
            </a:pPr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Kombinace získaných nefunkčních řešení</a:t>
            </a:r>
          </a:p>
          <a:p>
            <a:pPr marL="651510" indent="-514350">
              <a:buFont typeface="+mj-lt"/>
              <a:buAutoNum type="arabicPeriod"/>
            </a:pPr>
            <a:endParaRPr lang="cs-CZ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Náhodný výběr: linka Volyně (212,4 km), linka Katovice (209,6 km)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Vyznačení daných linek na mapě a měření vzdáleností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Tabulky se zastávkami linek, pořadím a vzdáleností</a:t>
            </a:r>
          </a:p>
          <a:p>
            <a:pPr>
              <a:buFont typeface="Courier New" panose="02070309020205020404" pitchFamily="49" charset="0"/>
              <a:buChar char="o"/>
            </a:pPr>
            <a:endParaRPr lang="cs-CZ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339752" y="484864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Postup řešení: </a:t>
            </a:r>
            <a:endParaRPr lang="cs-CZ" sz="2800" b="1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382" y="19891"/>
            <a:ext cx="6295297" cy="613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7495458" cy="456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382" y="19891"/>
            <a:ext cx="6296540" cy="5569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382" y="-13703"/>
            <a:ext cx="7560840" cy="4870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07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Metoda operačního výzkumu sloužící k optimalizaci vzdálenosti okružního problému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Schéma postupu Maďarské metody</a:t>
            </a:r>
          </a:p>
          <a:p>
            <a:pPr>
              <a:buFont typeface="Courier New" panose="02070309020205020404" pitchFamily="49" charset="0"/>
              <a:buChar char="o"/>
            </a:pPr>
            <a:endParaRPr lang="cs-CZ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První optimalizovaná trasa 9 sekundárních redukcí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Druhá optimalizovaná trasa 2 sekundární redukce</a:t>
            </a:r>
          </a:p>
          <a:p>
            <a:pPr>
              <a:buFont typeface="Courier New" panose="02070309020205020404" pitchFamily="49" charset="0"/>
              <a:buChar char="o"/>
            </a:pPr>
            <a:endParaRPr lang="cs-CZ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cs-CZ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Závěr: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Úspěšné provedení vlastní výpočet Maďarské metody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Nezískáno funkční řešení optimalizovaných tras</a:t>
            </a:r>
            <a:endParaRPr lang="cs-CZ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důvodu velkého rozsahu matice vzdáleností</a:t>
            </a:r>
          </a:p>
          <a:p>
            <a:pPr>
              <a:buFont typeface="Courier New" panose="02070309020205020404" pitchFamily="49" charset="0"/>
              <a:buChar char="o"/>
            </a:pPr>
            <a:endParaRPr lang="cs-CZ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cs-CZ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907704" y="512573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Vlastní výpočet Maďarské metody :</a:t>
            </a:r>
            <a:endParaRPr lang="cs-CZ" sz="2800" b="1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48672" cy="6083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69" y="0"/>
            <a:ext cx="8136904" cy="4090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16" y="2810387"/>
            <a:ext cx="8152951" cy="404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580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Využití </a:t>
            </a:r>
            <a:r>
              <a:rPr lang="cs-CZ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Excelového</a:t>
            </a:r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makra </a:t>
            </a:r>
            <a:r>
              <a:rPr lang="cs-CZ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Dumkosa</a:t>
            </a:r>
            <a:endParaRPr lang="cs-CZ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cs-CZ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Linka Volyně – 4 kroky optimalizace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Linka Katovice – 4 kroky optimalizace</a:t>
            </a:r>
          </a:p>
          <a:p>
            <a:pPr>
              <a:buFont typeface="Courier New" panose="02070309020205020404" pitchFamily="49" charset="0"/>
              <a:buChar char="o"/>
            </a:pPr>
            <a:endParaRPr lang="cs-CZ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Předčasné uzavírání všech samostatných řešení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Sestavování alternativ tras náhodnou kombinací získaných nefunkčních řešení </a:t>
            </a:r>
            <a:endParaRPr lang="cs-CZ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835696" y="188640"/>
            <a:ext cx="5040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Výpočet Maďarské metody pomocí </a:t>
            </a:r>
            <a:r>
              <a:rPr lang="cs-CZ" sz="2800" b="1" dirty="0" err="1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Dumkosy</a:t>
            </a:r>
            <a:r>
              <a:rPr lang="cs-CZ" sz="28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cs-CZ" sz="28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7799264" cy="3770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927" y="3814135"/>
            <a:ext cx="3125316" cy="1991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814135"/>
            <a:ext cx="7768579" cy="2262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0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chol">
  <a:themeElements>
    <a:clrScheme name="Vrchol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rchol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Došky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290</TotalTime>
  <Words>512</Words>
  <Application>Microsoft Office PowerPoint</Application>
  <PresentationFormat>Předvádění na obrazovce (4:3)</PresentationFormat>
  <Paragraphs>89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Vrchol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Kotrbich</dc:creator>
  <cp:lastModifiedBy>Kotrbich</cp:lastModifiedBy>
  <cp:revision>32</cp:revision>
  <dcterms:created xsi:type="dcterms:W3CDTF">2018-01-18T14:56:12Z</dcterms:created>
  <dcterms:modified xsi:type="dcterms:W3CDTF">2018-06-05T13:18:56Z</dcterms:modified>
</cp:coreProperties>
</file>