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B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3300" y="1451127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Komparace vlakových souprav provozovaných v Západní Evropě </a:t>
            </a:r>
            <a:br>
              <a:rPr lang="cs-CZ" dirty="0" smtClean="0"/>
            </a:br>
            <a:r>
              <a:rPr lang="cs-CZ" dirty="0" smtClean="0"/>
              <a:t>z pohledu cestujícího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3400" y="4960137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Tereza Pechová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191500" y="4960137"/>
            <a:ext cx="31242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Červen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3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body pro komfortní cestování na území Německa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3119" y="2834640"/>
            <a:ext cx="355930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Bezpečnost cestování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Více spokojeni</a:t>
            </a: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9CBEBD"/>
                </a:solidFill>
              </a:rPr>
              <a:t>Přesnost provozu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Spokojeni</a:t>
            </a:r>
            <a:endParaRPr lang="cs-CZ" dirty="0"/>
          </a:p>
          <a:p>
            <a:pPr marL="128016" lvl="1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Návaznost spojů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Více spokojeni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24128" y="2823210"/>
            <a:ext cx="429539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Čistota vozidla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Více spokojeni</a:t>
            </a:r>
          </a:p>
          <a:p>
            <a:pPr marL="128016" lvl="1" indent="0">
              <a:buNone/>
            </a:pP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Pohodlí na sedačkách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 Více nespokojeni</a:t>
            </a:r>
          </a:p>
          <a:p>
            <a:pPr marL="128016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Obsazenost vozidla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 Absolutně nespokojení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Font typeface="Tw Cen MT" panose="020B0602020104020603" pitchFamily="34" charset="0"/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2084832"/>
            <a:ext cx="3063239" cy="40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body pro komfortní cestování na území </a:t>
            </a:r>
            <a:r>
              <a:rPr lang="cs-CZ" dirty="0" smtClean="0"/>
              <a:t>Francie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24128" y="2834640"/>
            <a:ext cx="429539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Technický stav vozidla	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Více spokojeni </a:t>
            </a:r>
          </a:p>
          <a:p>
            <a:pPr marL="128016" lvl="1" indent="0">
              <a:buNone/>
            </a:pP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Cestovní rychlost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Více spokojeni</a:t>
            </a:r>
          </a:p>
          <a:p>
            <a:pPr marL="128016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Bezpečnost cestování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Více spokojeni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Font typeface="Tw Cen MT" panose="020B0602020104020603" pitchFamily="34" charset="0"/>
              <a:buNone/>
            </a:pP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384549" y="2834640"/>
            <a:ext cx="355930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9CBEBD"/>
                </a:solidFill>
              </a:rPr>
              <a:t>Přesnost provozu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Absolutně spokojeni</a:t>
            </a: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Informovanost cestujících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 Absolutně spokojeni</a:t>
            </a:r>
          </a:p>
          <a:p>
            <a:pPr marL="128016" lvl="1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Cena za přepravu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Více nespokojeni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7512" y="2614040"/>
            <a:ext cx="4315968" cy="325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body pro komfortní cestování na území </a:t>
            </a:r>
            <a:r>
              <a:rPr lang="cs-CZ" dirty="0" smtClean="0"/>
              <a:t>Belgie a Nizozemska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24128" y="2834640"/>
            <a:ext cx="429539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Návaznost spojů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Více spokojeni</a:t>
            </a:r>
          </a:p>
          <a:p>
            <a:pPr marL="128016" lvl="1" indent="0">
              <a:buNone/>
            </a:pP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9CBEBD"/>
                </a:solidFill>
              </a:rPr>
              <a:t>Přesnost provozu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Absolutně spokojeni</a:t>
            </a:r>
          </a:p>
          <a:p>
            <a:pPr marL="128016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Cena za přepravu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Spokojeni	 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Font typeface="Tw Cen MT" panose="020B0602020104020603" pitchFamily="34" charset="0"/>
              <a:buNone/>
            </a:pP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344543" y="2823210"/>
            <a:ext cx="355930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Plynulost jízdy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Spokojeni</a:t>
            </a: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Čistota vozidla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 Více spokojeni</a:t>
            </a:r>
          </a:p>
          <a:p>
            <a:pPr marL="128016" lvl="1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Obsazenost vozidla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Více spokojeni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6637" y="2612041"/>
            <a:ext cx="4217670" cy="31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body pro komfortní cestování na území </a:t>
            </a:r>
            <a:r>
              <a:rPr lang="cs-CZ" dirty="0" smtClean="0"/>
              <a:t>Švýcarska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24128" y="2834640"/>
            <a:ext cx="429539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Bezpečnost cestování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Absolutně spokojeni</a:t>
            </a:r>
          </a:p>
          <a:p>
            <a:pPr marL="128016" lvl="1" indent="0">
              <a:buNone/>
            </a:pP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Návaznost spojů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Více spokojeni</a:t>
            </a:r>
          </a:p>
          <a:p>
            <a:pPr marL="128016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Frekvence spojů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Více spokojeni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Font typeface="Tw Cen MT" panose="020B0602020104020603" pitchFamily="34" charset="0"/>
              <a:buNone/>
            </a:pP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407409" y="2834640"/>
            <a:ext cx="355930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Délka cestovní doby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Více spokojeni	</a:t>
            </a: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9CBEBD"/>
                </a:solidFill>
              </a:rPr>
              <a:t>Přesnost provozu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 Více spokojeni</a:t>
            </a:r>
          </a:p>
          <a:p>
            <a:pPr marL="128016" lvl="1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Klima ve vozidlech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Absolutně spokojeni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3288" y="2629185"/>
            <a:ext cx="4354830" cy="32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Návrhy na zlepšení přepravních služeb na území České republiky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24128" y="2491740"/>
            <a:ext cx="6485382" cy="46863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9CBEBD"/>
                </a:solidFill>
              </a:rPr>
              <a:t>Přesnost provozu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Největší problém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Způsobované technickými závadami, čekání na zpožděné přípoje, střetnutí na přejezdech</a:t>
            </a:r>
          </a:p>
          <a:p>
            <a:pPr marL="128016" lvl="1" indent="0">
              <a:buNone/>
            </a:pP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Rychlost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Omezení na celém území do 160 km/hod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Malé kapacity na síti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Nutné zastavování z důvodu předností vlaků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důležitý aspekt pro vnímání kvality přepravy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Jednotky jsou pro rychlosti konstruované, aktivní naklápění skříně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128016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Font typeface="Tw Cen MT" panose="020B0602020104020603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Návrhy opatření pro Českou republiku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24128" y="2446020"/>
            <a:ext cx="9768078" cy="42519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Osa RS1 mezi Brnem a Prahou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Hodina cesty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3/4 hodinový takt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Odbočky na České Budějovice, Znojmo, Olomouc, Zlín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Tras Drážďany – Praha – Brno – </a:t>
            </a:r>
            <a:r>
              <a:rPr lang="cs-CZ" dirty="0" err="1" smtClean="0"/>
              <a:t>Víděň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Jednotky ICE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Rychlost až 350 km/hod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Požadavky na cestovní rychlost nad 300 km/hod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 Při zastávkách po 100 km vlaky pojedou plnou rychlostí na ¾ celého území	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603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otázky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457450"/>
            <a:ext cx="972007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Jaký </a:t>
            </a:r>
            <a:r>
              <a:rPr lang="cs-CZ" dirty="0"/>
              <a:t>je Váš osobní názor na výstavbu vysokorychlostní železnice v ČR?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V </a:t>
            </a:r>
            <a:r>
              <a:rPr lang="cs-CZ" dirty="0"/>
              <a:t>návrhu v kap. 5.2.2 popisujete možné varianty </a:t>
            </a:r>
            <a:r>
              <a:rPr lang="cs-CZ" dirty="0" smtClean="0"/>
              <a:t>základní sítě vysokorychlostních tratí </a:t>
            </a:r>
            <a:r>
              <a:rPr lang="cs-CZ" dirty="0"/>
              <a:t>v ČR. </a:t>
            </a:r>
            <a:r>
              <a:rPr lang="cs-CZ" dirty="0" smtClean="0"/>
              <a:t>Která </a:t>
            </a:r>
            <a:r>
              <a:rPr lang="cs-CZ" dirty="0"/>
              <a:t>a </a:t>
            </a:r>
            <a:r>
              <a:rPr lang="cs-CZ" dirty="0" smtClean="0"/>
              <a:t>proč </a:t>
            </a:r>
            <a:r>
              <a:rPr lang="cs-CZ" dirty="0"/>
              <a:t>má </a:t>
            </a:r>
            <a:r>
              <a:rPr lang="cs-CZ" dirty="0" smtClean="0"/>
              <a:t>podle Vašeho </a:t>
            </a:r>
            <a:r>
              <a:rPr lang="cs-CZ" dirty="0"/>
              <a:t>názoru </a:t>
            </a:r>
            <a:r>
              <a:rPr lang="cs-CZ" dirty="0" smtClean="0"/>
              <a:t>nejvyšší </a:t>
            </a:r>
            <a:r>
              <a:rPr lang="cs-CZ" dirty="0"/>
              <a:t>prioritu?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Které </a:t>
            </a:r>
            <a:r>
              <a:rPr lang="cs-CZ" dirty="0"/>
              <a:t>typy vlakových </a:t>
            </a:r>
            <a:r>
              <a:rPr lang="cs-CZ" dirty="0" smtClean="0"/>
              <a:t>souprav </a:t>
            </a:r>
            <a:r>
              <a:rPr lang="cs-CZ" dirty="0"/>
              <a:t>by </a:t>
            </a:r>
            <a:r>
              <a:rPr lang="cs-CZ" dirty="0" smtClean="0"/>
              <a:t>podle Vašeho </a:t>
            </a:r>
            <a:r>
              <a:rPr lang="cs-CZ" dirty="0"/>
              <a:t>názoru </a:t>
            </a:r>
            <a:r>
              <a:rPr lang="cs-CZ" dirty="0" smtClean="0"/>
              <a:t>mohl železniční dopravní </a:t>
            </a:r>
            <a:r>
              <a:rPr lang="cs-CZ" dirty="0"/>
              <a:t>podnik (ČD </a:t>
            </a:r>
            <a:r>
              <a:rPr lang="cs-CZ" dirty="0" err="1"/>
              <a:t>a.s</a:t>
            </a:r>
            <a:r>
              <a:rPr lang="cs-CZ" dirty="0"/>
              <a:t>, </a:t>
            </a:r>
            <a:r>
              <a:rPr lang="cs-CZ" dirty="0" err="1"/>
              <a:t>Regiojet</a:t>
            </a:r>
            <a:r>
              <a:rPr lang="cs-CZ" dirty="0"/>
              <a:t> ) </a:t>
            </a:r>
            <a:r>
              <a:rPr lang="cs-CZ" dirty="0" smtClean="0"/>
              <a:t>využívat, aby se </a:t>
            </a:r>
            <a:r>
              <a:rPr lang="cs-CZ" dirty="0"/>
              <a:t>zlepšila kvalita a </a:t>
            </a:r>
            <a:r>
              <a:rPr lang="cs-CZ" dirty="0" smtClean="0"/>
              <a:t>kultura cestování?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5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20440" y="1348257"/>
            <a:ext cx="7772400" cy="1463040"/>
          </a:xfrm>
        </p:spPr>
        <p:txBody>
          <a:bodyPr>
            <a:normAutofit/>
          </a:bodyPr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3400" y="4960137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Tereza Pechová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168640" y="4960137"/>
            <a:ext cx="31242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Červen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4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2988</TotalTime>
  <Words>382</Words>
  <Application>Microsoft Office PowerPoint</Application>
  <PresentationFormat>Širokoúhlá obrazovka</PresentationFormat>
  <Paragraphs>104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Tw Cen MT</vt:lpstr>
      <vt:lpstr>Tw Cen MT Condensed</vt:lpstr>
      <vt:lpstr>Wingdings</vt:lpstr>
      <vt:lpstr>Wingdings 3</vt:lpstr>
      <vt:lpstr>Integrál</vt:lpstr>
      <vt:lpstr>Komparace vlakových souprav provozovaných v Západní Evropě  z pohledu cestujícího</vt:lpstr>
      <vt:lpstr>Důležité body pro komfortní cestování na území Německa</vt:lpstr>
      <vt:lpstr>Důležité body pro komfortní cestování na území Francie</vt:lpstr>
      <vt:lpstr>Důležité body pro komfortní cestování na území Belgie a Nizozemska</vt:lpstr>
      <vt:lpstr>Důležité body pro komfortní cestování na území Švýcarska</vt:lpstr>
      <vt:lpstr>Návrhy na zlepšení přepravních služeb na území České republiky</vt:lpstr>
      <vt:lpstr>Návrhy opatření pro Českou republiku</vt:lpstr>
      <vt:lpstr>Doplňující otázky 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Komparace vlakových souprav provozovaných v Západní Evropě  z pohledu cestujícího</dc:title>
  <dc:creator>Tereza Pechová</dc:creator>
  <cp:lastModifiedBy>Tereza Pechová</cp:lastModifiedBy>
  <cp:revision>18</cp:revision>
  <dcterms:created xsi:type="dcterms:W3CDTF">2018-06-11T11:24:31Z</dcterms:created>
  <dcterms:modified xsi:type="dcterms:W3CDTF">2018-06-13T13:13:15Z</dcterms:modified>
</cp:coreProperties>
</file>