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5" r:id="rId3"/>
    <p:sldId id="276" r:id="rId4"/>
    <p:sldId id="291" r:id="rId5"/>
    <p:sldId id="292" r:id="rId6"/>
    <p:sldId id="293" r:id="rId7"/>
    <p:sldId id="283" r:id="rId8"/>
    <p:sldId id="289" r:id="rId9"/>
    <p:sldId id="278" r:id="rId10"/>
    <p:sldId id="281" r:id="rId11"/>
    <p:sldId id="28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1837" autoAdjust="0"/>
  </p:normalViewPr>
  <p:slideViewPr>
    <p:cSldViewPr>
      <p:cViewPr varScale="1">
        <p:scale>
          <a:sx n="121" d="100"/>
          <a:sy n="121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2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est\Desktop\pol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est\Desktop\poli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7174103237096E-2"/>
          <c:y val="0.29703922426363372"/>
          <c:w val="0.88337270341207352"/>
          <c:h val="0.57772163896179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Počet zvážených vozidel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25400" dist="254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contourW="15875" prstMaterial="softmetal">
              <a:bevelT w="25400" h="19050" prst="angle"/>
              <a:contourClr>
                <a:scrgbClr r="0" g="0" b="0">
                  <a:shade val="3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List1!$B$2:$B$7</c:f>
              <c:numCache>
                <c:formatCode>General</c:formatCode>
                <c:ptCount val="6"/>
                <c:pt idx="0">
                  <c:v>566</c:v>
                </c:pt>
                <c:pt idx="1">
                  <c:v>287</c:v>
                </c:pt>
                <c:pt idx="2">
                  <c:v>523</c:v>
                </c:pt>
                <c:pt idx="3">
                  <c:v>525</c:v>
                </c:pt>
                <c:pt idx="4">
                  <c:v>727</c:v>
                </c:pt>
                <c:pt idx="5">
                  <c:v>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D-4535-BEA8-1DAACB27E0BD}"/>
            </c:ext>
          </c:extLst>
        </c:ser>
        <c:ser>
          <c:idx val="5"/>
          <c:order val="1"/>
          <c:tx>
            <c:strRef>
              <c:f>List1!$F$1</c:f>
              <c:strCache>
                <c:ptCount val="1"/>
                <c:pt idx="0">
                  <c:v>Z toho počet porušení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" dist="25400" dir="5400000" rotWithShape="0">
                <a:srgbClr val="000000">
                  <a:alpha val="7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contourW="15875" prstMaterial="softmetal">
              <a:bevelT w="25400" h="19050" prst="angle"/>
              <a:contourClr>
                <a:scrgbClr r="0" g="0" b="0">
                  <a:shade val="3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List1!$F$2:$F$7</c:f>
              <c:numCache>
                <c:formatCode>General</c:formatCode>
                <c:ptCount val="6"/>
                <c:pt idx="0">
                  <c:v>127</c:v>
                </c:pt>
                <c:pt idx="1">
                  <c:v>52</c:v>
                </c:pt>
                <c:pt idx="2">
                  <c:v>141</c:v>
                </c:pt>
                <c:pt idx="3">
                  <c:v>149</c:v>
                </c:pt>
                <c:pt idx="4">
                  <c:v>241</c:v>
                </c:pt>
                <c:pt idx="5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D-4535-BEA8-1DAACB27E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overlap val="-24"/>
        <c:axId val="324440328"/>
        <c:axId val="324444640"/>
      </c:barChart>
      <c:catAx>
        <c:axId val="32444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24444640"/>
        <c:crosses val="autoZero"/>
        <c:auto val="1"/>
        <c:lblAlgn val="ctr"/>
        <c:lblOffset val="100"/>
        <c:noMultiLvlLbl val="0"/>
      </c:catAx>
      <c:valAx>
        <c:axId val="3244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324440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55598452023852"/>
          <c:y val="8.5057102342547569E-2"/>
          <c:w val="0.54334052336934313"/>
          <c:h val="0.16991811207968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80783555925468E-2"/>
          <c:y val="6.1804995149192438E-2"/>
          <c:w val="0.89022576726447522"/>
          <c:h val="0.7124841407560923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List1!$C$10</c:f>
              <c:strCache>
                <c:ptCount val="1"/>
                <c:pt idx="0">
                  <c:v>% porušení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90000"/>
                    <a:satMod val="300000"/>
                  </a:schemeClr>
                </a:gs>
                <a:gs pos="100000">
                  <a:schemeClr val="accent3">
                    <a:satMod val="150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contourW="19050" prstMaterial="metal">
              <a:bevelT w="63500" h="31750" prst="angle"/>
              <a:contourClr>
                <a:scrgbClr r="0" g="0" b="0">
                  <a:shade val="25000"/>
                  <a:satMod val="130000"/>
                </a:scrgb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List1!$A$11:$A$16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List1!$C$11:$C$16</c:f>
              <c:numCache>
                <c:formatCode>0%</c:formatCode>
                <c:ptCount val="6"/>
                <c:pt idx="0">
                  <c:v>0.22</c:v>
                </c:pt>
                <c:pt idx="1">
                  <c:v>0.18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0.33</c:v>
                </c:pt>
                <c:pt idx="5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7-4391-8583-B116B5941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87110960"/>
        <c:axId val="487108608"/>
      </c:barChart>
      <c:catAx>
        <c:axId val="48711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87108608"/>
        <c:crosses val="autoZero"/>
        <c:auto val="1"/>
        <c:lblAlgn val="ctr"/>
        <c:lblOffset val="100"/>
        <c:noMultiLvlLbl val="0"/>
      </c:catAx>
      <c:valAx>
        <c:axId val="48710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8711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81660507666725"/>
          <c:y val="0.84618263903460356"/>
          <c:w val="0.24735594041463516"/>
          <c:h val="0.15381735248829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9BDB276-FCC0-4670-9B04-93033A8A8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C3FB36-7015-426F-A98F-D98CC60579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AA47F-5722-4B16-8F2B-5F5FBEDC899E}" type="datetimeFigureOut">
              <a:rPr lang="cs-CZ" smtClean="0"/>
              <a:t>30.05.2018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45475B-9933-4296-9C54-9C0934CF6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3318F4-8A5B-47BD-BC13-D1EFC8E70C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EE448-33A1-4CBB-A91A-0B5E0C1DB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2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4503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C9A06A-CCC9-4763-A944-A0E43688410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99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16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3D80BFD6-2045-4D0E-BF45-36168CEF7F9F}" type="datetime1">
              <a:rPr lang="cs-CZ" smtClean="0"/>
              <a:t>30.05.2018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6735-D40A-4BEB-842F-329D6FF9F26C}" type="datetime1">
              <a:rPr lang="cs-CZ" smtClean="0"/>
              <a:t>30.05.2018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F8BE-D4D2-466C-9378-A37F2CB27E6D}" type="datetime1">
              <a:rPr lang="cs-CZ" smtClean="0"/>
              <a:t>30.05.2018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698C-3273-4C1C-BCBE-912EB357C4F5}" type="datetime1">
              <a:rPr lang="cs-CZ" smtClean="0"/>
              <a:t>30.05.2018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Picture 2" descr="C:\Users\Lenovo\Disk Google\všte\3. semestr\TZD\Logo_vst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752" y="45720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61C6DAC7-4D50-47E5-AC89-6CC582CEB1A6}" type="datetime1">
              <a:rPr lang="cs-CZ" smtClean="0"/>
              <a:t>30.05.2018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cs-CZ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7495FC-0DAC-4FB7-96BE-CD3F2B52ADCB}" type="datetime1">
              <a:rPr lang="cs-CZ" smtClean="0"/>
              <a:t>30.05.2018</a:t>
            </a:fld>
            <a:endParaRPr lang="cs-CZ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E12BBA-C7AA-46D3-9226-01E8B0EE356A}" type="datetime1">
              <a:rPr lang="cs-CZ" smtClean="0"/>
              <a:t>30.05.2018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76F7-DFCF-48DA-9082-7FF6E0FDC53A}" type="datetime1">
              <a:rPr lang="cs-CZ" smtClean="0"/>
              <a:t>30.05.2018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8ADD-DD59-477C-BD15-1C0639C483AD}" type="datetime1">
              <a:rPr lang="cs-CZ" smtClean="0"/>
              <a:t>30.05.2018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57D251-E5CB-406D-82E0-1840AF59747B}" type="datetime1">
              <a:rPr lang="cs-CZ" smtClean="0"/>
              <a:t>30.05.2018</a:t>
            </a:fld>
            <a:endParaRPr lang="cs-CZ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CBA2-974F-42B1-833D-D03BA7BBAFE0}" type="datetime1">
              <a:rPr lang="cs-CZ" smtClean="0"/>
              <a:t>30.05.2018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67000"/>
                <a:shade val="93000"/>
                <a:satMod val="110000"/>
                <a:lumMod val="90000"/>
              </a:schemeClr>
            </a:gs>
            <a:gs pos="85000">
              <a:schemeClr val="bg2">
                <a:tint val="85000"/>
                <a:shade val="75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47889C-36AA-4AC6-B0F8-75907A606BE8}" type="datetime1">
              <a:rPr lang="cs-CZ" smtClean="0"/>
              <a:t>30.05.2018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6000">
              <a:schemeClr val="bg2">
                <a:tint val="67000"/>
                <a:shade val="93000"/>
                <a:satMod val="110000"/>
                <a:lumMod val="90000"/>
              </a:schemeClr>
            </a:gs>
            <a:gs pos="0">
              <a:schemeClr val="bg2">
                <a:tint val="85000"/>
                <a:shade val="75000"/>
                <a:satMod val="120000"/>
                <a:lumMod val="50000"/>
                <a:lumOff val="50000"/>
                <a:alpha val="3000"/>
              </a:schemeClr>
            </a:gs>
          </a:gsLst>
          <a:lin ang="19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712968" cy="6120680"/>
          </a:xfrm>
        </p:spPr>
        <p:txBody>
          <a:bodyPr>
            <a:normAutofit/>
          </a:bodyPr>
          <a:lstStyle/>
          <a:p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Vysoká škola technická a ekonomická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Ústav technicko-technologický</a:t>
            </a:r>
          </a:p>
          <a:p>
            <a:endParaRPr lang="cs-CZ" sz="2200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Problematika </a:t>
            </a:r>
            <a:r>
              <a:rPr lang="cs-CZ" sz="3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vážení </a:t>
            </a:r>
            <a:r>
              <a:rPr lang="cs-CZ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nákladních vozidel </a:t>
            </a:r>
          </a:p>
          <a:p>
            <a:pPr algn="ctr"/>
            <a:r>
              <a:rPr lang="cs-CZ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cs-CZ" sz="36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Jihočeském </a:t>
            </a:r>
            <a:r>
              <a:rPr lang="cs-CZ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kraji</a:t>
            </a:r>
          </a:p>
          <a:p>
            <a:pPr algn="just"/>
            <a:endParaRPr lang="cs-CZ" sz="30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Autor bakalářské práce:	Milan Kolín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Vedoucí práce:		Ing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Ladislav Bartuška</a:t>
            </a:r>
          </a:p>
          <a:p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Oponent práce:		Ing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Jindřich </a:t>
            </a:r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Ježek, Ph.D</a:t>
            </a:r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České Budějovice, červen 2018</a:t>
            </a:r>
            <a:endParaRPr lang="cs-CZ" sz="22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Lenovo\Disk Google\všte\3. semestr\TZD\Logo_v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811" y="1484784"/>
            <a:ext cx="5559549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Děkuji Vám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 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pozornost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61" y="2708920"/>
            <a:ext cx="5581650" cy="229552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5155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4809D-0CA7-43AD-8732-4C614297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5688632" cy="864096"/>
          </a:xfrm>
        </p:spPr>
        <p:txBody>
          <a:bodyPr>
            <a:noAutofit/>
          </a:bodyPr>
          <a:lstStyle/>
          <a:p>
            <a:r>
              <a:rPr lang="cs-CZ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  <a:endParaRPr lang="cs-CZ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D9F27C-18DB-4B30-9B8A-B5382956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71296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PRÁCE</a:t>
            </a:r>
          </a:p>
          <a:p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Budou některé výstupy z Vaší BP realizované do budoucna v praxi?</a:t>
            </a: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OPONENT PRÁCE</a:t>
            </a:r>
          </a:p>
          <a:p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Jak se posuzuje situace, kdy při NKV je zjištěno, že vozidlo z hlediska celkové hmotnosti je naloženo správně, ale jedna náprava je přetížena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případě rozšíření vážních míst, z jakých zdrojů by byla financována zařízení pro NKV?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Důvody pro výběr tématu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7931224" cy="3705275"/>
          </a:xfrm>
        </p:spPr>
        <p:txBody>
          <a:bodyPr>
            <a:normAutofit/>
          </a:bodyPr>
          <a:lstStyle/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Proniknout do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složitosti činností kontrolního vážení vozidel</a:t>
            </a: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využitelnosti práce v praxi</a:t>
            </a: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Upozornění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obcházení stávajících předpisů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4000" b="1" dirty="0"/>
              <a:t> 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8424936" cy="3921299"/>
          </a:xfrm>
        </p:spPr>
        <p:txBody>
          <a:bodyPr>
            <a:normAutofit/>
          </a:bodyPr>
          <a:lstStyle/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Zjistit trend vývoje přetížených nákladních vozidel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Zmapování lokalit pro nízkorychlostní kontrolní vážení vozidel </a:t>
            </a: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současného stavu v provádění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kontrolních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aktivit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cs-CZ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Současná vážní místa a vytipovaná</a:t>
            </a:r>
            <a:endParaRPr lang="cs-CZ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88832" cy="5341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2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44016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tanoviště v</a:t>
            </a:r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 Českých Budějovicích</a:t>
            </a: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92688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Komodity v přetížených vozidlech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2276872"/>
            <a:ext cx="8210550" cy="338137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65957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296144"/>
          </a:xfrm>
        </p:spPr>
        <p:txBody>
          <a:bodyPr>
            <a:noAutofit/>
          </a:bodyPr>
          <a:lstStyle/>
          <a:p>
            <a:pPr algn="ctr">
              <a:defRPr sz="4400" b="1" i="0" u="none" strike="noStrike" kern="1200" baseline="0">
                <a:solidFill>
                  <a:srgbClr val="3F3F4D"/>
                </a:solidFill>
                <a:latin typeface="+mn-lt"/>
                <a:ea typeface="+mn-ea"/>
                <a:cs typeface="+mn-cs"/>
              </a:defRPr>
            </a:pPr>
            <a:r>
              <a:rPr lang="cs-CZ" sz="4400" dirty="0">
                <a:solidFill>
                  <a:srgbClr val="3F3F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Počty zvážených a přetížených vozidel  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1087164345"/>
              </p:ext>
            </p:extLst>
          </p:nvPr>
        </p:nvGraphicFramePr>
        <p:xfrm>
          <a:off x="251520" y="1556792"/>
          <a:ext cx="8640960" cy="505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94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1368152"/>
          </a:xfrm>
        </p:spPr>
        <p:txBody>
          <a:bodyPr>
            <a:noAutofit/>
          </a:bodyPr>
          <a:lstStyle/>
          <a:p>
            <a:pPr algn="ctr"/>
            <a:r>
              <a:rPr lang="cs-CZ" sz="4200" b="1" dirty="0">
                <a:latin typeface="Arial" panose="020B0604020202020204" pitchFamily="34" charset="0"/>
                <a:cs typeface="Arial" panose="020B0604020202020204" pitchFamily="34" charset="0"/>
              </a:rPr>
              <a:t>Počty přetížených </a:t>
            </a:r>
            <a:r>
              <a:rPr lang="cs-CZ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vozidel</a:t>
            </a:r>
            <a:br>
              <a:rPr lang="cs-CZ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200" b="1" dirty="0">
                <a:latin typeface="Arial" panose="020B0604020202020204" pitchFamily="34" charset="0"/>
                <a:cs typeface="Arial" panose="020B0604020202020204" pitchFamily="34" charset="0"/>
              </a:rPr>
              <a:t>procentech </a:t>
            </a:r>
            <a:endParaRPr lang="cs-CZ" sz="4200" dirty="0"/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070611845"/>
              </p:ext>
            </p:extLst>
          </p:nvPr>
        </p:nvGraphicFramePr>
        <p:xfrm>
          <a:off x="179512" y="2060848"/>
          <a:ext cx="8784976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18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Dosažené výsledky a přínos práce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338437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nových lokalit pro kontrolní vážení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Návrh předselekční kontrolní sítě stanovišť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databáze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 četností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porušení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Průměrná četnost kontrolních vážení: 2 zvážená vozidla za den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20 až 30 % přetížených nákladních vozidel</a:t>
            </a: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větší dojezdové vzdálenosti při odklonění k NKV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9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1131</TotalTime>
  <Words>186</Words>
  <Application>Microsoft Office PowerPoint</Application>
  <PresentationFormat>Předvádění na obrazovce (4:3)</PresentationFormat>
  <Paragraphs>50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Macro</vt:lpstr>
      <vt:lpstr>Prezentace aplikace PowerPoint</vt:lpstr>
      <vt:lpstr>Důvody pro výběr tématu</vt:lpstr>
      <vt:lpstr>Cíl práce</vt:lpstr>
      <vt:lpstr>Současná vážní místa a vytipovaná</vt:lpstr>
      <vt:lpstr>Stanoviště v Českých Budějovicích</vt:lpstr>
      <vt:lpstr>Komodity v přetížených vozidlech</vt:lpstr>
      <vt:lpstr>Počty zvážených a přetížených vozidel  </vt:lpstr>
      <vt:lpstr>Počty přetížených vozidel v procentech </vt:lpstr>
      <vt:lpstr>Dosažené výsledky a přínos práce</vt:lpstr>
      <vt:lpstr>Děkuji Vám za pozornost</vt:lpstr>
      <vt:lpstr>Doplňující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bakalářské práce</dc:title>
  <dc:creator>Lenovo</dc:creator>
  <cp:lastModifiedBy>GHOST</cp:lastModifiedBy>
  <cp:revision>103</cp:revision>
  <dcterms:created xsi:type="dcterms:W3CDTF">2016-10-16T10:01:37Z</dcterms:created>
  <dcterms:modified xsi:type="dcterms:W3CDTF">2018-05-30T08:23:44Z</dcterms:modified>
</cp:coreProperties>
</file>