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64" r:id="rId1"/>
  </p:sldMasterIdLst>
  <p:sldIdLst>
    <p:sldId id="256" r:id="rId2"/>
    <p:sldId id="258" r:id="rId3"/>
    <p:sldId id="259" r:id="rId4"/>
    <p:sldId id="261" r:id="rId5"/>
    <p:sldId id="268" r:id="rId6"/>
    <p:sldId id="267" r:id="rId7"/>
    <p:sldId id="269" r:id="rId8"/>
    <p:sldId id="262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5" d="100"/>
          <a:sy n="65" d="100"/>
        </p:scale>
        <p:origin x="-102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9"/>
  <c:chart>
    <c:title>
      <c:tx>
        <c:rich>
          <a:bodyPr/>
          <a:lstStyle/>
          <a:p>
            <a:pPr>
              <a:defRPr/>
            </a:pPr>
            <a:r>
              <a:rPr lang="cs-CZ" sz="1600"/>
              <a:t>Otázka</a:t>
            </a:r>
            <a:r>
              <a:rPr lang="cs-CZ" sz="1600" baseline="0"/>
              <a:t> č. 10 Vyhovuje Vám při cestování vlakem, např. do ČB, návaznost spojů autobusové a vlakové dopravy?</a:t>
            </a:r>
            <a:endParaRPr lang="en-US" sz="16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Ano</c:v>
                </c:pt>
                <c:pt idx="1">
                  <c:v>Ne</c:v>
                </c:pt>
                <c:pt idx="2">
                  <c:v>Nevím, tuto kombinaci nevyužívám</c:v>
                </c:pt>
                <c:pt idx="3">
                  <c:v>Jiná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</c:v>
                </c:pt>
                <c:pt idx="1">
                  <c:v>12</c:v>
                </c:pt>
                <c:pt idx="2">
                  <c:v>14</c:v>
                </c:pt>
                <c:pt idx="3">
                  <c:v>0</c:v>
                </c:pt>
              </c:numCache>
            </c:numRef>
          </c:val>
        </c:ser>
        <c:dLbls>
          <c:showVal val="1"/>
        </c:dLbls>
        <c:overlap val="-25"/>
        <c:axId val="93440640"/>
        <c:axId val="93815552"/>
      </c:barChart>
      <c:catAx>
        <c:axId val="93440640"/>
        <c:scaling>
          <c:orientation val="minMax"/>
        </c:scaling>
        <c:axPos val="b"/>
        <c:majorTickMark val="none"/>
        <c:tickLblPos val="nextTo"/>
        <c:crossAx val="93815552"/>
        <c:crosses val="autoZero"/>
        <c:auto val="1"/>
        <c:lblAlgn val="ctr"/>
        <c:lblOffset val="100"/>
      </c:catAx>
      <c:valAx>
        <c:axId val="93815552"/>
        <c:scaling>
          <c:orientation val="minMax"/>
        </c:scaling>
        <c:delete val="1"/>
        <c:axPos val="l"/>
        <c:numFmt formatCode="General" sourceLinked="1"/>
        <c:tickLblPos val="none"/>
        <c:crossAx val="9344064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9"/>
  <c:chart>
    <c:title>
      <c:tx>
        <c:rich>
          <a:bodyPr/>
          <a:lstStyle/>
          <a:p>
            <a:pPr>
              <a:defRPr/>
            </a:pPr>
            <a:r>
              <a:rPr lang="cs-CZ"/>
              <a:t>Otázka č. 9 Pokud vlastníte OA, co Vám nevyhovuje na HOD?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cat>
            <c:strRef>
              <c:f>List1!$A$2:$A$6</c:f>
              <c:strCache>
                <c:ptCount val="5"/>
                <c:pt idx="0">
                  <c:v>Špatná návaznost spojů</c:v>
                </c:pt>
                <c:pt idx="1">
                  <c:v>Kvalita a čistota vozů</c:v>
                </c:pt>
                <c:pt idx="2">
                  <c:v>Čas strávený cestováním</c:v>
                </c:pt>
                <c:pt idx="3">
                  <c:v>Nevlastním osobní automobil</c:v>
                </c:pt>
                <c:pt idx="4">
                  <c:v>Jiná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13</c:v>
                </c:pt>
                <c:pt idx="1">
                  <c:v>3</c:v>
                </c:pt>
                <c:pt idx="2">
                  <c:v>12</c:v>
                </c:pt>
                <c:pt idx="3">
                  <c:v>14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overlap val="-25"/>
        <c:axId val="169808256"/>
        <c:axId val="169809792"/>
      </c:barChart>
      <c:catAx>
        <c:axId val="169808256"/>
        <c:scaling>
          <c:orientation val="minMax"/>
        </c:scaling>
        <c:axPos val="b"/>
        <c:majorTickMark val="none"/>
        <c:tickLblPos val="nextTo"/>
        <c:crossAx val="169809792"/>
        <c:crosses val="autoZero"/>
        <c:auto val="1"/>
        <c:lblAlgn val="ctr"/>
        <c:lblOffset val="100"/>
      </c:catAx>
      <c:valAx>
        <c:axId val="169809792"/>
        <c:scaling>
          <c:orientation val="minMax"/>
        </c:scaling>
        <c:delete val="1"/>
        <c:axPos val="l"/>
        <c:numFmt formatCode="General" sourceLinked="1"/>
        <c:tickLblPos val="none"/>
        <c:crossAx val="169808256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43700A8-7C27-4353-91AC-8547938E8478}" type="datetimeFigureOut">
              <a:rPr lang="cs-CZ" smtClean="0"/>
              <a:pPr/>
              <a:t>31.05.2018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F42A86-F195-49CC-9C15-C2BB4041A7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hout\Documents\Školks\Bakalářka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1152128" cy="1152128"/>
          </a:xfrm>
          <a:prstGeom prst="rect">
            <a:avLst/>
          </a:prstGeom>
          <a:noFill/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068960"/>
            <a:ext cx="7016824" cy="2193776"/>
          </a:xfrm>
        </p:spPr>
        <p:txBody>
          <a:bodyPr>
            <a:normAutofit fontScale="40000" lnSpcReduction="20000"/>
          </a:bodyPr>
          <a:lstStyle/>
          <a:p>
            <a:r>
              <a:rPr lang="cs-CZ" sz="7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Racionalizace dopravních spojení Kaplice nádraží – Kaplice s návazností na železniční dopravu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340352" cy="1584176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B80808"/>
                </a:solidFill>
              </a:rPr>
              <a:t>Vysoká škola technická a ekonomická </a:t>
            </a:r>
            <a:br>
              <a:rPr lang="cs-CZ" sz="3200" dirty="0" smtClean="0">
                <a:solidFill>
                  <a:srgbClr val="B80808"/>
                </a:solidFill>
              </a:rPr>
            </a:br>
            <a:r>
              <a:rPr lang="cs-CZ" sz="3200" dirty="0" smtClean="0">
                <a:solidFill>
                  <a:srgbClr val="B80808"/>
                </a:solidFill>
              </a:rPr>
              <a:t>Ústav technicko-technologický</a:t>
            </a:r>
            <a:endParaRPr lang="cs-CZ" sz="3200" dirty="0">
              <a:solidFill>
                <a:srgbClr val="B80808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522920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Autor: Milan Kohout, 18074</a:t>
            </a:r>
          </a:p>
          <a:p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Vedoucí práce: Ing. Jiří Čejka, </a:t>
            </a:r>
            <a:r>
              <a:rPr lang="cs-CZ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D. </a:t>
            </a:r>
          </a:p>
          <a:p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Oponent: Ing. Peter Blaho </a:t>
            </a:r>
            <a:r>
              <a:rPr lang="cs-CZ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D.</a:t>
            </a:r>
          </a:p>
          <a:p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České Budějovice, červen 2018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 vedoucího práce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Vedoucí:</a:t>
            </a:r>
          </a:p>
          <a:p>
            <a:pPr lvl="1"/>
            <a:r>
              <a:rPr lang="cs-CZ" sz="2600" i="1" dirty="0" smtClean="0">
                <a:solidFill>
                  <a:schemeClr val="tx1"/>
                </a:solidFill>
              </a:rPr>
              <a:t>„V rámci obhajoby doplňuji rozpravu o následující otázku. Jak se díváte na zajištění dopravní obsluhy v uzlu Kaplice nádraží směrem na Český Krumlov?“</a:t>
            </a:r>
          </a:p>
          <a:p>
            <a:r>
              <a:rPr lang="cs-CZ" dirty="0" smtClean="0"/>
              <a:t>Oponent:</a:t>
            </a:r>
          </a:p>
          <a:p>
            <a:pPr lvl="1"/>
            <a:r>
              <a:rPr lang="cs-CZ" sz="2600" i="1" dirty="0" smtClean="0">
                <a:solidFill>
                  <a:schemeClr val="tx1"/>
                </a:solidFill>
              </a:rPr>
              <a:t>„V </a:t>
            </a:r>
            <a:r>
              <a:rPr lang="cs-CZ" sz="2600" i="1" dirty="0" err="1" smtClean="0">
                <a:solidFill>
                  <a:schemeClr val="tx1"/>
                </a:solidFill>
              </a:rPr>
              <a:t>čom</a:t>
            </a:r>
            <a:r>
              <a:rPr lang="cs-CZ" sz="2600" i="1" dirty="0" smtClean="0">
                <a:solidFill>
                  <a:schemeClr val="tx1"/>
                </a:solidFill>
              </a:rPr>
              <a:t> by </a:t>
            </a:r>
            <a:r>
              <a:rPr lang="cs-CZ" sz="2600" i="1" dirty="0" err="1" smtClean="0">
                <a:solidFill>
                  <a:schemeClr val="tx1"/>
                </a:solidFill>
              </a:rPr>
              <a:t>ste</a:t>
            </a:r>
            <a:r>
              <a:rPr lang="cs-CZ" sz="2600" i="1" dirty="0" smtClean="0">
                <a:solidFill>
                  <a:schemeClr val="tx1"/>
                </a:solidFill>
              </a:rPr>
              <a:t> </a:t>
            </a:r>
            <a:r>
              <a:rPr lang="cs-CZ" sz="2600" i="1" dirty="0" err="1" smtClean="0">
                <a:solidFill>
                  <a:schemeClr val="tx1"/>
                </a:solidFill>
              </a:rPr>
              <a:t>videli</a:t>
            </a:r>
            <a:r>
              <a:rPr lang="cs-CZ" sz="2600" i="1" dirty="0" smtClean="0">
                <a:solidFill>
                  <a:schemeClr val="tx1"/>
                </a:solidFill>
              </a:rPr>
              <a:t> </a:t>
            </a:r>
            <a:r>
              <a:rPr lang="cs-CZ" sz="2600" i="1" dirty="0" err="1" smtClean="0">
                <a:solidFill>
                  <a:schemeClr val="tx1"/>
                </a:solidFill>
              </a:rPr>
              <a:t>hlavné</a:t>
            </a:r>
            <a:r>
              <a:rPr lang="cs-CZ" sz="2600" i="1" dirty="0" smtClean="0">
                <a:solidFill>
                  <a:schemeClr val="tx1"/>
                </a:solidFill>
              </a:rPr>
              <a:t> výhody </a:t>
            </a:r>
            <a:r>
              <a:rPr lang="cs-CZ" sz="2600" i="1" dirty="0" err="1" smtClean="0">
                <a:solidFill>
                  <a:schemeClr val="tx1"/>
                </a:solidFill>
              </a:rPr>
              <a:t>prípadne</a:t>
            </a:r>
            <a:r>
              <a:rPr lang="cs-CZ" sz="2600" i="1" dirty="0" smtClean="0">
                <a:solidFill>
                  <a:schemeClr val="tx1"/>
                </a:solidFill>
              </a:rPr>
              <a:t> nevýhody </a:t>
            </a:r>
            <a:r>
              <a:rPr lang="cs-CZ" sz="2600" i="1" dirty="0" err="1" smtClean="0">
                <a:solidFill>
                  <a:schemeClr val="tx1"/>
                </a:solidFill>
              </a:rPr>
              <a:t>pri</a:t>
            </a:r>
            <a:r>
              <a:rPr lang="cs-CZ" sz="2600" i="1" dirty="0" smtClean="0">
                <a:solidFill>
                  <a:schemeClr val="tx1"/>
                </a:solidFill>
              </a:rPr>
              <a:t> </a:t>
            </a:r>
            <a:r>
              <a:rPr lang="cs-CZ" sz="2600" i="1" dirty="0" err="1" smtClean="0">
                <a:solidFill>
                  <a:schemeClr val="tx1"/>
                </a:solidFill>
              </a:rPr>
              <a:t>rozšírení</a:t>
            </a:r>
            <a:r>
              <a:rPr lang="cs-CZ" sz="2600" i="1" dirty="0" smtClean="0">
                <a:solidFill>
                  <a:schemeClr val="tx1"/>
                </a:solidFill>
              </a:rPr>
              <a:t> oblasti Kaplice do Integrovaného dopravného systému </a:t>
            </a:r>
            <a:r>
              <a:rPr lang="cs-CZ" sz="2600" i="1" dirty="0" err="1" smtClean="0">
                <a:solidFill>
                  <a:schemeClr val="tx1"/>
                </a:solidFill>
              </a:rPr>
              <a:t>Juhočeského</a:t>
            </a:r>
            <a:r>
              <a:rPr lang="cs-CZ" sz="2600" i="1" dirty="0" smtClean="0">
                <a:solidFill>
                  <a:schemeClr val="tx1"/>
                </a:solidFill>
              </a:rPr>
              <a:t> </a:t>
            </a:r>
            <a:r>
              <a:rPr lang="cs-CZ" sz="2600" i="1" dirty="0" err="1" smtClean="0">
                <a:solidFill>
                  <a:schemeClr val="tx1"/>
                </a:solidFill>
              </a:rPr>
              <a:t>kraja</a:t>
            </a:r>
            <a:r>
              <a:rPr lang="cs-CZ" sz="2600" i="1" dirty="0" smtClean="0">
                <a:solidFill>
                  <a:schemeClr val="tx1"/>
                </a:solidFill>
              </a:rPr>
              <a:t>?“  </a:t>
            </a:r>
            <a:endParaRPr lang="cs-CZ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Prostor pro dotazy komise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Kohout\Documents\Školks\Bakalářka\pouzijte-tlacitko-sdile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8825" y="3425825"/>
            <a:ext cx="6350" cy="6350"/>
          </a:xfrm>
          <a:prstGeom prst="rect">
            <a:avLst/>
          </a:prstGeom>
          <a:noFill/>
        </p:spPr>
      </p:pic>
      <p:pic>
        <p:nvPicPr>
          <p:cNvPr id="1028" name="Picture 4" descr="OtaznÃ­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030" name="Picture 6" descr="C:\Users\Kohout\Documents\Školks\Bakalářka\depositphotos_89042816-stock-photo-thinking-man-and-question-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628800"/>
            <a:ext cx="3801094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„Cílem práce je racionalizace návazností autobusové a železniční dopravy v oblasti města Kaplice. V práci dojde ke zhodnocení současného stavu dopravních návazností a budou navrženy způsoby pro jejich zlepšení.“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Výzkumný problém a 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Výzkumný problém: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Analýza současných návazností AD a VD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Spokojenost cestujících se současnými návaznostmi AD na VD</a:t>
            </a:r>
          </a:p>
          <a:p>
            <a:r>
              <a:rPr lang="cs-CZ" dirty="0" smtClean="0"/>
              <a:t>Použité metody: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Metoda sběru dat a jejich analýza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Dotazníkové šetření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Dotazníkem zjištěna většinová nespokojenost se současnými návaznostmi</a:t>
            </a:r>
          </a:p>
          <a:p>
            <a:r>
              <a:rPr lang="cs-CZ" dirty="0" smtClean="0"/>
              <a:t>Vlastní analýzou a implementováním získaných poznatků byly vytvořeny nové návaznosti.</a:t>
            </a:r>
          </a:p>
          <a:p>
            <a:r>
              <a:rPr lang="cs-CZ" dirty="0" smtClean="0"/>
              <a:t>Navržena možnost rozšíření IDS do oblasti města Kaplice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dotazníku</a:t>
            </a:r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4283968" y="3717032"/>
          <a:ext cx="469431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179512" y="1700808"/>
          <a:ext cx="4737919" cy="2477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bdélník 5"/>
          <p:cNvSpPr/>
          <p:nvPr/>
        </p:nvSpPr>
        <p:spPr>
          <a:xfrm>
            <a:off x="4139952" y="6381328"/>
            <a:ext cx="55263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b="1" dirty="0"/>
              <a:t>Graf 10: Spokojenost s návazností spojů na vlakovou dopravu – Kaplice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9512" y="1412776"/>
            <a:ext cx="26100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b="1" dirty="0"/>
              <a:t>Graf 9: Důvod nespokojenosti s 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výzkumu</a:t>
            </a:r>
            <a:endParaRPr lang="cs-CZ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9512" y="594928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1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abulka </a:t>
            </a:r>
            <a:r>
              <a:rPr kumimoji="0" lang="cs-CZ" sz="1000" b="1" i="0" u="none" strike="noStrike" cap="none" normalizeH="0" baseline="0" dirty="0" smtClean="0" bmk="_Toc510640697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16: Aplikace nových návazností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Zdroj: </a:t>
            </a:r>
            <a:r>
              <a:rPr kumimoji="0" lang="cs-CZ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idos.cz</a:t>
            </a: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vlastní výzkum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</p:nvPr>
        </p:nvGraphicFramePr>
        <p:xfrm>
          <a:off x="611560" y="1556792"/>
          <a:ext cx="7776868" cy="4032444"/>
        </p:xfrm>
        <a:graphic>
          <a:graphicData uri="http://schemas.openxmlformats.org/drawingml/2006/table">
            <a:tbl>
              <a:tblPr/>
              <a:tblGrid>
                <a:gridCol w="2422260"/>
                <a:gridCol w="757063"/>
                <a:gridCol w="574587"/>
                <a:gridCol w="575436"/>
                <a:gridCol w="574587"/>
                <a:gridCol w="574587"/>
                <a:gridCol w="574587"/>
                <a:gridCol w="574587"/>
                <a:gridCol w="574587"/>
                <a:gridCol w="574587"/>
              </a:tblGrid>
              <a:tr h="251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Vlak před úpravami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Čas příjezdu do stanice</a:t>
                      </a: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Kaplice - Summerau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6:37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8:38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9:56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10:36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12:38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13:52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14:36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15:55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16:38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Počet vyhovujícíh návazností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17:52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18:36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20:38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21:09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23:40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Počet vyhovujícíh návazností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Kaplice - České Budějovice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4:49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6:38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8:22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12:09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13:22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14:36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Počet vyhovujícíh návazností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16:10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17:22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18:06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20:22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21:26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Vlak po úpravách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Čas příjezdu do stanice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Kaplice - Summerau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6:37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8:38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9:56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10:36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12:38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13:52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14:36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15:55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16:38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Počet vyhovujícíh návazností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17:52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18:36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20:38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21:09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23:40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Kaplice - České Budějovice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4:49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6:38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8:22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12:09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13:22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14:36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16:10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17:22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18:06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19:24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20:22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21:26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Rozšíření 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4578" name="Picture 2" descr="mapa-ids-j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145615" y="-121279"/>
            <a:ext cx="5284819" cy="7488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Dotazníkem zjištěna nespokojenost s návaznostmi</a:t>
            </a:r>
          </a:p>
          <a:p>
            <a:r>
              <a:rPr lang="cs-CZ" dirty="0" smtClean="0"/>
              <a:t>Výzkumem navrhnuty úpravy pro vznik nových návazností</a:t>
            </a:r>
          </a:p>
          <a:p>
            <a:r>
              <a:rPr lang="cs-CZ" dirty="0" smtClean="0"/>
              <a:t>Navrženo rozšíření IDS JK do oblasti města Kaplice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117</TotalTime>
  <Words>442</Words>
  <Application>Microsoft Office PowerPoint</Application>
  <PresentationFormat>Předvádění na obrazovce (4:3)</PresentationFormat>
  <Paragraphs>170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Vysoká škola technická a ekonomická  Ústav technicko-technologický</vt:lpstr>
      <vt:lpstr>Cíl práce</vt:lpstr>
      <vt:lpstr>Výzkumný problém a použité metody</vt:lpstr>
      <vt:lpstr>Dosažené výsledky a přínos práce</vt:lpstr>
      <vt:lpstr>Výsledky dotazníku</vt:lpstr>
      <vt:lpstr>Výsledky výzkumu</vt:lpstr>
      <vt:lpstr>Rozšíření IDS</vt:lpstr>
      <vt:lpstr>Závěrečné shrnutí</vt:lpstr>
      <vt:lpstr>Děkuji za pozornost</vt:lpstr>
      <vt:lpstr>Dotaz vedoucího práce a oponenta</vt:lpstr>
      <vt:lpstr>Prostor pro dotazy komise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Kohout</dc:creator>
  <cp:lastModifiedBy>Kohout</cp:lastModifiedBy>
  <cp:revision>18</cp:revision>
  <dcterms:created xsi:type="dcterms:W3CDTF">2018-05-28T12:06:07Z</dcterms:created>
  <dcterms:modified xsi:type="dcterms:W3CDTF">2018-05-31T19:43:49Z</dcterms:modified>
</cp:coreProperties>
</file>