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27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4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87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7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0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7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2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06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0051" y="1310159"/>
            <a:ext cx="10058400" cy="3566160"/>
          </a:xfrm>
        </p:spPr>
        <p:txBody>
          <a:bodyPr anchor="ctr">
            <a:normAutofit/>
          </a:bodyPr>
          <a:lstStyle/>
          <a:p>
            <a:pPr algn="ctr"/>
            <a:r>
              <a:rPr lang="cs-CZ" sz="6600" b="1" dirty="0" smtClean="0">
                <a:solidFill>
                  <a:schemeClr val="tx1"/>
                </a:solidFill>
              </a:rPr>
              <a:t>Zakladatelský projekt pro logistickou společnost</a:t>
            </a:r>
            <a:endParaRPr lang="cs-CZ" sz="66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cap="none" dirty="0" smtClean="0">
                <a:solidFill>
                  <a:srgbClr val="C00000"/>
                </a:solidFill>
              </a:rPr>
              <a:t>Autor bakalářské práce:	</a:t>
            </a:r>
            <a:r>
              <a:rPr lang="cs-CZ" cap="none" dirty="0">
                <a:solidFill>
                  <a:srgbClr val="C00000"/>
                </a:solidFill>
              </a:rPr>
              <a:t>V</a:t>
            </a:r>
            <a:r>
              <a:rPr lang="cs-CZ" cap="none" dirty="0" smtClean="0">
                <a:solidFill>
                  <a:srgbClr val="C00000"/>
                </a:solidFill>
              </a:rPr>
              <a:t>áclav </a:t>
            </a:r>
            <a:r>
              <a:rPr lang="cs-CZ" cap="none" dirty="0" err="1">
                <a:solidFill>
                  <a:srgbClr val="C00000"/>
                </a:solidFill>
              </a:rPr>
              <a:t>K</a:t>
            </a:r>
            <a:r>
              <a:rPr lang="cs-CZ" cap="none" dirty="0" err="1" smtClean="0">
                <a:solidFill>
                  <a:srgbClr val="C00000"/>
                </a:solidFill>
              </a:rPr>
              <a:t>lomfar</a:t>
            </a:r>
            <a:r>
              <a:rPr lang="cs-CZ" cap="none" dirty="0" smtClean="0">
                <a:solidFill>
                  <a:srgbClr val="C00000"/>
                </a:solidFill>
              </a:rPr>
              <a:t>, 18093</a:t>
            </a:r>
          </a:p>
          <a:p>
            <a:r>
              <a:rPr lang="cs-CZ" b="1" cap="none" dirty="0" smtClean="0">
                <a:solidFill>
                  <a:srgbClr val="C00000"/>
                </a:solidFill>
              </a:rPr>
              <a:t>Vedoucí bakalářské práce:	</a:t>
            </a:r>
            <a:r>
              <a:rPr lang="cs-CZ" cap="none" dirty="0" smtClean="0">
                <a:solidFill>
                  <a:srgbClr val="C00000"/>
                </a:solidFill>
              </a:rPr>
              <a:t>Ing. Martina </a:t>
            </a:r>
            <a:r>
              <a:rPr lang="cs-CZ" cap="none" dirty="0" err="1">
                <a:solidFill>
                  <a:srgbClr val="C00000"/>
                </a:solidFill>
              </a:rPr>
              <a:t>H</a:t>
            </a:r>
            <a:r>
              <a:rPr lang="cs-CZ" cap="none" dirty="0" err="1" smtClean="0">
                <a:solidFill>
                  <a:srgbClr val="C00000"/>
                </a:solidFill>
              </a:rPr>
              <a:t>latká</a:t>
            </a:r>
            <a:endParaRPr lang="cs-CZ" cap="none" dirty="0" smtClean="0">
              <a:solidFill>
                <a:srgbClr val="C00000"/>
              </a:solidFill>
            </a:endParaRPr>
          </a:p>
          <a:p>
            <a:r>
              <a:rPr lang="cs-CZ" b="1" cap="none" dirty="0" smtClean="0">
                <a:solidFill>
                  <a:srgbClr val="C00000"/>
                </a:solidFill>
              </a:rPr>
              <a:t>Oponent bakalářské práce:	</a:t>
            </a:r>
            <a:r>
              <a:rPr lang="cs-CZ" cap="none" dirty="0" smtClean="0">
                <a:solidFill>
                  <a:srgbClr val="C00000"/>
                </a:solidFill>
              </a:rPr>
              <a:t>Ing. Jindřich Ježek, </a:t>
            </a:r>
            <a:r>
              <a:rPr lang="cs-CZ" cap="none" dirty="0">
                <a:solidFill>
                  <a:srgbClr val="C00000"/>
                </a:solidFill>
              </a:rPr>
              <a:t>P</a:t>
            </a:r>
            <a:r>
              <a:rPr lang="cs-CZ" cap="none" dirty="0" smtClean="0">
                <a:solidFill>
                  <a:srgbClr val="C00000"/>
                </a:solidFill>
              </a:rPr>
              <a:t>h.D.</a:t>
            </a:r>
          </a:p>
          <a:p>
            <a:pPr algn="ctr"/>
            <a:endParaRPr lang="cs-CZ" b="1" cap="none" dirty="0" smtClean="0">
              <a:solidFill>
                <a:srgbClr val="C00000"/>
              </a:solidFill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2994132" y="587856"/>
            <a:ext cx="6264696" cy="1202615"/>
            <a:chOff x="2810170" y="600735"/>
            <a:chExt cx="6264696" cy="1202615"/>
          </a:xfrm>
        </p:grpSpPr>
        <p:pic>
          <p:nvPicPr>
            <p:cNvPr id="4" name="Picture 2" descr="http://www.skolkavste.cz/obr/logolink.png"/>
            <p:cNvPicPr>
              <a:picLocks noChangeAspect="1" noChangeArrowheads="1"/>
            </p:cNvPicPr>
            <p:nvPr/>
          </p:nvPicPr>
          <p:blipFill>
            <a:blip r:embed="rId2" cstate="print"/>
            <a:srcRect r="80800"/>
            <a:stretch>
              <a:fillRect/>
            </a:stretch>
          </p:blipFill>
          <p:spPr bwMode="auto">
            <a:xfrm>
              <a:off x="2810170" y="600735"/>
              <a:ext cx="1152128" cy="1143001"/>
            </a:xfrm>
            <a:prstGeom prst="rect">
              <a:avLst/>
            </a:prstGeom>
            <a:noFill/>
          </p:spPr>
        </p:pic>
        <p:sp>
          <p:nvSpPr>
            <p:cNvPr id="6" name="TextovéPole 5"/>
            <p:cNvSpPr txBox="1"/>
            <p:nvPr/>
          </p:nvSpPr>
          <p:spPr>
            <a:xfrm>
              <a:off x="3962298" y="603021"/>
              <a:ext cx="51125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C00000"/>
                  </a:solidFill>
                  <a:latin typeface="+mj-lt"/>
                  <a:ea typeface="Verdana" pitchFamily="34" charset="0"/>
                  <a:cs typeface="Verdana" pitchFamily="34" charset="0"/>
                </a:rPr>
                <a:t>Vysoká škola technická a ekonomická v Českých Budějovicích</a:t>
              </a:r>
            </a:p>
            <a:p>
              <a:r>
                <a:rPr lang="cs-CZ" sz="2400" b="1" dirty="0" smtClean="0">
                  <a:solidFill>
                    <a:srgbClr val="C00000"/>
                  </a:solidFill>
                  <a:latin typeface="+mj-lt"/>
                  <a:ea typeface="Verdana" pitchFamily="34" charset="0"/>
                  <a:cs typeface="Verdana" pitchFamily="34" charset="0"/>
                </a:rPr>
                <a:t>Ústav </a:t>
              </a:r>
              <a:r>
                <a:rPr lang="cs-CZ" sz="2400" b="1" dirty="0" err="1" smtClean="0">
                  <a:solidFill>
                    <a:srgbClr val="C00000"/>
                  </a:solidFill>
                  <a:latin typeface="+mj-lt"/>
                  <a:ea typeface="Verdana" pitchFamily="34" charset="0"/>
                  <a:cs typeface="Verdana" pitchFamily="34" charset="0"/>
                </a:rPr>
                <a:t>technicko</a:t>
              </a:r>
              <a:r>
                <a:rPr lang="cs-CZ" sz="2400" b="1" dirty="0" smtClean="0">
                  <a:solidFill>
                    <a:srgbClr val="C00000"/>
                  </a:solidFill>
                  <a:latin typeface="+mj-lt"/>
                  <a:ea typeface="Verdana" pitchFamily="34" charset="0"/>
                  <a:cs typeface="Verdana" pitchFamily="34" charset="0"/>
                </a:rPr>
                <a:t> - technologický</a:t>
              </a:r>
              <a:endParaRPr lang="cs-CZ" sz="2400" b="1" dirty="0">
                <a:solidFill>
                  <a:srgbClr val="C00000"/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221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Děkuji za Vaši pozornost.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39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Doplňující otázky vedoucího 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tx1"/>
                </a:solidFill>
              </a:rPr>
              <a:t>Budete se tímto plánem řídit, při založení Vaší společnosti?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tx1"/>
                </a:solidFill>
              </a:rPr>
              <a:t>Kolika procentní zisk máte stanovený na jeden ujetý km?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tx1"/>
                </a:solidFill>
              </a:rPr>
              <a:t>Z čeho jste vycházel při plánování mzdových nákladů?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tx1"/>
                </a:solidFill>
              </a:rPr>
              <a:t>Jak jste stanovil dopravní výkony?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Doplňující otázky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tx1"/>
                </a:solidFill>
              </a:rPr>
              <a:t>V tab. 10 na str. 39 není jasné, zda se jedná o ceny s DPH nebo bez DPH – při obhajobě by toto autor mohl upřesnit.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tx1"/>
                </a:solidFill>
              </a:rPr>
              <a:t>K tabulce 12 na str. 42 by se autor měl vyjádřit, zda náklady jsou uvedeny včetně DPH (dle ceny PHM se jeví, že asi ano) a zda se DPH dá zahrnovat do nákladů.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tx1"/>
                </a:solidFill>
              </a:rPr>
              <a:t>Na základě čeho byla stanovena výše režijních nákladů v tab. 12 na str. 42 ?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8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Cíl 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Cílem bakalářské práce je zpracování zakladatelského projektu v aplikaci na     konkrétní podnik.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Představení podniku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tx1"/>
                </a:solidFill>
              </a:rPr>
              <a:t>Název společnosti:	VK TRANS EXPRESS, s. r. o.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Sídlo společnosti:	Vrbenská 2083, 370 01 České Budějovice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Jednatel společnosti:	Václav </a:t>
            </a:r>
            <a:r>
              <a:rPr lang="cs-CZ" sz="2200" dirty="0" err="1" smtClean="0">
                <a:solidFill>
                  <a:schemeClr val="tx1"/>
                </a:solidFill>
              </a:rPr>
              <a:t>Klomfar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</a:rPr>
              <a:t>Předmět podnikání:	Silniční motorová doprava – nákladní provozovaná vozidly nebo 				jízdními soupravami o největší povolené hmotnosti 					nepřesahující 3,5 tuny, jsou-li určeny k přepravě zvířat nebo věcí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Právní forma:		Společnost s ručením omezeným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Telefon:		00420 724 724 724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Email:			VKTRANS@express.cz</a:t>
            </a:r>
            <a:endParaRPr lang="cs-CZ" sz="22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51" y="4187444"/>
            <a:ext cx="3505629" cy="211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2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Definované výzkumné otázky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Zaujme zaměření se na provozování expresní přepravy dotazované respondenty?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Bude společnost schopna po svém prvním roce fungování hradit závazky a     vytvářet čistý zisk?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Použité metody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Metoda analýzy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</a:rPr>
              <a:t> Analýza vnějšího okolí podniku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</a:rPr>
              <a:t> Analýza </a:t>
            </a:r>
            <a:r>
              <a:rPr lang="cs-CZ" sz="2200" dirty="0" smtClean="0">
                <a:solidFill>
                  <a:schemeClr val="tx1"/>
                </a:solidFill>
              </a:rPr>
              <a:t>vnitřního </a:t>
            </a:r>
            <a:r>
              <a:rPr lang="cs-CZ" sz="2200" dirty="0">
                <a:solidFill>
                  <a:schemeClr val="tx1"/>
                </a:solidFill>
              </a:rPr>
              <a:t>prostředí </a:t>
            </a:r>
            <a:r>
              <a:rPr lang="cs-CZ" sz="2200" dirty="0" smtClean="0">
                <a:solidFill>
                  <a:schemeClr val="tx1"/>
                </a:solidFill>
              </a:rPr>
              <a:t>podniku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Metoda komparační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Metoda sběru dat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</a:rPr>
              <a:t> </a:t>
            </a:r>
            <a:r>
              <a:rPr lang="cs-CZ" sz="2200" dirty="0" smtClean="0">
                <a:solidFill>
                  <a:schemeClr val="tx1"/>
                </a:solidFill>
              </a:rPr>
              <a:t>Dotazníkové šetření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</a:rPr>
              <a:t> Pozorování</a:t>
            </a:r>
          </a:p>
        </p:txBody>
      </p:sp>
    </p:spTree>
    <p:extLst>
      <p:ext uri="{BB962C8B-B14F-4D97-AF65-F5344CB8AC3E}">
        <p14:creationId xmlns:p14="http://schemas.microsoft.com/office/powerpoint/2010/main" val="14929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Dosažené výsledky a přínos 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3899723" cy="402336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1"/>
                </a:solidFill>
              </a:rPr>
              <a:t>Strategický plán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 Krátkodobé cíle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 Střednědobé cíle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 Dlouhodobé </a:t>
            </a:r>
            <a:r>
              <a:rPr lang="cs-CZ" sz="2200" dirty="0" smtClean="0">
                <a:solidFill>
                  <a:schemeClr val="tx1"/>
                </a:solidFill>
              </a:rPr>
              <a:t>cíle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chemeClr val="tx1"/>
                </a:solidFill>
              </a:rPr>
              <a:t>Marketingový plán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chemeClr val="tx1"/>
                </a:solidFill>
              </a:rPr>
              <a:t> Neustálý vliv vnějšího okolí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chemeClr val="tx1"/>
                </a:solidFill>
              </a:rPr>
              <a:t> Rozšíření nabízených služeb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 </a:t>
            </a:r>
            <a:r>
              <a:rPr lang="cs-CZ" sz="2200" dirty="0" smtClean="0">
                <a:solidFill>
                  <a:schemeClr val="tx1"/>
                </a:solidFill>
              </a:rPr>
              <a:t>Marketingový výzkum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</a:rPr>
              <a:t>Rozhovor -&gt; získání odpovědí v dotazníku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sz="2200" dirty="0" smtClean="0">
              <a:solidFill>
                <a:schemeClr val="tx1"/>
              </a:solidFill>
            </a:endParaRP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sz="2200" dirty="0" smtClean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97003" y="1845734"/>
            <a:ext cx="5782614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1"/>
                </a:solidFill>
              </a:rPr>
              <a:t>Personální plán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 Pracovní pozice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 Organizační struktura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 Mzdové </a:t>
            </a:r>
            <a:r>
              <a:rPr lang="cs-CZ" sz="2200" dirty="0" smtClean="0">
                <a:solidFill>
                  <a:schemeClr val="tx1"/>
                </a:solidFill>
              </a:rPr>
              <a:t>ohodnocení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</a:rPr>
              <a:t>Analýza rizik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chemeClr val="tx1"/>
                </a:solidFill>
              </a:rPr>
              <a:t> Definování rizik</a:t>
            </a:r>
          </a:p>
          <a:p>
            <a:pPr marL="201168" lvl="1" indent="0">
              <a:buClr>
                <a:schemeClr val="accent2"/>
              </a:buClr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ohrožující </a:t>
            </a:r>
            <a:r>
              <a:rPr lang="cs-CZ" sz="2200" dirty="0">
                <a:solidFill>
                  <a:schemeClr val="tx1"/>
                </a:solidFill>
              </a:rPr>
              <a:t>společnost</a:t>
            </a:r>
            <a:endParaRPr lang="cs-CZ" sz="2200" dirty="0" smtClean="0">
              <a:solidFill>
                <a:schemeClr val="tx1"/>
              </a:solidFill>
            </a:endParaRP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200" dirty="0" smtClean="0">
                <a:solidFill>
                  <a:schemeClr val="tx1"/>
                </a:solidFill>
              </a:rPr>
              <a:t>Matice rizik</a:t>
            </a:r>
          </a:p>
          <a:p>
            <a:pPr marL="201168" lvl="1" indent="0">
              <a:buClr>
                <a:schemeClr val="accent2"/>
              </a:buClr>
              <a:buNone/>
            </a:pPr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947" y="3417027"/>
            <a:ext cx="4229373" cy="284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7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Dosažené výsledky a přínos práce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60" y="2607471"/>
            <a:ext cx="5772160" cy="2269951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>
                <a:solidFill>
                  <a:schemeClr val="tx1"/>
                </a:solidFill>
              </a:rPr>
              <a:t>Finanční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1"/>
                </a:solidFill>
              </a:rPr>
              <a:t>plán</a:t>
            </a:r>
            <a:endParaRPr lang="cs-CZ" b="1" dirty="0">
              <a:solidFill>
                <a:schemeClr val="tx1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sz="2200" dirty="0">
                <a:solidFill>
                  <a:schemeClr val="tx1"/>
                </a:solidFill>
              </a:rPr>
              <a:t>Vyčíslení měsíčních nákladů společnosti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Definování požadavků (ceny, </a:t>
            </a:r>
            <a:r>
              <a:rPr lang="cs-CZ" sz="2200" dirty="0" smtClean="0">
                <a:solidFill>
                  <a:schemeClr val="tx1"/>
                </a:solidFill>
              </a:rPr>
              <a:t>dopravního výkonu)</a:t>
            </a:r>
            <a:endParaRPr lang="cs-CZ" sz="2200" dirty="0">
              <a:solidFill>
                <a:schemeClr val="tx1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82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8162630" cy="402336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400" b="1" dirty="0" smtClean="0">
                <a:solidFill>
                  <a:schemeClr val="tx1"/>
                </a:solidFill>
              </a:rPr>
              <a:t>Finanční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</a:rPr>
              <a:t>plán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200" b="1" dirty="0" smtClean="0">
                <a:solidFill>
                  <a:schemeClr val="tx1"/>
                </a:solidFill>
              </a:rPr>
              <a:t> </a:t>
            </a:r>
            <a:r>
              <a:rPr lang="cs-CZ" sz="2200" dirty="0" smtClean="0">
                <a:solidFill>
                  <a:schemeClr val="tx1"/>
                </a:solidFill>
              </a:rPr>
              <a:t>Předpokládané hospodaření společnosti na následujících 5 let</a:t>
            </a:r>
            <a:endParaRPr lang="cs-CZ" sz="22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689536"/>
              </p:ext>
            </p:extLst>
          </p:nvPr>
        </p:nvGraphicFramePr>
        <p:xfrm>
          <a:off x="1364683" y="2613458"/>
          <a:ext cx="9523594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88313"/>
                <a:gridCol w="1532586"/>
                <a:gridCol w="1326524"/>
                <a:gridCol w="1403798"/>
                <a:gridCol w="1352281"/>
                <a:gridCol w="152009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(v tis. 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5 -12/2018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2020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2021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2022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Předpokládané</a:t>
                      </a:r>
                      <a:r>
                        <a:rPr lang="cs-CZ" b="1" baseline="0" dirty="0" smtClean="0"/>
                        <a:t> Příjmy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</a:t>
                      </a:r>
                      <a:r>
                        <a:rPr lang="cs-CZ" baseline="0" dirty="0" smtClean="0"/>
                        <a:t> 794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 </a:t>
                      </a:r>
                      <a:r>
                        <a:rPr lang="cs-CZ" dirty="0" smtClean="0"/>
                        <a:t>916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14 </a:t>
                      </a:r>
                      <a:r>
                        <a:rPr lang="cs-CZ" dirty="0" smtClean="0"/>
                        <a:t>214 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17 753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21 729 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Předpokládané Výdaje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 </a:t>
                      </a:r>
                      <a:r>
                        <a:rPr lang="cs-CZ" dirty="0" smtClean="0"/>
                        <a:t>546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</a:t>
                      </a:r>
                      <a:r>
                        <a:rPr lang="cs-CZ" baseline="0" dirty="0" smtClean="0"/>
                        <a:t> 319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</a:t>
                      </a:r>
                      <a:r>
                        <a:rPr lang="cs-CZ" baseline="0" dirty="0" smtClean="0"/>
                        <a:t> 574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13 815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19 530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Výsledek</a:t>
                      </a:r>
                      <a:r>
                        <a:rPr lang="cs-CZ" b="1" baseline="0" dirty="0" smtClean="0"/>
                        <a:t> hospodaření před zdaněním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2</a:t>
                      </a:r>
                      <a:r>
                        <a:rPr lang="cs-CZ" b="1" baseline="0" dirty="0" smtClean="0"/>
                        <a:t> 248</a:t>
                      </a:r>
                      <a:r>
                        <a:rPr lang="cs-CZ" b="1" dirty="0" smtClean="0"/>
                        <a:t> 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597 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2</a:t>
                      </a:r>
                      <a:r>
                        <a:rPr lang="cs-CZ" b="1" baseline="0" dirty="0" smtClean="0"/>
                        <a:t> 640 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3 938 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2 199 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2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Závěrečné 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Výzkumné otázky </a:t>
            </a:r>
            <a:r>
              <a:rPr lang="cs-CZ" sz="2400" dirty="0" smtClean="0">
                <a:solidFill>
                  <a:schemeClr val="tx1"/>
                </a:solidFill>
              </a:rPr>
              <a:t>byly </a:t>
            </a:r>
            <a:r>
              <a:rPr lang="cs-CZ" sz="2400" dirty="0" smtClean="0">
                <a:solidFill>
                  <a:schemeClr val="tx1"/>
                </a:solidFill>
              </a:rPr>
              <a:t>potvrzeny.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Společnost je schopna vytvářet zisk a hradit si své </a:t>
            </a:r>
            <a:r>
              <a:rPr lang="cs-CZ" sz="2400" dirty="0" smtClean="0">
                <a:solidFill>
                  <a:schemeClr val="tx1"/>
                </a:solidFill>
              </a:rPr>
              <a:t>závazky.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Předpokládané výsledky poukazují na možnost realizace podnikatelského plánu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Vlastní 3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A5A5A5"/>
      </a:accent1>
      <a:accent2>
        <a:srgbClr val="90000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615</TotalTime>
  <Words>411</Words>
  <Application>Microsoft Office PowerPoint</Application>
  <PresentationFormat>Širokoúhlá obrazovka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Verdana</vt:lpstr>
      <vt:lpstr>Wingdings</vt:lpstr>
      <vt:lpstr>Retrospektiva</vt:lpstr>
      <vt:lpstr>Zakladatelský projekt pro logistickou společnost</vt:lpstr>
      <vt:lpstr>Cíl práce</vt:lpstr>
      <vt:lpstr>Představení podniku</vt:lpstr>
      <vt:lpstr>Definované výzkumné otázky</vt:lpstr>
      <vt:lpstr>Použité metody</vt:lpstr>
      <vt:lpstr>Dosažené výsledky a přínos práce</vt:lpstr>
      <vt:lpstr>Dosažené výsledky a přínos práce</vt:lpstr>
      <vt:lpstr>Dosažené výsledky a přínos práce</vt:lpstr>
      <vt:lpstr>Závěrečné shrnutí</vt:lpstr>
      <vt:lpstr>Děkuji za Vaši pozornost.</vt:lpstr>
      <vt:lpstr>Doplňující otázky vedoucího práce</vt:lpstr>
      <vt:lpstr>Doplňující otázky vedoucího práce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Zakladatelský projekt pro logistickou společnost</dc:title>
  <dc:creator>Winny</dc:creator>
  <cp:lastModifiedBy>Winny</cp:lastModifiedBy>
  <cp:revision>30</cp:revision>
  <dcterms:created xsi:type="dcterms:W3CDTF">2018-05-28T10:56:29Z</dcterms:created>
  <dcterms:modified xsi:type="dcterms:W3CDTF">2018-05-31T19:01:29Z</dcterms:modified>
</cp:coreProperties>
</file>