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56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Počet nehod celkem</c:v>
                </c:pt>
              </c:strCache>
            </c:strRef>
          </c:tx>
          <c:cat>
            <c:numRef>
              <c:f>List1!$A$2:$A$6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7</c:v>
                </c:pt>
                <c:pt idx="1">
                  <c:v>9</c:v>
                </c:pt>
                <c:pt idx="2">
                  <c:v>6</c:v>
                </c:pt>
                <c:pt idx="3">
                  <c:v>7</c:v>
                </c:pt>
                <c:pt idx="4">
                  <c:v>2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Počet usmrcených osob</c:v>
                </c:pt>
              </c:strCache>
            </c:strRef>
          </c:tx>
          <c:cat>
            <c:numRef>
              <c:f>List1!$A$2:$A$6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List1!$C$2:$C$6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Počet tězce zraněných osob</c:v>
                </c:pt>
              </c:strCache>
            </c:strRef>
          </c:tx>
          <c:cat>
            <c:numRef>
              <c:f>List1!$A$2:$A$6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List1!$D$2:$D$6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Počet lehce zraněných osob</c:v>
                </c:pt>
              </c:strCache>
            </c:strRef>
          </c:tx>
          <c:cat>
            <c:numRef>
              <c:f>List1!$A$2:$A$6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List1!$E$2:$E$6</c:f>
              <c:numCache>
                <c:formatCode>General</c:formatCode>
                <c:ptCount val="5"/>
                <c:pt idx="0">
                  <c:v>4</c:v>
                </c:pt>
                <c:pt idx="1">
                  <c:v>6</c:v>
                </c:pt>
                <c:pt idx="2">
                  <c:v>2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</c:ser>
        <c:axId val="69569152"/>
        <c:axId val="71762304"/>
      </c:barChart>
      <c:catAx>
        <c:axId val="69569152"/>
        <c:scaling>
          <c:orientation val="minMax"/>
        </c:scaling>
        <c:axPos val="b"/>
        <c:numFmt formatCode="General" sourceLinked="1"/>
        <c:tickLblPos val="nextTo"/>
        <c:crossAx val="71762304"/>
        <c:crosses val="autoZero"/>
        <c:auto val="1"/>
        <c:lblAlgn val="ctr"/>
        <c:lblOffset val="100"/>
      </c:catAx>
      <c:valAx>
        <c:axId val="71762304"/>
        <c:scaling>
          <c:orientation val="minMax"/>
        </c:scaling>
        <c:axPos val="l"/>
        <c:majorGridlines/>
        <c:numFmt formatCode="General" sourceLinked="1"/>
        <c:tickLblPos val="nextTo"/>
        <c:crossAx val="6956915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13.6.2018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13.6.2018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13.6.2018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13.6.2018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cs-CZ" dirty="0">
                <a:latin typeface="Arial" pitchFamily="34" charset="0"/>
                <a:cs typeface="Arial" pitchFamily="34" charset="0"/>
              </a:rPr>
              <a:t>Analýza bezpečnosti a plynulosti silničního provozu ve vybrané lokalitě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57224" y="4572008"/>
            <a:ext cx="6400800" cy="1752600"/>
          </a:xfrm>
        </p:spPr>
        <p:txBody>
          <a:bodyPr>
            <a:normAutofit fontScale="55000" lnSpcReduction="20000"/>
          </a:bodyPr>
          <a:lstStyle/>
          <a:p>
            <a:pPr algn="l">
              <a:lnSpc>
                <a:spcPct val="150000"/>
              </a:lnSpc>
              <a:buClr>
                <a:schemeClr val="accent1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Autor bakalářské práce: Karel Hanák</a:t>
            </a:r>
          </a:p>
          <a:p>
            <a:pPr algn="l">
              <a:lnSpc>
                <a:spcPct val="150000"/>
              </a:lnSpc>
              <a:buClr>
                <a:schemeClr val="accent1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Vedoucí bakalářské práce: Doc. Ing. Rudolf </a:t>
            </a:r>
            <a:r>
              <a:rPr lang="cs-CZ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Kampf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Ph.D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l">
              <a:lnSpc>
                <a:spcPct val="150000"/>
              </a:lnSpc>
              <a:buClr>
                <a:schemeClr val="accent1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Oponent bakalářské práce: Ing. Pavel Švagr, CSc.</a:t>
            </a:r>
          </a:p>
          <a:p>
            <a:pPr algn="l">
              <a:lnSpc>
                <a:spcPct val="150000"/>
              </a:lnSpc>
              <a:buClr>
                <a:schemeClr val="accent1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České Budějovice, červen 2018</a:t>
            </a:r>
            <a:endParaRPr lang="fr-CA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endParaRPr lang="cs-CZ" sz="2000" dirty="0"/>
          </a:p>
          <a:p>
            <a:endParaRPr lang="cs-CZ" dirty="0"/>
          </a:p>
        </p:txBody>
      </p:sp>
      <p:pic>
        <p:nvPicPr>
          <p:cNvPr id="4" name="Picture 5" descr="Vysoká škola technická a ekonomická v Českých Budějovicí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357166"/>
            <a:ext cx="6523776" cy="72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8DB927B-AC8B-4C1E-9D76-1CC0BA806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varianta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="" xmlns:a16="http://schemas.microsoft.com/office/drawing/2014/main" id="{B8C25DE7-1841-4A28-99FE-16AE94860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59555" y="299320"/>
            <a:ext cx="5024889" cy="7107786"/>
          </a:xfrm>
        </p:spPr>
      </p:pic>
    </p:spTree>
    <p:extLst>
      <p:ext uri="{BB962C8B-B14F-4D97-AF65-F5344CB8AC3E}">
        <p14:creationId xmlns="" xmlns:p14="http://schemas.microsoft.com/office/powerpoint/2010/main" val="203907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DE5871A-51AF-4734-80CA-B23B6B2FC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varianta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="" xmlns:a16="http://schemas.microsoft.com/office/drawing/2014/main" id="{2927D9EE-AA66-4027-8D8F-FAF408B42A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68463" y="303012"/>
            <a:ext cx="5007074" cy="7082586"/>
          </a:xfrm>
        </p:spPr>
      </p:pic>
    </p:spTree>
    <p:extLst>
      <p:ext uri="{BB962C8B-B14F-4D97-AF65-F5344CB8AC3E}">
        <p14:creationId xmlns="" xmlns:p14="http://schemas.microsoft.com/office/powerpoint/2010/main" val="305263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Zhodnocení variant za pomoci metody váženého součtu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500034" y="200024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718"/>
                <a:gridCol w="1500198"/>
                <a:gridCol w="1357322"/>
                <a:gridCol w="2071702"/>
                <a:gridCol w="197166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Bezpečnost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Délka rekonstrukce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Údržba</a:t>
                      </a:r>
                      <a:r>
                        <a:rPr lang="cs-CZ" baseline="0" dirty="0" smtClean="0"/>
                        <a:t> a servis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Váhy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0,4100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0,1825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0,1431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0,0421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cs-CZ" sz="1600" dirty="0" smtClean="0"/>
                        <a:t>1. varianta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2.</a:t>
                      </a:r>
                      <a:r>
                        <a:rPr lang="cs-CZ" sz="1600" baseline="0" dirty="0" smtClean="0"/>
                        <a:t> varianta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3. varianta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Zástupný symbol pro obsah 3"/>
          <p:cNvGraphicFramePr>
            <a:graphicFrameLocks/>
          </p:cNvGraphicFramePr>
          <p:nvPr/>
        </p:nvGraphicFramePr>
        <p:xfrm>
          <a:off x="500034" y="4429132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909"/>
                <a:gridCol w="1210246"/>
                <a:gridCol w="1094984"/>
                <a:gridCol w="1671291"/>
                <a:gridCol w="1590585"/>
                <a:gridCol w="159058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Bezpečnost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Délka rekonstrukce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Údržba</a:t>
                      </a:r>
                      <a:r>
                        <a:rPr lang="cs-CZ" baseline="0" dirty="0" smtClean="0"/>
                        <a:t> a servis</a:t>
                      </a:r>
                      <a:endParaRPr lang="cs-CZ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Užitek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Váhy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0,4100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0,1825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0,1431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0,0421</a:t>
                      </a:r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cs-CZ" sz="1600" dirty="0" smtClean="0"/>
                        <a:t>1. varianta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0,0000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1,0000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1,0000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1,0000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/>
                        <a:t>0,3677</a:t>
                      </a:r>
                      <a:endParaRPr lang="cs-CZ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2.</a:t>
                      </a:r>
                      <a:r>
                        <a:rPr lang="cs-CZ" sz="1600" baseline="0" dirty="0" smtClean="0"/>
                        <a:t> varianta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1,0000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0,0000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0,0000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0,0000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0,4100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3. varianta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0,0000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0,0000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0,0000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0,0000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/>
                        <a:t>0,0000</a:t>
                      </a:r>
                      <a:endParaRPr lang="cs-CZ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ástupný symbol pro obsah 2"/>
          <p:cNvSpPr txBox="1">
            <a:spLocks/>
          </p:cNvSpPr>
          <p:nvPr/>
        </p:nvSpPr>
        <p:spPr>
          <a:xfrm>
            <a:off x="428596" y="1500175"/>
            <a:ext cx="8229600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Údaje k metodě váženého součtu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28596" y="3929066"/>
            <a:ext cx="8229600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Výpočet dle metody váženého součtu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Doplňující dotazy od vedoucího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Budou Vaše opatření (návrhy) realizované?</a:t>
            </a:r>
          </a:p>
          <a:p>
            <a:endParaRPr lang="cs-CZ" dirty="0" smtClean="0"/>
          </a:p>
          <a:p>
            <a:r>
              <a:rPr lang="cs-CZ" dirty="0" smtClean="0"/>
              <a:t>Jaké další opatření (která povedou ke zvýšení bezpečnosti a plynulosti dopravy) lze na danou oblast aplikovat? Prosím o stručnou </a:t>
            </a:r>
            <a:r>
              <a:rPr lang="cs-CZ" dirty="0" err="1" smtClean="0"/>
              <a:t>charakteriku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Doplňující dotazy od oponenta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Kolik jsou předpokládané náklady na realizaci navrhovaných opatření a jaká časová náročnost této  realizace se dá očekávat.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786058"/>
            <a:ext cx="8229600" cy="1143000"/>
          </a:xfrm>
        </p:spPr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Motivace a důvody k řešení daného problému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Aktuální problematika</a:t>
            </a:r>
          </a:p>
          <a:p>
            <a:endParaRPr lang="cs-CZ" dirty="0"/>
          </a:p>
          <a:p>
            <a:r>
              <a:rPr lang="cs-CZ" dirty="0"/>
              <a:t>Osobní znalost dopravy ve zvoleném regionu</a:t>
            </a:r>
          </a:p>
          <a:p>
            <a:endParaRPr lang="cs-CZ" dirty="0"/>
          </a:p>
          <a:p>
            <a:r>
              <a:rPr lang="cs-CZ" dirty="0"/>
              <a:t>Křižovatka s nevyhovujícími </a:t>
            </a:r>
            <a:r>
              <a:rPr lang="cs-CZ" dirty="0" smtClean="0"/>
              <a:t>parametry</a:t>
            </a:r>
          </a:p>
          <a:p>
            <a:endParaRPr lang="cs-CZ" dirty="0" smtClean="0"/>
          </a:p>
          <a:p>
            <a:r>
              <a:rPr lang="cs-CZ" dirty="0" smtClean="0"/>
              <a:t>Nehodovost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cs-CZ" altLang="cs-CZ" sz="2800" dirty="0" smtClean="0">
                <a:latin typeface="Arial" charset="0"/>
                <a:cs typeface="Arial" charset="0"/>
              </a:rPr>
              <a:t>	Cílem práce je na základě analýzy silničního provozu v dané lokalitě (v konkrétním městě, částí města), navrhnout odpovídající opatření (technické, technologické, legislativní apod.), vedoucí ke snížení negativních vlivů silniční dopravy na bezpečnost a plynulost silničního provozu v dané lokalitě. Návrhová opatření budou následně vyhodnocena.                                                 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Výzkumný problém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Otázka výběru </a:t>
            </a:r>
            <a:r>
              <a:rPr lang="cs-CZ" dirty="0"/>
              <a:t>a zhodnocení, která odpovídá technickým </a:t>
            </a:r>
            <a:r>
              <a:rPr lang="cs-CZ" dirty="0" smtClean="0"/>
              <a:t>úpravám</a:t>
            </a:r>
          </a:p>
          <a:p>
            <a:endParaRPr lang="cs-CZ" dirty="0" smtClean="0"/>
          </a:p>
          <a:p>
            <a:r>
              <a:rPr lang="cs-CZ" dirty="0" smtClean="0"/>
              <a:t>Eliminování </a:t>
            </a:r>
            <a:r>
              <a:rPr lang="cs-CZ" dirty="0"/>
              <a:t>dopravních </a:t>
            </a:r>
            <a:r>
              <a:rPr lang="cs-CZ" dirty="0" smtClean="0"/>
              <a:t>nehod</a:t>
            </a:r>
          </a:p>
          <a:p>
            <a:endParaRPr lang="cs-CZ" dirty="0" smtClean="0"/>
          </a:p>
          <a:p>
            <a:r>
              <a:rPr lang="cs-CZ" dirty="0" smtClean="0"/>
              <a:t>Zdokonalení </a:t>
            </a:r>
            <a:r>
              <a:rPr lang="cs-CZ" dirty="0"/>
              <a:t>plynulosti dopravy v daném </a:t>
            </a:r>
            <a:r>
              <a:rPr lang="cs-CZ" dirty="0" smtClean="0"/>
              <a:t>úseku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Metodika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Teoreticko-metodologická část:</a:t>
            </a:r>
          </a:p>
          <a:p>
            <a:pPr lvl="1"/>
            <a:r>
              <a:rPr lang="cs-CZ" dirty="0"/>
              <a:t>Sběr, shromažďování a zpracovávání dat</a:t>
            </a:r>
          </a:p>
          <a:p>
            <a:pPr lvl="1"/>
            <a:endParaRPr lang="cs-CZ" dirty="0"/>
          </a:p>
          <a:p>
            <a:r>
              <a:rPr lang="cs-CZ" dirty="0"/>
              <a:t>Aplikační část:</a:t>
            </a:r>
          </a:p>
          <a:p>
            <a:pPr lvl="1"/>
            <a:r>
              <a:rPr lang="cs-CZ" dirty="0"/>
              <a:t>Sběr, shromažďování a zpracovávání dat</a:t>
            </a:r>
          </a:p>
          <a:p>
            <a:pPr lvl="1"/>
            <a:r>
              <a:rPr lang="cs-CZ" dirty="0"/>
              <a:t>Metoda váženého součtu</a:t>
            </a:r>
          </a:p>
          <a:p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obce </a:t>
            </a:r>
            <a:r>
              <a:rPr lang="cs-CZ" dirty="0" err="1" smtClean="0"/>
              <a:t>Šebetov</a:t>
            </a:r>
            <a:endParaRPr lang="cs-CZ" dirty="0"/>
          </a:p>
        </p:txBody>
      </p:sp>
      <p:pic>
        <p:nvPicPr>
          <p:cNvPr id="4" name="Zástupný symbol pro obsah 3" descr="blanensk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714488"/>
            <a:ext cx="6116660" cy="45239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Nehodovost kritického místa</a:t>
            </a:r>
          </a:p>
        </p:txBody>
      </p:sp>
      <p:graphicFrame>
        <p:nvGraphicFramePr>
          <p:cNvPr id="8" name="Graf 7"/>
          <p:cNvGraphicFramePr/>
          <p:nvPr/>
        </p:nvGraphicFramePr>
        <p:xfrm>
          <a:off x="785786" y="1357298"/>
          <a:ext cx="7500990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50AD03D-F5F5-4AFB-B900-415145FE9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Zvolené kritické místo</a:t>
            </a:r>
          </a:p>
        </p:txBody>
      </p:sp>
      <p:pic>
        <p:nvPicPr>
          <p:cNvPr id="13" name="Zástupný symbol pro obsah 12">
            <a:extLst>
              <a:ext uri="{FF2B5EF4-FFF2-40B4-BE49-F238E27FC236}">
                <a16:creationId xmlns="" xmlns:a16="http://schemas.microsoft.com/office/drawing/2014/main" id="{5386F8D0-9159-4222-BE1E-C6EBCC21D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08225" y="662951"/>
            <a:ext cx="4525963" cy="6402047"/>
          </a:xfrm>
        </p:spPr>
      </p:pic>
    </p:spTree>
    <p:extLst>
      <p:ext uri="{BB962C8B-B14F-4D97-AF65-F5344CB8AC3E}">
        <p14:creationId xmlns="" xmlns:p14="http://schemas.microsoft.com/office/powerpoint/2010/main" val="9544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D5E2EBB-E23C-4CFF-8B1E-2E881D23D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varianta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="" xmlns:a16="http://schemas.microsoft.com/office/drawing/2014/main" id="{6694E36C-B826-4473-AE97-2E6212F5E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40301" y="291339"/>
            <a:ext cx="5063398" cy="7162257"/>
          </a:xfrm>
        </p:spPr>
      </p:pic>
    </p:spTree>
    <p:extLst>
      <p:ext uri="{BB962C8B-B14F-4D97-AF65-F5344CB8AC3E}">
        <p14:creationId xmlns="" xmlns:p14="http://schemas.microsoft.com/office/powerpoint/2010/main" val="217816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</TotalTime>
  <Words>266</Words>
  <Application>Microsoft Office PowerPoint</Application>
  <PresentationFormat>Předvádění na obrazovce (4:3)</PresentationFormat>
  <Paragraphs>99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 Analýza bezpečnosti a plynulosti silničního provozu ve vybrané lokalitě</vt:lpstr>
      <vt:lpstr>Motivace a důvody k řešení daného problému</vt:lpstr>
      <vt:lpstr>Cíl práce</vt:lpstr>
      <vt:lpstr>Výzkumný problém</vt:lpstr>
      <vt:lpstr>Metodika práce</vt:lpstr>
      <vt:lpstr>Charakteristika obce Šebetov</vt:lpstr>
      <vt:lpstr>Nehodovost kritického místa</vt:lpstr>
      <vt:lpstr>Zvolené kritické místo</vt:lpstr>
      <vt:lpstr>1. varianta</vt:lpstr>
      <vt:lpstr>2. varianta</vt:lpstr>
      <vt:lpstr>3. varianta</vt:lpstr>
      <vt:lpstr>Zhodnocení variant za pomoci metody váženého součtu</vt:lpstr>
      <vt:lpstr>Doplňující dotazy od vedoucího práce</vt:lpstr>
      <vt:lpstr>Doplňující dotazy od oponenta práce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Analýza bezpečnosti a plynulosti silničního provozu ve vybrané lokalitě</dc:title>
  <dc:creator>Toshiba</dc:creator>
  <cp:lastModifiedBy>Toshiba</cp:lastModifiedBy>
  <cp:revision>37</cp:revision>
  <dcterms:created xsi:type="dcterms:W3CDTF">2018-05-22T18:04:59Z</dcterms:created>
  <dcterms:modified xsi:type="dcterms:W3CDTF">2018-06-13T18:52:45Z</dcterms:modified>
</cp:coreProperties>
</file>