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40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9CAC1"/>
    <a:srgbClr val="54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96" autoAdjust="0"/>
    <p:restoredTop sz="91543" autoAdjust="0"/>
  </p:normalViewPr>
  <p:slideViewPr>
    <p:cSldViewPr>
      <p:cViewPr varScale="1">
        <p:scale>
          <a:sx n="70" d="100"/>
          <a:sy n="70" d="100"/>
        </p:scale>
        <p:origin x="-11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D1906-4923-4C13-B336-DE9C53820D9E}" type="datetimeFigureOut">
              <a:rPr lang="cs-CZ" smtClean="0"/>
              <a:pPr/>
              <a:t>10. 6. 2018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069AD-A548-45B9-BE6E-41DA7517CA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25664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5377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69AD-A548-45B9-BE6E-41DA7517CA0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8708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6/10/2018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6/10/2018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9361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954107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cs typeface="Arial" pitchFamily="34" charset="0"/>
              </a:rPr>
              <a:t>Vysoká škola technická a ekonomická </a:t>
            </a:r>
            <a:r>
              <a:rPr lang="cs-CZ" sz="2800" dirty="0" smtClean="0">
                <a:cs typeface="Arial" pitchFamily="34" charset="0"/>
              </a:rPr>
              <a:t>v </a:t>
            </a:r>
            <a:r>
              <a:rPr lang="cs-CZ" sz="2800" dirty="0" smtClean="0">
                <a:cs typeface="Arial" pitchFamily="34" charset="0"/>
              </a:rPr>
              <a:t>Českých </a:t>
            </a:r>
            <a:r>
              <a:rPr lang="cs-CZ" sz="2800" dirty="0" smtClean="0">
                <a:cs typeface="Arial" pitchFamily="34" charset="0"/>
              </a:rPr>
              <a:t>Budějovicích Ústav </a:t>
            </a:r>
            <a:r>
              <a:rPr lang="cs-CZ" sz="2800" dirty="0" smtClean="0">
                <a:cs typeface="Arial" pitchFamily="34" charset="0"/>
              </a:rPr>
              <a:t>technicko-technologický</a:t>
            </a:r>
            <a:endParaRPr lang="cs-CZ" sz="2800" dirty="0"/>
          </a:p>
        </p:txBody>
      </p:sp>
      <p:sp>
        <p:nvSpPr>
          <p:cNvPr id="13" name="Podnadpis 2">
            <a:extLst>
              <a:ext uri="{FF2B5EF4-FFF2-40B4-BE49-F238E27FC236}">
                <a16:creationId xmlns="" xmlns:a16="http://schemas.microsoft.com/office/drawing/2014/main" id="{77BB9050-D68F-4040-B2E5-81D270BA9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9912" y="5807830"/>
            <a:ext cx="5976664" cy="1221570"/>
          </a:xfrm>
        </p:spPr>
        <p:txBody>
          <a:bodyPr>
            <a:noAutofit/>
          </a:bodyPr>
          <a:lstStyle/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Autor bakalářské práce: 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	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Josef Karel</a:t>
            </a:r>
            <a:endParaRPr lang="cs-CZ" sz="14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Vedoucí bakalářské práce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:	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doc. Ing. Rudolf </a:t>
            </a:r>
            <a:r>
              <a:rPr lang="cs-CZ" sz="1400" spc="50" dirty="0" err="1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Kampf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, </a:t>
            </a:r>
            <a:r>
              <a:rPr lang="cs-CZ" sz="1400" spc="50" dirty="0" err="1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CSc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	</a:t>
            </a:r>
            <a:endParaRPr lang="cs-CZ" sz="14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Oponent bakalářské práce: 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	</a:t>
            </a:r>
            <a:r>
              <a:rPr lang="cs-CZ" sz="1400" spc="50" dirty="0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Ing. Jaroslav Pospíšil, </a:t>
            </a:r>
            <a:r>
              <a:rPr lang="cs-CZ" sz="1400" spc="50" dirty="0" err="1" smtClean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Ph.D</a:t>
            </a:r>
            <a:endParaRPr lang="cs-CZ" sz="1400" spc="50" dirty="0" smtClean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endParaRPr lang="cs-CZ" sz="1400" spc="50" dirty="0">
              <a:ln w="11430"/>
              <a:solidFill>
                <a:schemeClr val="tx1"/>
              </a:solidFill>
              <a:latin typeface="+mj-lt"/>
              <a:ea typeface="Verdana" pitchFamily="34" charset="0"/>
              <a:cs typeface="Arial" pitchFamily="34" charset="0"/>
            </a:endParaRPr>
          </a:p>
          <a:p>
            <a:r>
              <a:rPr lang="cs-CZ" sz="1400" spc="50" dirty="0">
                <a:ln w="11430"/>
                <a:solidFill>
                  <a:schemeClr val="tx1"/>
                </a:solidFill>
                <a:latin typeface="+mj-lt"/>
                <a:ea typeface="Verdana" pitchFamily="34" charset="0"/>
                <a:cs typeface="Arial" pitchFamily="34" charset="0"/>
              </a:rPr>
              <a:t>České Budějovice, červen 2018</a:t>
            </a:r>
          </a:p>
          <a:p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107504" y="2651428"/>
            <a:ext cx="8856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solidFill>
                  <a:sysClr val="windowText" lastClr="000000"/>
                </a:solidFill>
              </a:rPr>
              <a:t>Logistika AČR </a:t>
            </a:r>
            <a:r>
              <a:rPr lang="cs-CZ" sz="4800" b="1" dirty="0" smtClean="0">
                <a:solidFill>
                  <a:sysClr val="windowText" lastClr="000000"/>
                </a:solidFill>
              </a:rPr>
              <a:t>                        v </a:t>
            </a:r>
            <a:r>
              <a:rPr lang="cs-CZ" sz="4800" b="1" dirty="0" smtClean="0">
                <a:solidFill>
                  <a:sysClr val="windowText" lastClr="000000"/>
                </a:solidFill>
              </a:rPr>
              <a:t>zahraničních operacích</a:t>
            </a:r>
            <a:endParaRPr lang="cs-CZ" sz="4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8384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523220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cs typeface="Arial" pitchFamily="34" charset="0"/>
              </a:rPr>
              <a:t>Motivace a důvody k výběru tématu</a:t>
            </a:r>
            <a:endParaRPr lang="cs-CZ" sz="28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81000" y="2348880"/>
            <a:ext cx="8458200" cy="2739752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 smtClean="0"/>
              <a:t>Osobní a reálné zkušenosti s tématem,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 smtClean="0"/>
              <a:t>udržovaný kontakt s aliančními kolegy v ZO,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 smtClean="0"/>
              <a:t>nedokonalost systému logistické podpory v AČR.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8384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523220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cs typeface="Arial" pitchFamily="34" charset="0"/>
              </a:rPr>
              <a:t>CÍL PRÁCE</a:t>
            </a:r>
            <a:endParaRPr lang="cs-CZ" sz="28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81000" y="2348880"/>
            <a:ext cx="8458200" cy="2739752"/>
          </a:xfrm>
        </p:spPr>
        <p:txBody>
          <a:bodyPr/>
          <a:lstStyle/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dirty="0" smtClean="0"/>
              <a:t> Cílem této práce je provést analýzu logistiky v zahraničních operacích a na základě zjištěných hodnot navrhnout opatření, která povedou k zefektivnění celého procesu.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8384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523220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cs typeface="Arial" pitchFamily="34" charset="0"/>
              </a:rPr>
              <a:t>Výzkumné otázky</a:t>
            </a:r>
            <a:endParaRPr lang="cs-CZ" sz="28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81000" y="1769368"/>
            <a:ext cx="8458200" cy="4107904"/>
          </a:xfrm>
        </p:spPr>
        <p:txBody>
          <a:bodyPr>
            <a:normAutofit fontScale="70000" lnSpcReduction="20000"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Jak dlouho trvá proces nákupu materiálu od zadání požadavku po distribuci?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100" dirty="0" smtClean="0"/>
              <a:t>Kde jsou hlavní mezery a nedostatky logistické podpory AČR?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100" dirty="0" smtClean="0"/>
              <a:t>Je proces logistické podpory AČR minimálně stejně efektivní jako systém US </a:t>
            </a:r>
            <a:r>
              <a:rPr lang="cs-CZ" sz="3100" dirty="0" err="1" smtClean="0"/>
              <a:t>Army</a:t>
            </a:r>
            <a:r>
              <a:rPr lang="cs-CZ" sz="3100" dirty="0" smtClean="0"/>
              <a:t>?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100" dirty="0" smtClean="0"/>
              <a:t>Je za efektivnost / neefektivnost odpovědný systém, nebo jednotlivec?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Jaké jsou možnosti nápravy případných nedostatků?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8384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523220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cs typeface="Arial" pitchFamily="34" charset="0"/>
              </a:rPr>
              <a:t>Aplikační část</a:t>
            </a:r>
            <a:endParaRPr lang="cs-CZ" sz="28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81000" y="1769368"/>
            <a:ext cx="8458200" cy="4107904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Problémy v rámci útvaru,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100" dirty="0" smtClean="0"/>
              <a:t>problémy v zahraničních operacích,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100" dirty="0" smtClean="0"/>
              <a:t>informační systém logistiky AČR,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100" dirty="0" smtClean="0"/>
              <a:t>pořizování materiálu,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proces distribuce materiálu,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1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SWOT analýza.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8384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523220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cs typeface="Arial" pitchFamily="34" charset="0"/>
              </a:rPr>
              <a:t>Závěrečné shrnutí</a:t>
            </a:r>
            <a:endParaRPr lang="cs-CZ" sz="28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458200" cy="6021288"/>
          </a:xfrm>
        </p:spPr>
        <p:txBody>
          <a:bodyPr>
            <a:normAutofit fontScale="77500" lnSpcReduction="20000"/>
          </a:bodyPr>
          <a:lstStyle/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400" dirty="0" smtClean="0"/>
              <a:t>základní cíl </a:t>
            </a:r>
            <a:r>
              <a:rPr lang="cs-CZ" sz="3400" dirty="0" smtClean="0"/>
              <a:t>logistiky, </a:t>
            </a:r>
            <a:r>
              <a:rPr lang="cs-CZ" sz="3400" dirty="0" smtClean="0"/>
              <a:t>uspokojování potřeb zákazníka včas, nebyl naplněn,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4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400" dirty="0" smtClean="0"/>
              <a:t> zbytečně dlouhá doba dodání materiálu,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4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400" dirty="0" smtClean="0"/>
              <a:t> </a:t>
            </a:r>
            <a:r>
              <a:rPr lang="cs-CZ" sz="3400" dirty="0" smtClean="0"/>
              <a:t>administrativní zátěž celého procesu,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4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400" dirty="0" smtClean="0"/>
              <a:t> </a:t>
            </a:r>
            <a:r>
              <a:rPr lang="cs-CZ" sz="3400" dirty="0" smtClean="0"/>
              <a:t>několikastupňový schvalovací systém,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4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400" dirty="0" smtClean="0"/>
              <a:t> </a:t>
            </a:r>
            <a:r>
              <a:rPr lang="cs-CZ" sz="3400" dirty="0" smtClean="0"/>
              <a:t>doba shromažďování nakoupených materiálů z důvodu konsolidace,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4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400" dirty="0" smtClean="0"/>
              <a:t> </a:t>
            </a:r>
            <a:r>
              <a:rPr lang="cs-CZ" sz="3400" dirty="0" smtClean="0"/>
              <a:t>neefektivní systém centrálních nákupů,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4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400" dirty="0" smtClean="0"/>
              <a:t> politická </a:t>
            </a:r>
            <a:r>
              <a:rPr lang="cs-CZ" sz="3400" dirty="0" smtClean="0"/>
              <a:t>zadání</a:t>
            </a:r>
            <a:r>
              <a:rPr lang="cs-CZ" sz="3400" dirty="0" smtClean="0"/>
              <a:t>.</a:t>
            </a:r>
            <a:endParaRPr lang="cs-CZ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8384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523220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/>
              <a:t>Dotazy vedoucího práce</a:t>
            </a:r>
            <a:endParaRPr lang="cs-CZ" sz="28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58200" cy="3600400"/>
          </a:xfrm>
        </p:spPr>
        <p:txBody>
          <a:bodyPr>
            <a:normAutofit/>
          </a:bodyPr>
          <a:lstStyle/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2800" dirty="0" smtClean="0"/>
              <a:t>provázaní SWOT analýzy a návrhových opatření</a:t>
            </a:r>
            <a:r>
              <a:rPr lang="cs-CZ" sz="2600" dirty="0" smtClean="0"/>
              <a:t>,</a:t>
            </a:r>
            <a:endParaRPr lang="cs-CZ" sz="2600" dirty="0" smtClean="0"/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26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2600" dirty="0" smtClean="0"/>
              <a:t> </a:t>
            </a:r>
            <a:r>
              <a:rPr lang="cs-CZ" sz="2800" dirty="0" smtClean="0"/>
              <a:t>Jaký je důvod uvádění přílohy 1: Armáda trhanů – Čeští vojáci si výstroj musí kupovat sami?</a:t>
            </a:r>
            <a:endParaRPr lang="cs-CZ" sz="26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26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</a:pPr>
            <a:endParaRPr lang="cs-CZ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8384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523220"/>
          </a:xfr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/>
              <a:t>Dotazy oponenta práce</a:t>
            </a:r>
            <a:endParaRPr lang="cs-CZ" sz="28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58200" cy="4608512"/>
          </a:xfrm>
        </p:spPr>
        <p:txBody>
          <a:bodyPr>
            <a:normAutofit fontScale="62500" lnSpcReduction="20000"/>
          </a:bodyPr>
          <a:lstStyle/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100" dirty="0" smtClean="0"/>
              <a:t> </a:t>
            </a:r>
            <a:r>
              <a:rPr lang="cs-CZ" sz="3500" dirty="0" smtClean="0"/>
              <a:t>Proč si autor si nepřečetl již dříve vydané bakalářské, diplomové a disertační práce na UO v Brně k dané problematice od roku 2008 pro větší validitu své práce</a:t>
            </a:r>
            <a:r>
              <a:rPr lang="cs-CZ" sz="3500" dirty="0" smtClean="0"/>
              <a:t>?</a:t>
            </a:r>
            <a:endParaRPr lang="cs-CZ" sz="3500" dirty="0" smtClean="0"/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cs-CZ" sz="35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500" dirty="0" smtClean="0"/>
              <a:t> Proč v popisu 3. Teoreticko-metodologické části popisuje autor fungování logistiky na území ČR, když téma práce se určeno primárně zefektivnění celého procesu v zahraniční operaci? </a:t>
            </a:r>
            <a:endParaRPr lang="cs-CZ" sz="35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5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500" dirty="0" smtClean="0"/>
              <a:t> </a:t>
            </a:r>
            <a:r>
              <a:rPr lang="cs-CZ" sz="3500" dirty="0" smtClean="0"/>
              <a:t>Proč neprovedl autor kompletní metodu SWOT analýzu a nedefinoval strategie cílů</a:t>
            </a:r>
            <a:r>
              <a:rPr lang="cs-CZ" sz="3500" dirty="0" smtClean="0"/>
              <a:t>?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cs-CZ" sz="3500" dirty="0" smtClean="0"/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cs-CZ" sz="3500" dirty="0" smtClean="0"/>
              <a:t>Jakým vědeckým a praktickým způsobem jste provedl naplnění cíle práce, když jste nedokončil SWOT analýzu? </a:t>
            </a:r>
            <a:endParaRPr lang="cs-CZ" sz="3500" dirty="0" smtClean="0"/>
          </a:p>
          <a:p>
            <a:pPr lvl="0" algn="just">
              <a:buClr>
                <a:schemeClr val="accent1">
                  <a:lumMod val="75000"/>
                </a:schemeClr>
              </a:buClr>
            </a:pPr>
            <a:endParaRPr lang="cs-CZ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403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Obdélník 10"/>
          <p:cNvSpPr/>
          <p:nvPr/>
        </p:nvSpPr>
        <p:spPr>
          <a:xfrm>
            <a:off x="107505" y="188640"/>
            <a:ext cx="8928990" cy="6575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59732" y="215223"/>
            <a:ext cx="4824536" cy="58551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3275692"/>
            <a:ext cx="7056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/>
              <a:t>Děkuji za pozornost</a:t>
            </a:r>
            <a:endParaRPr lang="cs-CZ" sz="5400" dirty="0"/>
          </a:p>
        </p:txBody>
      </p:sp>
      <p:pic>
        <p:nvPicPr>
          <p:cNvPr id="12" name="Obrázek 11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53E84B3F-7BDA-4CEF-96BD-5569386F9F6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5245264"/>
            <a:ext cx="1496104" cy="1496104"/>
          </a:xfrm>
          <a:prstGeom prst="rect">
            <a:avLst/>
          </a:prstGeom>
          <a:noFill/>
          <a:ln cap="flat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="" xmlns:p14="http://schemas.microsoft.com/office/powerpoint/2010/main" val="9257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4558</TotalTime>
  <Words>346</Words>
  <Application>Microsoft Office PowerPoint</Application>
  <PresentationFormat>Předvádění na obrazovce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Trek</vt:lpstr>
      <vt:lpstr>Vysoká škola technická a ekonomická v Českých Budějovicích Ústav technicko-technologický</vt:lpstr>
      <vt:lpstr>Motivace a důvody k výběru tématu</vt:lpstr>
      <vt:lpstr>CÍL PRÁCE</vt:lpstr>
      <vt:lpstr>Výzkumné otázky</vt:lpstr>
      <vt:lpstr>Aplikační část</vt:lpstr>
      <vt:lpstr>Závěrečné shrnutí</vt:lpstr>
      <vt:lpstr>Dotazy vedoucího práce</vt:lpstr>
      <vt:lpstr>Dotazy oponenta práce</vt:lpstr>
      <vt:lpstr>ZÁVĚR</vt:lpstr>
    </vt:vector>
  </TitlesOfParts>
  <Company>MO-AČR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 služební potřebu</dc:title>
  <dc:creator>kozaz</dc:creator>
  <cp:lastModifiedBy>Owen</cp:lastModifiedBy>
  <cp:revision>318</cp:revision>
  <dcterms:created xsi:type="dcterms:W3CDTF">2015-12-07T07:18:21Z</dcterms:created>
  <dcterms:modified xsi:type="dcterms:W3CDTF">2018-06-10T14:32:37Z</dcterms:modified>
</cp:coreProperties>
</file>