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6" r:id="rId12"/>
    <p:sldId id="267" r:id="rId13"/>
    <p:sldId id="268" r:id="rId14"/>
  </p:sldIdLst>
  <p:sldSz cx="9721850" cy="72009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66FF"/>
    <a:srgbClr val="66FF33"/>
    <a:srgbClr val="00FF00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4" y="-90"/>
      </p:cViewPr>
      <p:guideLst>
        <p:guide orient="horz" pos="2268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4224594228561829"/>
          <c:y val="0.25156452681579367"/>
          <c:w val="0.74053287466054485"/>
          <c:h val="0.6319213863769983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 w="31750"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c:spPr>
          <c:dPt>
            <c:idx val="0"/>
            <c:spPr>
              <a:solidFill>
                <a:srgbClr val="66FF33"/>
              </a:solidFill>
              <a:ln w="31750">
                <a:noFill/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spPr>
              <a:solidFill>
                <a:srgbClr val="FFFF00"/>
              </a:solidFill>
              <a:ln w="31750">
                <a:noFill/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2"/>
            <c:spPr>
              <a:solidFill>
                <a:srgbClr val="FF0000"/>
              </a:solidFill>
              <a:ln w="31750" cmpd="sng">
                <a:noFill/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 sz="2000" b="1" dirty="0" smtClean="0"/>
                      <a:t>77 %</a:t>
                    </a:r>
                    <a:endParaRPr lang="en-US" sz="2000" b="1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b="1" dirty="0" smtClean="0"/>
                      <a:t>16,9</a:t>
                    </a:r>
                    <a:r>
                      <a:rPr lang="cs-CZ" sz="2000" b="1" dirty="0" smtClean="0"/>
                      <a:t> %</a:t>
                    </a:r>
                    <a:endParaRPr lang="en-US" sz="2000" b="1" dirty="0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b="1" dirty="0" smtClean="0"/>
                      <a:t>6,1</a:t>
                    </a:r>
                    <a:r>
                      <a:rPr lang="cs-CZ" sz="2000" b="1" dirty="0" smtClean="0"/>
                      <a:t> %</a:t>
                    </a:r>
                    <a:endParaRPr lang="en-US" sz="2000" b="1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dLblPos val="outEnd"/>
            <c:showVal val="1"/>
          </c:dLbls>
          <c:cat>
            <c:strRef>
              <c:f>List1!$A$2:$A$4</c:f>
              <c:strCache>
                <c:ptCount val="3"/>
                <c:pt idx="0">
                  <c:v>Skupina A</c:v>
                </c:pt>
                <c:pt idx="1">
                  <c:v>Skupina B</c:v>
                </c:pt>
                <c:pt idx="2">
                  <c:v>Skupina C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77</c:v>
                </c:pt>
                <c:pt idx="1">
                  <c:v>16.899999999999999</c:v>
                </c:pt>
                <c:pt idx="2">
                  <c:v>6.1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0"/>
          <c:y val="0.90779659751579478"/>
          <c:w val="0.99722158550071383"/>
          <c:h val="9.220340248420543E-2"/>
        </c:manualLayout>
      </c:layout>
      <c:txPr>
        <a:bodyPr/>
        <a:lstStyle/>
        <a:p>
          <a:pPr>
            <a:defRPr sz="2000">
              <a:latin typeface="+mj-lt"/>
              <a:ea typeface="Tahoma" pitchFamily="34" charset="0"/>
              <a:cs typeface="Tahoma" pitchFamily="34" charset="0"/>
            </a:defRPr>
          </a:pPr>
          <a:endParaRPr lang="cs-CZ"/>
        </a:p>
      </c:txPr>
    </c:legend>
    <c:plotVisOnly val="1"/>
  </c:chart>
  <c:spPr>
    <a:ln w="44450">
      <a:noFill/>
    </a:ln>
  </c:spPr>
  <c:txPr>
    <a:bodyPr/>
    <a:lstStyle/>
    <a:p>
      <a:pPr>
        <a:defRPr sz="1800"/>
      </a:pPr>
      <a:endParaRPr lang="cs-CZ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cs-CZ" sz="2000" dirty="0" smtClean="0">
                <a:latin typeface="+mj-lt"/>
                <a:ea typeface="Tahoma" pitchFamily="34" charset="0"/>
                <a:cs typeface="Tahoma" pitchFamily="34" charset="0"/>
              </a:rPr>
              <a:t>Počet položek v</a:t>
            </a:r>
            <a:r>
              <a:rPr lang="cs-CZ" sz="2000" baseline="0" dirty="0" smtClean="0">
                <a:latin typeface="+mj-lt"/>
                <a:ea typeface="Tahoma" pitchFamily="34" charset="0"/>
                <a:cs typeface="Tahoma" pitchFamily="34" charset="0"/>
              </a:rPr>
              <a:t> jednotlivých </a:t>
            </a:r>
            <a:r>
              <a:rPr lang="cs-CZ" sz="2000" dirty="0" smtClean="0">
                <a:latin typeface="+mj-lt"/>
                <a:ea typeface="Tahoma" pitchFamily="34" charset="0"/>
                <a:cs typeface="Tahoma" pitchFamily="34" charset="0"/>
              </a:rPr>
              <a:t> skupinách</a:t>
            </a:r>
            <a:endParaRPr lang="en-US" sz="2000" dirty="0">
              <a:latin typeface="+mj-lt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5399188938487543"/>
          <c:y val="2.6799742433998717E-2"/>
        </c:manualLayout>
      </c:layout>
    </c:title>
    <c:plotArea>
      <c:layout>
        <c:manualLayout>
          <c:layoutTarget val="inner"/>
          <c:xMode val="edge"/>
          <c:yMode val="edge"/>
          <c:x val="0.12541969841425032"/>
          <c:y val="0.25223494498726168"/>
          <c:w val="0.74683925125455641"/>
          <c:h val="0.62734511044542129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FF0000"/>
            </a:solidFill>
            <a:ln w="31750">
              <a:noFill/>
            </a:ln>
            <a:scene3d>
              <a:camera prst="orthographicFront"/>
              <a:lightRig rig="threePt" dir="t"/>
            </a:scene3d>
            <a:sp3d prstMaterial="matte">
              <a:bevelT prst="convex"/>
            </a:sp3d>
          </c:spPr>
          <c:dPt>
            <c:idx val="0"/>
            <c:spPr>
              <a:solidFill>
                <a:srgbClr val="66FF33"/>
              </a:solidFill>
              <a:ln w="31750">
                <a:noFill/>
              </a:ln>
              <a:scene3d>
                <a:camera prst="orthographicFront"/>
                <a:lightRig rig="threePt" dir="t"/>
              </a:scene3d>
              <a:sp3d prstMaterial="matte">
                <a:bevelT prst="convex"/>
              </a:sp3d>
            </c:spPr>
          </c:dPt>
          <c:dPt>
            <c:idx val="1"/>
            <c:spPr>
              <a:solidFill>
                <a:srgbClr val="FFFF00"/>
              </a:solidFill>
              <a:ln w="31750">
                <a:noFill/>
              </a:ln>
              <a:scene3d>
                <a:camera prst="orthographicFront"/>
                <a:lightRig rig="threePt" dir="t"/>
              </a:scene3d>
              <a:sp3d prstMaterial="matte">
                <a:bevelT prst="convex"/>
              </a:sp3d>
            </c:spPr>
          </c:dPt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dLblPos val="outEnd"/>
            <c:showVal val="1"/>
          </c:dLbls>
          <c:cat>
            <c:strRef>
              <c:f>List1!$A$2:$A$4</c:f>
              <c:strCache>
                <c:ptCount val="3"/>
                <c:pt idx="0">
                  <c:v>Skupina A</c:v>
                </c:pt>
                <c:pt idx="1">
                  <c:v>Skupina B</c:v>
                </c:pt>
                <c:pt idx="2">
                  <c:v>Skupina C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</c:ser>
        <c:firstSliceAng val="0"/>
      </c:pieChart>
      <c:spPr>
        <a:scene3d>
          <a:camera prst="orthographicFront"/>
          <a:lightRig rig="threePt" dir="t"/>
        </a:scene3d>
        <a:sp3d>
          <a:bevelT prst="angle"/>
        </a:sp3d>
      </c:spPr>
    </c:plotArea>
    <c:legend>
      <c:legendPos val="b"/>
      <c:layout>
        <c:manualLayout>
          <c:xMode val="edge"/>
          <c:yMode val="edge"/>
          <c:x val="0"/>
          <c:y val="0.91870358446018463"/>
          <c:w val="0.99730382523485728"/>
          <c:h val="7.8926061759847718E-2"/>
        </c:manualLayout>
      </c:layout>
      <c:txPr>
        <a:bodyPr/>
        <a:lstStyle/>
        <a:p>
          <a:pPr>
            <a:defRPr sz="2000">
              <a:latin typeface="+mj-lt"/>
              <a:ea typeface="Tahoma" pitchFamily="34" charset="0"/>
              <a:cs typeface="Tahoma" pitchFamily="34" charset="0"/>
            </a:defRPr>
          </a:pPr>
          <a:endParaRPr lang="cs-CZ"/>
        </a:p>
      </c:txPr>
    </c:legend>
    <c:plotVisOnly val="1"/>
  </c:chart>
  <c:spPr>
    <a:ln w="44450">
      <a:noFill/>
    </a:ln>
    <a:scene3d>
      <a:camera prst="orthographicFront"/>
      <a:lightRig rig="threePt" dir="t"/>
    </a:scene3d>
    <a:sp3d>
      <a:bevelT w="152400" h="50800" prst="softRound"/>
    </a:sp3d>
  </c:spPr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sz="2000" dirty="0" err="1"/>
              <a:t>položek</a:t>
            </a:r>
            <a:r>
              <a:rPr lang="en-US" dirty="0"/>
              <a:t> v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skupinách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9519885618477964"/>
          <c:y val="0.15349260915895679"/>
          <c:w val="0.42490009617511071"/>
          <c:h val="0.74708063044781992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položek v jednotlivých skupinách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dPt>
            <c:idx val="0"/>
            <c:spPr>
              <a:solidFill>
                <a:srgbClr val="66FF33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2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Lbls>
            <c:dLbl>
              <c:idx val="0"/>
              <c:layout/>
              <c:dLblPos val="outEnd"/>
              <c:showVal val="1"/>
            </c:dLbl>
            <c:dLbl>
              <c:idx val="1"/>
              <c:layout/>
              <c:dLblPos val="outEnd"/>
              <c:showVal val="1"/>
            </c:dLbl>
            <c:dLbl>
              <c:idx val="2"/>
              <c:layout/>
              <c:dLblPos val="outEnd"/>
              <c:showVal val="1"/>
            </c:dLbl>
            <c:delete val="1"/>
          </c:dLbls>
          <c:cat>
            <c:strRef>
              <c:f>List1!$A$2:$A$4</c:f>
              <c:strCache>
                <c:ptCount val="3"/>
                <c:pt idx="0">
                  <c:v>Skupina X</c:v>
                </c:pt>
                <c:pt idx="1">
                  <c:v>Skupina Y</c:v>
                </c:pt>
                <c:pt idx="2">
                  <c:v>Skupina Z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6572031043474253"/>
          <c:y val="0.38843277130676795"/>
          <c:w val="0.14332920174658118"/>
          <c:h val="0.20789466830738781"/>
        </c:manualLayout>
      </c:layout>
      <c:txPr>
        <a:bodyPr/>
        <a:lstStyle/>
        <a:p>
          <a:pPr>
            <a:defRPr sz="2000"/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layout>
        <c:manualLayout>
          <c:xMode val="edge"/>
          <c:yMode val="edge"/>
          <c:x val="0.25841596593405242"/>
          <c:y val="2.494325276085384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položek v jednotlivých skupinách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dPt>
            <c:idx val="0"/>
            <c:spPr>
              <a:solidFill>
                <a:srgbClr val="66FF33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2"/>
            <c:spPr>
              <a:solidFill>
                <a:srgbClr val="CC66FF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spPr>
              <a:solidFill>
                <a:srgbClr val="66FFFF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spPr>
              <a:solidFill>
                <a:srgbClr val="FF99FF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dLblPos val="outEnd"/>
            <c:showVal val="1"/>
            <c:showLeaderLines val="1"/>
          </c:dLbls>
          <c:cat>
            <c:strRef>
              <c:f>List1!$A$2:$A$7</c:f>
              <c:strCache>
                <c:ptCount val="6"/>
                <c:pt idx="0">
                  <c:v>Skupina AX</c:v>
                </c:pt>
                <c:pt idx="1">
                  <c:v>Skupina BX</c:v>
                </c:pt>
                <c:pt idx="2">
                  <c:v>Skupina BY</c:v>
                </c:pt>
                <c:pt idx="3">
                  <c:v>Skupina BZ</c:v>
                </c:pt>
                <c:pt idx="4">
                  <c:v>Skupina CY</c:v>
                </c:pt>
                <c:pt idx="5">
                  <c:v>Skupina CZ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7211824623073244"/>
          <c:y val="0.33258569042905795"/>
          <c:w val="0.1599522889112967"/>
          <c:h val="0.41048595062807181"/>
        </c:manualLayout>
      </c:layout>
      <c:txPr>
        <a:bodyPr/>
        <a:lstStyle/>
        <a:p>
          <a:pPr>
            <a:defRPr sz="2000"/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0.10667</cdr:y>
    </cdr:from>
    <cdr:to>
      <cdr:x>1</cdr:x>
      <cdr:y>0.27733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0" y="571503"/>
          <a:ext cx="457203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  <cdr:relSizeAnchor xmlns:cdr="http://schemas.openxmlformats.org/drawingml/2006/chartDrawing">
    <cdr:from>
      <cdr:x>0.42188</cdr:x>
      <cdr:y>0.06667</cdr:y>
    </cdr:from>
    <cdr:to>
      <cdr:x>0.62187</cdr:x>
      <cdr:y>0.23733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1928826" y="3571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  <cdr:relSizeAnchor xmlns:cdr="http://schemas.openxmlformats.org/drawingml/2006/chartDrawing">
    <cdr:from>
      <cdr:x>0</cdr:x>
      <cdr:y>0.01333</cdr:y>
    </cdr:from>
    <cdr:to>
      <cdr:x>1</cdr:x>
      <cdr:y>0.16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0" y="71437"/>
          <a:ext cx="4572032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cs-CZ" sz="2000" b="1" dirty="0" smtClean="0">
              <a:latin typeface="+mj-lt"/>
              <a:ea typeface="Tahoma" pitchFamily="34" charset="0"/>
              <a:cs typeface="Tahoma" pitchFamily="34" charset="0"/>
            </a:rPr>
            <a:t>Procentuální podíl na celkové </a:t>
          </a:r>
          <a:br>
            <a:rPr lang="cs-CZ" sz="2000" b="1" dirty="0" smtClean="0">
              <a:latin typeface="+mj-lt"/>
              <a:ea typeface="Tahoma" pitchFamily="34" charset="0"/>
              <a:cs typeface="Tahoma" pitchFamily="34" charset="0"/>
            </a:rPr>
          </a:br>
          <a:r>
            <a:rPr lang="cs-CZ" sz="2000" b="1" dirty="0" smtClean="0">
              <a:latin typeface="+mj-lt"/>
              <a:ea typeface="Tahoma" pitchFamily="34" charset="0"/>
              <a:cs typeface="Tahoma" pitchFamily="34" charset="0"/>
            </a:rPr>
            <a:t>roční obrátkovosti</a:t>
          </a:r>
          <a:endParaRPr lang="cs-CZ" sz="2000" b="1" dirty="0">
            <a:latin typeface="+mj-lt"/>
            <a:ea typeface="Tahoma" pitchFamily="34" charset="0"/>
            <a:cs typeface="Tahoma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2" y="0"/>
            <a:ext cx="9721849" cy="5392202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139" y="3523640"/>
            <a:ext cx="8587634" cy="1757020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9139" y="1920240"/>
            <a:ext cx="8587634" cy="1574597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384751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7015937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7067785" y="0"/>
            <a:ext cx="2673510" cy="72009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10374" y="288373"/>
            <a:ext cx="2025385" cy="614410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86093" y="320042"/>
            <a:ext cx="6400217" cy="61441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07470" y="6696335"/>
            <a:ext cx="4078843" cy="38338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8749665" cy="1315364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721850" cy="273264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732646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7192" y="124815"/>
            <a:ext cx="8519581" cy="1718615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7471" y="1920240"/>
            <a:ext cx="8529303" cy="72009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86092" y="1862633"/>
            <a:ext cx="4293817" cy="4855007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41942" y="1862633"/>
            <a:ext cx="4293817" cy="4855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6093" y="1783939"/>
            <a:ext cx="4295506" cy="751123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3" y="2571988"/>
            <a:ext cx="4295506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938566" y="1783939"/>
            <a:ext cx="4297192" cy="751123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8566" y="2571988"/>
            <a:ext cx="4297192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445" y="160020"/>
            <a:ext cx="2683231" cy="102732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0186" y="1830290"/>
            <a:ext cx="6294793" cy="47868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8445" y="1816519"/>
            <a:ext cx="2624900" cy="480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3036206" y="0"/>
            <a:ext cx="48609" cy="152659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036206" y="0"/>
            <a:ext cx="48609" cy="152659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993" y="163221"/>
            <a:ext cx="2684726" cy="102732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87312" y="1559048"/>
            <a:ext cx="6642197" cy="564185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4993" y="1814627"/>
            <a:ext cx="2624900" cy="480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4994" y="1228954"/>
            <a:ext cx="2683231" cy="211226"/>
          </a:xfrm>
        </p:spPr>
        <p:txBody>
          <a:bodyPr/>
          <a:lstStyle/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36206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036206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27656" y="1228954"/>
            <a:ext cx="5522011" cy="21122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866327" y="1228954"/>
            <a:ext cx="780240" cy="211226"/>
          </a:xfrm>
        </p:spPr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2000" t="14000" r="-4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507690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2" y="2"/>
            <a:ext cx="9721849" cy="15054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6094" y="160020"/>
            <a:ext cx="8749665" cy="1313615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6094" y="1863952"/>
            <a:ext cx="8749665" cy="485688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6092" y="6800849"/>
            <a:ext cx="2268432" cy="288036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7C3564-21E0-46D7-A086-B9C31211578B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07468" y="6800849"/>
            <a:ext cx="5855777" cy="288036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22868" y="6800849"/>
            <a:ext cx="780240" cy="288036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3823" y="3171822"/>
            <a:ext cx="9408027" cy="1800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Racionalizace skladové logistiky </a:t>
            </a:r>
            <a:br>
              <a:rPr lang="cs-CZ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cs-CZ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ve firmě </a:t>
            </a:r>
            <a:r>
              <a:rPr lang="cs-CZ" sz="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Aluprogress</a:t>
            </a:r>
            <a:r>
              <a:rPr lang="cs-CZ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a.s.</a:t>
            </a:r>
            <a:endParaRPr lang="cs-CZ" sz="5000" dirty="0">
              <a:solidFill>
                <a:schemeClr val="accent6">
                  <a:lumMod val="40000"/>
                  <a:lumOff val="6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4929" y="5250668"/>
            <a:ext cx="9476923" cy="1800212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Autor práce: Šárka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Jiřincová</a:t>
            </a: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algn="l"/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Vedoucí práce: doc. Ing. Rudolf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Kampf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Ph.D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l"/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Oponent práce: Ing.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Mária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Chovancová</a:t>
            </a:r>
          </a:p>
          <a:p>
            <a:pPr algn="l"/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České Budějovice, červen 2018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46281" y="742930"/>
            <a:ext cx="7575569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Vysoká škola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technická a ekonomická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dirty="0">
                <a:solidFill>
                  <a:schemeClr val="tx1">
                    <a:lumMod val="7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Českých Budějovicích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Ústav technicko-technologický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Obrázek 5" descr="760px-Logo_Všte.jpg"/>
          <p:cNvPicPr>
            <a:picLocks noChangeAspect="1"/>
          </p:cNvPicPr>
          <p:nvPr/>
        </p:nvPicPr>
        <p:blipFill>
          <a:blip r:embed="rId2" cstate="print"/>
          <a:srcRect r="4517" b="4167"/>
          <a:stretch>
            <a:fillRect/>
          </a:stretch>
        </p:blipFill>
        <p:spPr>
          <a:xfrm>
            <a:off x="451614" y="600054"/>
            <a:ext cx="1722387" cy="172522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Vyhodnocení ekonomických dopadů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Roční </a:t>
            </a:r>
            <a:r>
              <a:rPr lang="cs-CZ" dirty="0" smtClean="0"/>
              <a:t>časová úspora 2 525,5 min</a:t>
            </a:r>
          </a:p>
          <a:p>
            <a:r>
              <a:rPr lang="cs-CZ" dirty="0" smtClean="0"/>
              <a:t>Finanční úspora v prvním roce 7 315 Kč</a:t>
            </a:r>
          </a:p>
          <a:p>
            <a:r>
              <a:rPr lang="cs-CZ" dirty="0" smtClean="0"/>
              <a:t>Finanční úspora v dalších letech 10 146 Kč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Závěrečné shrnutí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Optimální </a:t>
            </a:r>
            <a:r>
              <a:rPr lang="cs-CZ" dirty="0" smtClean="0"/>
              <a:t>uspořádání skladových položek</a:t>
            </a:r>
          </a:p>
          <a:p>
            <a:r>
              <a:rPr lang="cs-CZ" dirty="0" smtClean="0"/>
              <a:t>Snazší orientace ve skladu</a:t>
            </a:r>
          </a:p>
          <a:p>
            <a:r>
              <a:rPr lang="cs-CZ" dirty="0" smtClean="0"/>
              <a:t>Časová úspora při manipulaci s materiálem</a:t>
            </a:r>
          </a:p>
          <a:p>
            <a:r>
              <a:rPr lang="cs-CZ" dirty="0" smtClean="0"/>
              <a:t>Finanční úspora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600186"/>
            <a:ext cx="9721850" cy="5286412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cs-CZ" sz="6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DĚKUJI </a:t>
            </a:r>
            <a:br>
              <a:rPr lang="cs-CZ" sz="6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cs-CZ" sz="6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ZA </a:t>
            </a:r>
            <a:br>
              <a:rPr lang="cs-CZ" sz="6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cs-CZ" sz="6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POZORNOST </a:t>
            </a:r>
            <a:endParaRPr lang="cs-CZ" sz="6000" b="1" dirty="0">
              <a:solidFill>
                <a:schemeClr val="accent6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Doplňující otázky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Vedoucí </a:t>
            </a:r>
            <a:r>
              <a:rPr lang="cs-CZ" b="1" dirty="0" smtClean="0"/>
              <a:t>práce</a:t>
            </a:r>
          </a:p>
          <a:p>
            <a:r>
              <a:rPr lang="cs-CZ" dirty="0" smtClean="0"/>
              <a:t>Bude Váš návrh ve firmě realizovaný?</a:t>
            </a:r>
          </a:p>
          <a:p>
            <a:r>
              <a:rPr lang="cs-CZ" dirty="0" smtClean="0"/>
              <a:t>Zohlednila jste stavebně-technické hledisko vašeho návrhu?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769" y="99988"/>
            <a:ext cx="9290081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Tahoma" pitchFamily="34" charset="0"/>
                <a:cs typeface="Arial" pitchFamily="34" charset="0"/>
              </a:rPr>
              <a:t>Motivace a důvody k řešení daného problému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Zajímavé </a:t>
            </a:r>
            <a:r>
              <a:rPr lang="cs-CZ" dirty="0" smtClean="0"/>
              <a:t>téma</a:t>
            </a:r>
          </a:p>
          <a:p>
            <a:r>
              <a:rPr lang="cs-CZ" dirty="0" smtClean="0"/>
              <a:t>Základní znalost problematiky z </a:t>
            </a:r>
            <a:r>
              <a:rPr lang="cs-CZ" dirty="0" smtClean="0"/>
              <a:t>praxe</a:t>
            </a:r>
          </a:p>
          <a:p>
            <a:r>
              <a:rPr lang="cs-CZ" dirty="0" smtClean="0"/>
              <a:t>Osobní zájem</a:t>
            </a:r>
            <a:endParaRPr lang="cs-CZ" dirty="0" smtClean="0"/>
          </a:p>
          <a:p>
            <a:r>
              <a:rPr lang="cs-CZ" dirty="0" smtClean="0"/>
              <a:t>Prohloubení znalostí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Cíl práce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094" y="1863952"/>
            <a:ext cx="8875425" cy="4856889"/>
          </a:xfrm>
        </p:spPr>
        <p:txBody>
          <a:bodyPr/>
          <a:lstStyle/>
          <a:p>
            <a:endParaRPr lang="cs-CZ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Cílem </a:t>
            </a:r>
            <a:r>
              <a:rPr lang="cs-CZ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bakalářské práce je na základě analýzy logistických aktivit vybrané firmy přehodnotit </a:t>
            </a:r>
            <a:br>
              <a:rPr lang="cs-CZ" dirty="0" smtClean="0">
                <a:latin typeface="+mj-lt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její skladovou logistiku a navrhnout racionalizační opatření. V závěru provést vyhodnocení ekonomických dopadů návrhových opatření na firmu.</a:t>
            </a:r>
            <a:endParaRPr lang="cs-CZ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Použité metody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Zpracování </a:t>
            </a:r>
            <a:r>
              <a:rPr lang="cs-CZ" dirty="0" smtClean="0"/>
              <a:t>a vyhodnocení interních dat</a:t>
            </a:r>
          </a:p>
          <a:p>
            <a:r>
              <a:rPr lang="cs-CZ" dirty="0" smtClean="0"/>
              <a:t>Analýza ABC</a:t>
            </a:r>
          </a:p>
          <a:p>
            <a:r>
              <a:rPr lang="cs-CZ" dirty="0" smtClean="0"/>
              <a:t>Analýza XYZ</a:t>
            </a:r>
          </a:p>
          <a:p>
            <a:r>
              <a:rPr lang="cs-CZ" dirty="0" smtClean="0"/>
              <a:t>Komparace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Tahoma" pitchFamily="34" charset="0"/>
                <a:cs typeface="Tahoma" pitchFamily="34" charset="0"/>
              </a:rPr>
              <a:t>Analýza ABC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6017" y="1671625"/>
          <a:ext cx="457203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4932363" y="1671624"/>
          <a:ext cx="4572033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Analýza XYZ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671624"/>
          <a:ext cx="9721850" cy="5529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Vzájemné vyhodnocení analýz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600186"/>
          <a:ext cx="9721849" cy="560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Uspořádání skladu před racionalizací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Zástupný symbol pro obsah 3" descr="sklad před racionalizací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558" y="1600186"/>
            <a:ext cx="9475292" cy="540695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Uspořádání skladu po racionalizaci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Zástupný symbol pro obsah 3" descr="sklad po racionalizac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455" y="1640794"/>
            <a:ext cx="9504395" cy="539842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</TotalTime>
  <Words>191</Words>
  <Application>Microsoft Office PowerPoint</Application>
  <PresentationFormat>Vlastní</PresentationFormat>
  <Paragraphs>58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Racionalizace skladové logistiky  ve firmě Aluprogress a.s.</vt:lpstr>
      <vt:lpstr>Motivace a důvody k řešení daného problému</vt:lpstr>
      <vt:lpstr>Cíl práce</vt:lpstr>
      <vt:lpstr>Použité metody</vt:lpstr>
      <vt:lpstr>Analýza ABC</vt:lpstr>
      <vt:lpstr>Analýza XYZ</vt:lpstr>
      <vt:lpstr>Vzájemné vyhodnocení analýz</vt:lpstr>
      <vt:lpstr>Uspořádání skladu před racionalizací</vt:lpstr>
      <vt:lpstr>Uspořádání skladu po racionalizaci</vt:lpstr>
      <vt:lpstr>Vyhodnocení ekonomických dopadů</vt:lpstr>
      <vt:lpstr>Závěrečné shrnutí</vt:lpstr>
      <vt:lpstr>Snímek 12</vt:lpstr>
      <vt:lpstr>Doplňující otázky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 logistiky  ve firmě Aluprogress a.s.</dc:title>
  <dc:creator>lenovo</dc:creator>
  <cp:lastModifiedBy>lenovo</cp:lastModifiedBy>
  <cp:revision>6</cp:revision>
  <dcterms:created xsi:type="dcterms:W3CDTF">2018-06-11T06:56:48Z</dcterms:created>
  <dcterms:modified xsi:type="dcterms:W3CDTF">2018-06-12T11:13:39Z</dcterms:modified>
</cp:coreProperties>
</file>