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5" r:id="rId3"/>
    <p:sldId id="266" r:id="rId4"/>
    <p:sldId id="271" r:id="rId5"/>
    <p:sldId id="267" r:id="rId6"/>
    <p:sldId id="268" r:id="rId7"/>
    <p:sldId id="269" r:id="rId8"/>
    <p:sldId id="270" r:id="rId9"/>
    <p:sldId id="272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mka\Desktop\J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osobní</c:v>
                </c:pt>
              </c:strCache>
            </c:strRef>
          </c:tx>
          <c:invertIfNegative val="0"/>
          <c:cat>
            <c:strRef>
              <c:f>List1!$B$1:$C$1</c:f>
              <c:strCache>
                <c:ptCount val="2"/>
                <c:pt idx="0">
                  <c:v>původní rychlost vlaků (km)</c:v>
                </c:pt>
                <c:pt idx="1">
                  <c:v>nová rychlost vlaků (km)</c:v>
                </c:pt>
              </c:strCache>
            </c:strRef>
          </c:cat>
          <c:val>
            <c:numRef>
              <c:f>List1!$B$2:$C$2</c:f>
              <c:numCache>
                <c:formatCode>General</c:formatCode>
                <c:ptCount val="2"/>
                <c:pt idx="0">
                  <c:v>120</c:v>
                </c:pt>
                <c:pt idx="1">
                  <c:v>160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nákladní</c:v>
                </c:pt>
              </c:strCache>
            </c:strRef>
          </c:tx>
          <c:invertIfNegative val="0"/>
          <c:cat>
            <c:strRef>
              <c:f>List1!$B$1:$C$1</c:f>
              <c:strCache>
                <c:ptCount val="2"/>
                <c:pt idx="0">
                  <c:v>původní rychlost vlaků (km)</c:v>
                </c:pt>
                <c:pt idx="1">
                  <c:v>nová rychlost vlaků (km)</c:v>
                </c:pt>
              </c:strCache>
            </c:strRef>
          </c:cat>
          <c:val>
            <c:numRef>
              <c:f>List1!$B$3:$C$3</c:f>
              <c:numCache>
                <c:formatCode>General</c:formatCode>
                <c:ptCount val="2"/>
                <c:pt idx="0">
                  <c:v>65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158600"/>
        <c:axId val="152158992"/>
      </c:barChart>
      <c:catAx>
        <c:axId val="152158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2158992"/>
        <c:crosses val="autoZero"/>
        <c:auto val="1"/>
        <c:lblAlgn val="ctr"/>
        <c:lblOffset val="100"/>
        <c:noMultiLvlLbl val="0"/>
      </c:catAx>
      <c:valAx>
        <c:axId val="152158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21586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sk-SK"/>
            </a:pPr>
            <a:r>
              <a:rPr lang="cs-CZ" sz="1400"/>
              <a:t>výkonová</a:t>
            </a:r>
            <a:r>
              <a:rPr lang="cs-CZ" sz="1400" baseline="0"/>
              <a:t> bilance uprostřed napájeného úseku</a:t>
            </a:r>
            <a:endParaRPr lang="cs-CZ" sz="14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napájení!$G$4</c:f>
              <c:strCache>
                <c:ptCount val="1"/>
                <c:pt idx="0">
                  <c:v>lokomotiva</c:v>
                </c:pt>
              </c:strCache>
            </c:strRef>
          </c:tx>
          <c:invertIfNegative val="0"/>
          <c:cat>
            <c:numRef>
              <c:f>napájení!$H$3:$I$3</c:f>
              <c:numCache>
                <c:formatCode>#,##0</c:formatCode>
                <c:ptCount val="2"/>
                <c:pt idx="0">
                  <c:v>3000</c:v>
                </c:pt>
                <c:pt idx="1">
                  <c:v>25000</c:v>
                </c:pt>
              </c:numCache>
            </c:numRef>
          </c:cat>
          <c:val>
            <c:numRef>
              <c:f>napájení!$H$4:$I$4</c:f>
              <c:numCache>
                <c:formatCode>#,##0</c:formatCode>
                <c:ptCount val="2"/>
                <c:pt idx="0">
                  <c:v>5045.4361799816343</c:v>
                </c:pt>
                <c:pt idx="1">
                  <c:v>7617.8830529639972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96E-4745-802A-20676C0C52F9}"/>
            </c:ext>
          </c:extLst>
        </c:ser>
        <c:ser>
          <c:idx val="1"/>
          <c:order val="1"/>
          <c:tx>
            <c:strRef>
              <c:f>napájení!$G$5</c:f>
              <c:strCache>
                <c:ptCount val="1"/>
                <c:pt idx="0">
                  <c:v>vedení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napájení!$H$3:$I$3</c:f>
              <c:numCache>
                <c:formatCode>#,##0</c:formatCode>
                <c:ptCount val="2"/>
                <c:pt idx="0">
                  <c:v>3000</c:v>
                </c:pt>
                <c:pt idx="1">
                  <c:v>25000</c:v>
                </c:pt>
              </c:numCache>
            </c:numRef>
          </c:cat>
          <c:val>
            <c:numRef>
              <c:f>napájení!$H$5:$I$5</c:f>
              <c:numCache>
                <c:formatCode>#,##0</c:formatCode>
                <c:ptCount val="2"/>
                <c:pt idx="0">
                  <c:v>2894.5638200183657</c:v>
                </c:pt>
                <c:pt idx="1">
                  <c:v>493.74489795918373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96E-4745-802A-20676C0C52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160168"/>
        <c:axId val="152160560"/>
      </c:barChart>
      <c:catAx>
        <c:axId val="152160168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lang="sk-SK" sz="1200" b="1"/>
            </a:pPr>
            <a:endParaRPr lang="cs-CZ"/>
          </a:p>
        </c:txPr>
        <c:crossAx val="152160560"/>
        <c:crosses val="autoZero"/>
        <c:auto val="1"/>
        <c:lblAlgn val="ctr"/>
        <c:lblOffset val="100"/>
        <c:noMultiLvlLbl val="0"/>
      </c:catAx>
      <c:valAx>
        <c:axId val="152160560"/>
        <c:scaling>
          <c:orientation val="minMax"/>
          <c:max val="8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sk-SK"/>
                </a:pPr>
                <a:r>
                  <a:rPr lang="cs-CZ" sz="1200"/>
                  <a:t>výkon (kW)</a:t>
                </a:r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lang="sk-SK" sz="1200" b="1"/>
            </a:pPr>
            <a:endParaRPr lang="cs-CZ"/>
          </a:p>
        </c:txPr>
        <c:crossAx val="15216016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lang="sk-SK"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FABFD-CD00-4D9D-ACC7-C514D9999E0D}" type="datetimeFigureOut">
              <a:rPr lang="cs-CZ" smtClean="0"/>
              <a:t>8.6.2018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5805A-D216-43B4-990F-59E77643F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046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25805A-D216-43B4-990F-59E77643F0C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98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9986-00C7-4AF3-B024-8B2C2A90F69C}" type="datetimeFigureOut">
              <a:rPr lang="cs-CZ" smtClean="0"/>
              <a:t>8.6.2018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4AC723-9A50-412C-B63C-B043D33060C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9986-00C7-4AF3-B024-8B2C2A90F69C}" type="datetimeFigureOut">
              <a:rPr lang="cs-CZ" smtClean="0"/>
              <a:t>8.6.2018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C723-9A50-412C-B63C-B043D3306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9986-00C7-4AF3-B024-8B2C2A90F69C}" type="datetimeFigureOut">
              <a:rPr lang="cs-CZ" smtClean="0"/>
              <a:t>8.6.2018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C723-9A50-412C-B63C-B043D3306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9986-00C7-4AF3-B024-8B2C2A90F69C}" type="datetimeFigureOut">
              <a:rPr lang="cs-CZ" smtClean="0"/>
              <a:t>8.6.2018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C723-9A50-412C-B63C-B043D3306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9986-00C7-4AF3-B024-8B2C2A90F69C}" type="datetimeFigureOut">
              <a:rPr lang="cs-CZ" smtClean="0"/>
              <a:t>8.6.2018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C723-9A50-412C-B63C-B043D33060C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9986-00C7-4AF3-B024-8B2C2A90F69C}" type="datetimeFigureOut">
              <a:rPr lang="cs-CZ" smtClean="0"/>
              <a:t>8.6.2018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C723-9A50-412C-B63C-B043D33060C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9986-00C7-4AF3-B024-8B2C2A90F69C}" type="datetimeFigureOut">
              <a:rPr lang="cs-CZ" smtClean="0"/>
              <a:t>8.6.2018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C723-9A50-412C-B63C-B043D33060C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9986-00C7-4AF3-B024-8B2C2A90F69C}" type="datetimeFigureOut">
              <a:rPr lang="cs-CZ" smtClean="0"/>
              <a:t>8.6.2018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C723-9A50-412C-B63C-B043D3306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9986-00C7-4AF3-B024-8B2C2A90F69C}" type="datetimeFigureOut">
              <a:rPr lang="cs-CZ" smtClean="0"/>
              <a:t>8.6.2018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C723-9A50-412C-B63C-B043D3306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9986-00C7-4AF3-B024-8B2C2A90F69C}" type="datetimeFigureOut">
              <a:rPr lang="cs-CZ" smtClean="0"/>
              <a:t>8.6.2018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C723-9A50-412C-B63C-B043D3306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A9986-00C7-4AF3-B024-8B2C2A90F69C}" type="datetimeFigureOut">
              <a:rPr lang="cs-CZ" smtClean="0"/>
              <a:t>8.6.2018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AC723-9A50-412C-B63C-B043D3306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A3A9986-00C7-4AF3-B024-8B2C2A90F69C}" type="datetimeFigureOut">
              <a:rPr lang="cs-CZ" smtClean="0"/>
              <a:t>8.6.2018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94AC723-9A50-412C-B63C-B043D33060C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6512" y="2132856"/>
            <a:ext cx="9144000" cy="2448272"/>
          </a:xfrm>
        </p:spPr>
        <p:txBody>
          <a:bodyPr>
            <a:noAutofit/>
          </a:bodyPr>
          <a:lstStyle/>
          <a:p>
            <a:r>
              <a:rPr lang="cs-CZ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Specifikace trakční napájecí</a:t>
            </a:r>
            <a:br>
              <a:rPr lang="cs-CZ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soustavy v železniční</a:t>
            </a:r>
            <a:br>
              <a:rPr lang="cs-CZ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l-PL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dopravě s výhledem pro její</a:t>
            </a:r>
            <a:br>
              <a:rPr lang="pl-PL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další </a:t>
            </a:r>
            <a:r>
              <a:rPr lang="cs-CZ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rozvoj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620688"/>
            <a:ext cx="7992888" cy="936104"/>
          </a:xfrm>
        </p:spPr>
        <p:txBody>
          <a:bodyPr>
            <a:normAutofit/>
          </a:bodyPr>
          <a:lstStyle/>
          <a:p>
            <a:r>
              <a:rPr lang="pl-PL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a ekonomická</a:t>
            </a:r>
          </a:p>
          <a:p>
            <a:r>
              <a:rPr lang="cs-CZ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Ústav </a:t>
            </a:r>
            <a:r>
              <a:rPr lang="cs-CZ" sz="20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technicko-technologický</a:t>
            </a:r>
            <a:r>
              <a:rPr lang="cs-CZ" sz="2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cs-CZ" sz="20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0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5301208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Autor 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bakalářské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práce:			Jan 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Brabec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Vedoucí 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bakalářské 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práce:		Ing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 Vladimír Ľupták, PhD</a:t>
            </a:r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cs-CZ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Oponent bakalářské práce:		Ing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 Vladislav </a:t>
            </a:r>
            <a:r>
              <a:rPr lang="cs-CZ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Zitrický</a:t>
            </a:r>
            <a:r>
              <a:rPr lang="cs-CZ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PhD.</a:t>
            </a:r>
          </a:p>
        </p:txBody>
      </p:sp>
      <p:pic>
        <p:nvPicPr>
          <p:cNvPr id="6" name="Picture 2" descr="C:\Users\Lenovo\Disk Google\všte\3. semestr\TZD\Logo_vst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3608" cy="10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0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Úspora elektrické energie na střídavém systému</a:t>
            </a:r>
          </a:p>
          <a:p>
            <a:endParaRPr lang="cs-CZ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Možnost jednoduššího rozvoje </a:t>
            </a:r>
            <a:r>
              <a:rPr lang="cs-CZ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eletrifikace</a:t>
            </a:r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dalších tratí</a:t>
            </a:r>
          </a:p>
          <a:p>
            <a:endParaRPr lang="cs-CZ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Potvrzení nevýhodnosti stejnosměrného systému pro VRT i konvenční tratě v budoucnu</a:t>
            </a:r>
          </a:p>
          <a:p>
            <a:endParaRPr lang="cs-CZ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4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6876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Doplňující otázky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Vedoucí práce</a:t>
            </a:r>
          </a:p>
          <a:p>
            <a:r>
              <a:rPr lang="cs-CZ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Je </a:t>
            </a:r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práce aplikovatelná </a:t>
            </a:r>
            <a:r>
              <a:rPr lang="cs-CZ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 praxi?</a:t>
            </a:r>
          </a:p>
          <a:p>
            <a:endParaRPr lang="cs-CZ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Oponent práce</a:t>
            </a:r>
            <a:endParaRPr lang="cs-CZ" sz="2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Od kterého výrobce je lokomotiva, kterou jste použil při komparaci výkonu 6MW</a:t>
            </a:r>
            <a:r>
              <a:rPr lang="cs-CZ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 </a:t>
            </a:r>
            <a:endParaRPr lang="cs-CZ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Uveďte </a:t>
            </a:r>
            <a:r>
              <a:rPr lang="cs-CZ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zdroj o </a:t>
            </a:r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plánovaném </a:t>
            </a:r>
            <a:r>
              <a:rPr lang="cs-CZ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vybudovaní VRT v ČR. </a:t>
            </a:r>
          </a:p>
        </p:txBody>
      </p:sp>
    </p:spTree>
    <p:extLst>
      <p:ext uri="{BB962C8B-B14F-4D97-AF65-F5344CB8AC3E}">
        <p14:creationId xmlns:p14="http://schemas.microsoft.com/office/powerpoint/2010/main" val="337225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8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Děkuji za pozornost</a:t>
            </a:r>
            <a:endParaRPr lang="cs-CZ" sz="8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68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Důvody pro výběr tématu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Prohloubení vlastních znalostí z profesní praxe</a:t>
            </a:r>
          </a:p>
          <a:p>
            <a:endParaRPr lang="cs-CZ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Pařížská konference (o životním prostředí)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ekologičtější </a:t>
            </a:r>
            <a:r>
              <a:rPr lang="cs-CZ" sz="2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forma </a:t>
            </a:r>
            <a:r>
              <a:rPr lang="cs-CZ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dopravy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cs-CZ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řesun </a:t>
            </a:r>
            <a:r>
              <a:rPr lang="cs-CZ" sz="2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silniční přepravy na </a:t>
            </a:r>
            <a:r>
              <a:rPr lang="cs-CZ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železnici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r>
              <a:rPr lang="cs-CZ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ytvoření </a:t>
            </a:r>
            <a:r>
              <a:rPr lang="cs-CZ" sz="2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kvalitní a stabilní trakční napájecí soustavy</a:t>
            </a:r>
          </a:p>
          <a:p>
            <a:endParaRPr lang="cs-CZ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Porovnání výkonového stavu lokomotiv na různém trakčním vedení</a:t>
            </a:r>
          </a:p>
        </p:txBody>
      </p:sp>
    </p:spTree>
    <p:extLst>
      <p:ext uri="{BB962C8B-B14F-4D97-AF65-F5344CB8AC3E}">
        <p14:creationId xmlns:p14="http://schemas.microsoft.com/office/powerpoint/2010/main" val="324626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 práce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Analýza </a:t>
            </a:r>
            <a:r>
              <a:rPr lang="cs-CZ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současného stavu trakční napájecí soustavy</a:t>
            </a:r>
          </a:p>
          <a:p>
            <a:endParaRPr lang="cs-CZ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Výhodnost přechodu na jednotnou napájecí </a:t>
            </a:r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soustavu</a:t>
            </a:r>
          </a:p>
          <a:p>
            <a:endParaRPr lang="cs-CZ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Výhodnost napájení VRT střídavou napájecí soustavou</a:t>
            </a:r>
            <a:endParaRPr lang="cs-CZ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29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0020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Stanovení rychlostí vlaků osobních a nákladních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893823"/>
              </p:ext>
            </p:extLst>
          </p:nvPr>
        </p:nvGraphicFramePr>
        <p:xfrm>
          <a:off x="467544" y="198884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141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0020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Stanovení výkonu hnacích vozidel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36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636912"/>
            <a:ext cx="8458200" cy="2952750"/>
          </a:xfrm>
          <a:prstGeom prst="rect">
            <a:avLst/>
          </a:prstGeom>
          <a:ln w="38100">
            <a:solidFill>
              <a:schemeClr val="tx2"/>
            </a:solidFill>
            <a:prstDash val="solid"/>
          </a:ln>
        </p:spPr>
      </p:pic>
    </p:spTree>
    <p:extLst>
      <p:ext uri="{BB962C8B-B14F-4D97-AF65-F5344CB8AC3E}">
        <p14:creationId xmlns:p14="http://schemas.microsoft.com/office/powerpoint/2010/main" val="221577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0020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Stejnosměrné nebo střídavé napětí?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endParaRPr lang="cs-CZ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cs-C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Zvyšování hmotnosti </a:t>
            </a:r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rychlosti jízdy vlaků </a:t>
            </a:r>
            <a:r>
              <a:rPr lang="cs-C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má vliv na výkon lokomotivy</a:t>
            </a:r>
          </a:p>
          <a:p>
            <a:pPr algn="just"/>
            <a:endParaRPr lang="cs-CZ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cs-C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 </a:t>
            </a:r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lokomotivy o výkonu 6 MW je napětí 3 </a:t>
            </a:r>
            <a:r>
              <a:rPr lang="cs-CZ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kV</a:t>
            </a:r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stejně nízké, </a:t>
            </a:r>
            <a:r>
              <a:rPr lang="cs-C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jako </a:t>
            </a:r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bylo napětí 1,5 </a:t>
            </a:r>
            <a:r>
              <a:rPr lang="cs-CZ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kV</a:t>
            </a:r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pro lokomotivy o výkonu 1,5 MW. </a:t>
            </a:r>
            <a:endParaRPr lang="cs-CZ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cs-CZ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Řešení není ve zdvojnásobení stejnosměrného napětí z 3 </a:t>
            </a:r>
            <a:r>
              <a:rPr lang="cs-CZ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kV</a:t>
            </a:r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na 6 </a:t>
            </a:r>
            <a:r>
              <a:rPr lang="cs-CZ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kV</a:t>
            </a:r>
            <a:r>
              <a:rPr lang="cs-CZ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technicky </a:t>
            </a:r>
            <a:r>
              <a:rPr lang="cs-C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reálné</a:t>
            </a:r>
          </a:p>
          <a:p>
            <a:pPr algn="just"/>
            <a:endParaRPr lang="cs-CZ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cs-CZ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Řešení je v přechodu na jednotný střídavý systém 25 </a:t>
            </a:r>
            <a:r>
              <a:rPr lang="cs-CZ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kV</a:t>
            </a:r>
            <a:endParaRPr lang="cs-CZ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cs-CZ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53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Výkonová bilance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162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Vysokorychlostní trať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Stanovená rychlost VRT 300 km/h</a:t>
            </a:r>
          </a:p>
          <a:p>
            <a:endParaRPr lang="cs-CZ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Stejnosměrný systém – do 200 km/h</a:t>
            </a:r>
          </a:p>
          <a:p>
            <a:endParaRPr lang="cs-CZ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Střídavý systém – nad 200 km/h</a:t>
            </a:r>
          </a:p>
          <a:p>
            <a:endParaRPr lang="cs-CZ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Druh napájení VRT 2 x 25 </a:t>
            </a:r>
            <a:r>
              <a:rPr lang="cs-CZ" sz="28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kV</a:t>
            </a:r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50 Hz</a:t>
            </a:r>
            <a:endParaRPr lang="cs-CZ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34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600200"/>
          </a:xfrm>
        </p:spPr>
        <p:txBody>
          <a:bodyPr/>
          <a:lstStyle/>
          <a:p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Decentralizovaná a centralizovaná síť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Spojité </a:t>
            </a:r>
            <a:r>
              <a:rPr lang="cs-CZ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nepřerušované napájení vozidel jednotnou </a:t>
            </a:r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fází</a:t>
            </a:r>
          </a:p>
          <a:p>
            <a:endParaRPr lang="cs-CZ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Vlastní </a:t>
            </a:r>
            <a:r>
              <a:rPr lang="cs-CZ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přenosové jednofázové </a:t>
            </a:r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vedení</a:t>
            </a:r>
          </a:p>
          <a:p>
            <a:endParaRPr lang="cs-CZ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Není přímo vázáno </a:t>
            </a:r>
            <a:r>
              <a:rPr lang="cs-CZ" sz="2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 třífázovou rozvodnou soustavu 50 </a:t>
            </a:r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Hz</a:t>
            </a:r>
          </a:p>
          <a:p>
            <a:endParaRPr lang="cs-CZ" sz="28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cs-CZ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Jsou v ní vytvořeny podmínky pro zpětný přenos rekuperační energie</a:t>
            </a:r>
            <a:endParaRPr lang="cs-CZ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84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2137</TotalTime>
  <Words>267</Words>
  <Application>Microsoft Office PowerPoint</Application>
  <PresentationFormat>Předvádění na obrazovce (4:3)</PresentationFormat>
  <Paragraphs>68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Courier New</vt:lpstr>
      <vt:lpstr>Palatino Linotype</vt:lpstr>
      <vt:lpstr>Tahoma</vt:lpstr>
      <vt:lpstr>Exekutivní</vt:lpstr>
      <vt:lpstr>Specifikace trakční napájecí soustavy v železniční dopravě s výhledem pro její další rozvoj</vt:lpstr>
      <vt:lpstr>Důvody pro výběr tématu</vt:lpstr>
      <vt:lpstr>Cíl práce</vt:lpstr>
      <vt:lpstr>Stanovení rychlostí vlaků osobních a nákladních</vt:lpstr>
      <vt:lpstr>Stanovení výkonu hnacích vozidel</vt:lpstr>
      <vt:lpstr>Stejnosměrné nebo střídavé napětí?</vt:lpstr>
      <vt:lpstr>Výkonová bilance</vt:lpstr>
      <vt:lpstr>Vysokorychlostní trať</vt:lpstr>
      <vt:lpstr>Decentralizovaná a centralizovaná síť</vt:lpstr>
      <vt:lpstr>Shrnutí</vt:lpstr>
      <vt:lpstr>Doplňující otázky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Specifikace trakční napájecí soustavy v železniční dopravě s výhledem pro její další rozvoj</dc:title>
  <dc:creator>Honza</dc:creator>
  <cp:lastModifiedBy>pos</cp:lastModifiedBy>
  <cp:revision>26</cp:revision>
  <dcterms:created xsi:type="dcterms:W3CDTF">2018-05-23T13:01:11Z</dcterms:created>
  <dcterms:modified xsi:type="dcterms:W3CDTF">2018-06-08T09:04:55Z</dcterms:modified>
</cp:coreProperties>
</file>