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0" r:id="rId10"/>
    <p:sldId id="266" r:id="rId11"/>
    <p:sldId id="267" r:id="rId12"/>
    <p:sldId id="268" r:id="rId13"/>
    <p:sldId id="272" r:id="rId14"/>
    <p:sldId id="273" r:id="rId15"/>
  </p:sldIdLst>
  <p:sldSz cx="9144000" cy="6858000" type="screen4x3"/>
  <p:notesSz cx="6889750" cy="100218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\Desktop\koeficient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oeficient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\Desktop\koeficient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800" b="1" i="0" u="none" strike="noStrike" baseline="0" dirty="0" smtClean="0">
                <a:effectLst/>
              </a:rPr>
              <a:t>Výsledky sčítání - počet </a:t>
            </a:r>
            <a:r>
              <a:rPr lang="cs-CZ" sz="1800" b="1" i="0" u="none" strike="noStrike" baseline="0" dirty="0" smtClean="0">
                <a:effectLst/>
              </a:rPr>
              <a:t>vozidel po hodinách </a:t>
            </a:r>
            <a:endParaRPr lang="cs-CZ" dirty="0"/>
          </a:p>
        </c:rich>
      </c:tx>
      <c:layout>
        <c:manualLayout>
          <c:xMode val="edge"/>
          <c:yMode val="edge"/>
          <c:x val="0.19386967385160742"/>
          <c:y val="5.698013217068175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Týnská Do města</c:v>
          </c:tx>
          <c:dLbls>
            <c:spPr>
              <a:solidFill>
                <a:schemeClr val="tx2">
                  <a:lumMod val="40000"/>
                  <a:lumOff val="60000"/>
                </a:schemeClr>
              </a:solidFill>
            </c:sp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Týnská!$Q$22:$Q$29</c:f>
              <c:strCache>
                <c:ptCount val="8"/>
                <c:pt idx="0">
                  <c:v>7:00 - 8:00</c:v>
                </c:pt>
                <c:pt idx="1">
                  <c:v>8:00 - 9:00</c:v>
                </c:pt>
                <c:pt idx="2">
                  <c:v>9:00 - 10:00</c:v>
                </c:pt>
                <c:pt idx="3">
                  <c:v>10:00 - 11:00</c:v>
                </c:pt>
                <c:pt idx="4">
                  <c:v>13:00 - 14:00</c:v>
                </c:pt>
                <c:pt idx="5">
                  <c:v>14:00 - 15:00</c:v>
                </c:pt>
                <c:pt idx="6">
                  <c:v>15:00 - 16:00</c:v>
                </c:pt>
                <c:pt idx="7">
                  <c:v>16:00 - 17:00</c:v>
                </c:pt>
              </c:strCache>
            </c:strRef>
          </c:cat>
          <c:val>
            <c:numRef>
              <c:f>Týnská!$Z$6:$Z$13</c:f>
              <c:numCache>
                <c:formatCode>General</c:formatCode>
                <c:ptCount val="8"/>
                <c:pt idx="0">
                  <c:v>438</c:v>
                </c:pt>
                <c:pt idx="1">
                  <c:v>250</c:v>
                </c:pt>
                <c:pt idx="2">
                  <c:v>248</c:v>
                </c:pt>
                <c:pt idx="3">
                  <c:v>207</c:v>
                </c:pt>
                <c:pt idx="4">
                  <c:v>215</c:v>
                </c:pt>
                <c:pt idx="5">
                  <c:v>200</c:v>
                </c:pt>
                <c:pt idx="6">
                  <c:v>302</c:v>
                </c:pt>
                <c:pt idx="7">
                  <c:v>251</c:v>
                </c:pt>
              </c:numCache>
            </c:numRef>
          </c:val>
          <c:smooth val="0"/>
        </c:ser>
        <c:ser>
          <c:idx val="1"/>
          <c:order val="1"/>
          <c:tx>
            <c:v>Týnská Z města</c:v>
          </c:tx>
          <c:dLbls>
            <c:spPr>
              <a:solidFill>
                <a:schemeClr val="accent2">
                  <a:lumMod val="60000"/>
                  <a:lumOff val="40000"/>
                </a:schemeClr>
              </a:solidFill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Týnská!$Q$22:$Q$29</c:f>
              <c:strCache>
                <c:ptCount val="8"/>
                <c:pt idx="0">
                  <c:v>7:00 - 8:00</c:v>
                </c:pt>
                <c:pt idx="1">
                  <c:v>8:00 - 9:00</c:v>
                </c:pt>
                <c:pt idx="2">
                  <c:v>9:00 - 10:00</c:v>
                </c:pt>
                <c:pt idx="3">
                  <c:v>10:00 - 11:00</c:v>
                </c:pt>
                <c:pt idx="4">
                  <c:v>13:00 - 14:00</c:v>
                </c:pt>
                <c:pt idx="5">
                  <c:v>14:00 - 15:00</c:v>
                </c:pt>
                <c:pt idx="6">
                  <c:v>15:00 - 16:00</c:v>
                </c:pt>
                <c:pt idx="7">
                  <c:v>16:00 - 17:00</c:v>
                </c:pt>
              </c:strCache>
            </c:strRef>
          </c:cat>
          <c:val>
            <c:numRef>
              <c:f>Týnská!$Z$22:$Z$29</c:f>
              <c:numCache>
                <c:formatCode>General</c:formatCode>
                <c:ptCount val="8"/>
                <c:pt idx="0">
                  <c:v>217</c:v>
                </c:pt>
                <c:pt idx="1">
                  <c:v>205</c:v>
                </c:pt>
                <c:pt idx="2">
                  <c:v>185</c:v>
                </c:pt>
                <c:pt idx="3">
                  <c:v>211</c:v>
                </c:pt>
                <c:pt idx="4">
                  <c:v>192</c:v>
                </c:pt>
                <c:pt idx="5">
                  <c:v>225</c:v>
                </c:pt>
                <c:pt idx="6">
                  <c:v>320</c:v>
                </c:pt>
                <c:pt idx="7">
                  <c:v>316</c:v>
                </c:pt>
              </c:numCache>
            </c:numRef>
          </c:val>
          <c:smooth val="0"/>
        </c:ser>
        <c:ser>
          <c:idx val="2"/>
          <c:order val="2"/>
          <c:tx>
            <c:v>Soběslavská Do Města</c:v>
          </c:tx>
          <c:dLbls>
            <c:spPr>
              <a:solidFill>
                <a:schemeClr val="accent3">
                  <a:lumMod val="40000"/>
                  <a:lumOff val="60000"/>
                </a:schemeClr>
              </a:solidFill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List4!$O$6:$O$13</c:f>
              <c:numCache>
                <c:formatCode>General</c:formatCode>
                <c:ptCount val="8"/>
                <c:pt idx="0">
                  <c:v>673</c:v>
                </c:pt>
                <c:pt idx="1">
                  <c:v>609</c:v>
                </c:pt>
                <c:pt idx="2">
                  <c:v>585</c:v>
                </c:pt>
                <c:pt idx="3">
                  <c:v>586</c:v>
                </c:pt>
                <c:pt idx="4">
                  <c:v>623</c:v>
                </c:pt>
                <c:pt idx="5">
                  <c:v>702</c:v>
                </c:pt>
                <c:pt idx="6">
                  <c:v>659</c:v>
                </c:pt>
                <c:pt idx="7">
                  <c:v>696</c:v>
                </c:pt>
              </c:numCache>
            </c:numRef>
          </c:val>
          <c:smooth val="0"/>
        </c:ser>
        <c:ser>
          <c:idx val="3"/>
          <c:order val="3"/>
          <c:tx>
            <c:v>"Soběslavská Z města"</c:v>
          </c:tx>
          <c:dLbls>
            <c:spPr>
              <a:solidFill>
                <a:schemeClr val="accent4">
                  <a:lumMod val="75000"/>
                </a:schemeClr>
              </a:solidFill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List4!$O$21:$O$28</c:f>
              <c:numCache>
                <c:formatCode>General</c:formatCode>
                <c:ptCount val="8"/>
                <c:pt idx="0">
                  <c:v>508</c:v>
                </c:pt>
                <c:pt idx="1">
                  <c:v>516</c:v>
                </c:pt>
                <c:pt idx="2">
                  <c:v>554</c:v>
                </c:pt>
                <c:pt idx="3">
                  <c:v>575</c:v>
                </c:pt>
                <c:pt idx="4">
                  <c:v>523</c:v>
                </c:pt>
                <c:pt idx="5">
                  <c:v>668</c:v>
                </c:pt>
                <c:pt idx="6">
                  <c:v>661</c:v>
                </c:pt>
                <c:pt idx="7">
                  <c:v>712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029504"/>
        <c:axId val="157031040"/>
      </c:lineChart>
      <c:catAx>
        <c:axId val="1570295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57031040"/>
        <c:crosses val="autoZero"/>
        <c:auto val="1"/>
        <c:lblAlgn val="ctr"/>
        <c:lblOffset val="100"/>
        <c:noMultiLvlLbl val="0"/>
      </c:catAx>
      <c:valAx>
        <c:axId val="1570310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57029504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cs-CZ" dirty="0" smtClean="0">
                <a:solidFill>
                  <a:srgbClr val="FF0000"/>
                </a:solidFill>
              </a:rPr>
              <a:t>Týnská ulice RFDI</a:t>
            </a:r>
            <a:endParaRPr lang="cs-CZ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'Týnská intenzita'!$E$38</c:f>
              <c:strCache>
                <c:ptCount val="1"/>
                <c:pt idx="0">
                  <c:v>RFDI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'Týnská intenzita'!$F$37:$J$37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'Týnská intenzita'!$F$38:$J$38</c:f>
              <c:numCache>
                <c:formatCode>General</c:formatCode>
                <c:ptCount val="5"/>
                <c:pt idx="0">
                  <c:v>3173</c:v>
                </c:pt>
                <c:pt idx="1">
                  <c:v>2883</c:v>
                </c:pt>
                <c:pt idx="2">
                  <c:v>3468</c:v>
                </c:pt>
                <c:pt idx="3">
                  <c:v>2675</c:v>
                </c:pt>
                <c:pt idx="4">
                  <c:v>6639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890944"/>
        <c:axId val="211892480"/>
      </c:lineChart>
      <c:catAx>
        <c:axId val="21189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1892480"/>
        <c:crosses val="autoZero"/>
        <c:auto val="1"/>
        <c:lblAlgn val="ctr"/>
        <c:lblOffset val="100"/>
        <c:noMultiLvlLbl val="0"/>
      </c:catAx>
      <c:valAx>
        <c:axId val="2118924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18909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Soběslavská ulice RFDI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List4!$Y$21</c:f>
              <c:strCache>
                <c:ptCount val="1"/>
                <c:pt idx="0">
                  <c:v>RFDI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List4!$Z$20:$AD$20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List4!$Z$21:$AD$21</c:f>
              <c:numCache>
                <c:formatCode>General</c:formatCode>
                <c:ptCount val="5"/>
                <c:pt idx="0">
                  <c:v>15774</c:v>
                </c:pt>
                <c:pt idx="1">
                  <c:v>9893</c:v>
                </c:pt>
                <c:pt idx="2">
                  <c:v>12330</c:v>
                </c:pt>
                <c:pt idx="3">
                  <c:v>14721</c:v>
                </c:pt>
                <c:pt idx="4">
                  <c:v>17100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917056"/>
        <c:axId val="211922944"/>
      </c:lineChart>
      <c:catAx>
        <c:axId val="21191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1922944"/>
        <c:crosses val="autoZero"/>
        <c:auto val="1"/>
        <c:lblAlgn val="ctr"/>
        <c:lblOffset val="100"/>
        <c:noMultiLvlLbl val="0"/>
      </c:catAx>
      <c:valAx>
        <c:axId val="2119229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19170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Vývoj intenzity ul. Týnská</a:t>
            </a:r>
            <a:endParaRPr lang="cs-CZ" dirty="0"/>
          </a:p>
        </c:rich>
      </c:tx>
      <c:layout/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0.11586981001981531"/>
          <c:y val="0.13806282396521669"/>
          <c:w val="0.86018276019447693"/>
          <c:h val="0.661617483419207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'TP 225 Týnská'!$D$40</c:f>
              <c:strCache>
                <c:ptCount val="1"/>
                <c:pt idx="0">
                  <c:v>lehká vozidla LV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'TP 225 Týnská'!$E$39:$G$39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'TP 225 Týnská'!$E$40:$G$40</c:f>
              <c:numCache>
                <c:formatCode>0</c:formatCode>
                <c:ptCount val="3"/>
                <c:pt idx="0">
                  <c:v>6722.4957264957266</c:v>
                </c:pt>
                <c:pt idx="1">
                  <c:v>7427.2735042735048</c:v>
                </c:pt>
                <c:pt idx="2">
                  <c:v>7915.1965811965811</c:v>
                </c:pt>
              </c:numCache>
            </c:numRef>
          </c:val>
        </c:ser>
        <c:ser>
          <c:idx val="1"/>
          <c:order val="1"/>
          <c:tx>
            <c:strRef>
              <c:f>'TP 225 Týnská'!$D$41</c:f>
              <c:strCache>
                <c:ptCount val="1"/>
                <c:pt idx="0">
                  <c:v>těžká vozidla TV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'TP 225 Týnská'!$E$39:$G$39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'TP 225 Týnská'!$E$41:$G$41</c:f>
              <c:numCache>
                <c:formatCode>0</c:formatCode>
                <c:ptCount val="3"/>
                <c:pt idx="0">
                  <c:v>1051.3069306930693</c:v>
                </c:pt>
                <c:pt idx="1">
                  <c:v>1061.6138613861385</c:v>
                </c:pt>
                <c:pt idx="2">
                  <c:v>1071.920792079208</c:v>
                </c:pt>
              </c:numCache>
            </c:numRef>
          </c:val>
        </c:ser>
        <c:ser>
          <c:idx val="2"/>
          <c:order val="2"/>
          <c:tx>
            <c:strRef>
              <c:f>'TP 225 Týnská'!$D$42</c:f>
              <c:strCache>
                <c:ptCount val="1"/>
                <c:pt idx="0">
                  <c:v>celkem SV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'TP 225 Týnská'!$E$39:$G$39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'TP 225 Týnská'!$E$42:$G$42</c:f>
              <c:numCache>
                <c:formatCode>0</c:formatCode>
                <c:ptCount val="3"/>
                <c:pt idx="0">
                  <c:v>7773.8026571887958</c:v>
                </c:pt>
                <c:pt idx="1">
                  <c:v>8488.8873656596443</c:v>
                </c:pt>
                <c:pt idx="2">
                  <c:v>8987.1173732757889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725504"/>
        <c:axId val="210739584"/>
      </c:barChart>
      <c:catAx>
        <c:axId val="21072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0739584"/>
        <c:crosses val="autoZero"/>
        <c:auto val="1"/>
        <c:lblAlgn val="ctr"/>
        <c:lblOffset val="100"/>
        <c:noMultiLvlLbl val="0"/>
      </c:catAx>
      <c:valAx>
        <c:axId val="210739584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2107255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 w="76200" cap="rnd">
      <a:gradFill>
        <a:gsLst>
          <a:gs pos="0">
            <a:srgbClr val="FF0000"/>
          </a:gs>
          <a:gs pos="10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800" b="1" i="0" baseline="0" dirty="0" smtClean="0">
                <a:effectLst/>
              </a:rPr>
              <a:t>Vývoj intenzity ul. Soběslavská</a:t>
            </a:r>
            <a:endParaRPr lang="cs-CZ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'TP 225 Soběslavská'!$D$40</c:f>
              <c:strCache>
                <c:ptCount val="1"/>
                <c:pt idx="0">
                  <c:v>lehká vozidla LV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'TP 225 Soběslavská'!$E$39:$G$39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'TP 225 Soběslavská'!$E$40:$G$40</c:f>
              <c:numCache>
                <c:formatCode>0</c:formatCode>
                <c:ptCount val="3"/>
                <c:pt idx="0">
                  <c:v>17814.666666666668</c:v>
                </c:pt>
                <c:pt idx="1">
                  <c:v>19682.333333333336</c:v>
                </c:pt>
                <c:pt idx="2">
                  <c:v>20975.333333333332</c:v>
                </c:pt>
              </c:numCache>
            </c:numRef>
          </c:val>
        </c:ser>
        <c:ser>
          <c:idx val="1"/>
          <c:order val="1"/>
          <c:tx>
            <c:strRef>
              <c:f>'TP 225 Soběslavská'!$D$41</c:f>
              <c:strCache>
                <c:ptCount val="1"/>
                <c:pt idx="0">
                  <c:v>těžká vozidla TV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'TP 225 Soběslavská'!$E$39:$G$39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'TP 225 Soběslavská'!$E$41:$G$41</c:f>
              <c:numCache>
                <c:formatCode>0</c:formatCode>
                <c:ptCount val="3"/>
                <c:pt idx="0">
                  <c:v>1557.2673267326734</c:v>
                </c:pt>
                <c:pt idx="1">
                  <c:v>1572.5346534653465</c:v>
                </c:pt>
                <c:pt idx="2">
                  <c:v>1587.8019801980199</c:v>
                </c:pt>
              </c:numCache>
            </c:numRef>
          </c:val>
        </c:ser>
        <c:ser>
          <c:idx val="2"/>
          <c:order val="2"/>
          <c:tx>
            <c:strRef>
              <c:f>'TP 225 Soběslavská'!$D$42</c:f>
              <c:strCache>
                <c:ptCount val="1"/>
                <c:pt idx="0">
                  <c:v>celkem SV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'TP 225 Soběslavská'!$E$39:$G$39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'TP 225 Soběslavská'!$E$42:$G$42</c:f>
              <c:numCache>
                <c:formatCode>0</c:formatCode>
                <c:ptCount val="3"/>
                <c:pt idx="0">
                  <c:v>19371.93399339934</c:v>
                </c:pt>
                <c:pt idx="1">
                  <c:v>21254.867986798683</c:v>
                </c:pt>
                <c:pt idx="2">
                  <c:v>22563.135313531351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0770944"/>
        <c:axId val="210776832"/>
      </c:barChart>
      <c:catAx>
        <c:axId val="2107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0776832"/>
        <c:crosses val="autoZero"/>
        <c:auto val="1"/>
        <c:lblAlgn val="ctr"/>
        <c:lblOffset val="100"/>
        <c:noMultiLvlLbl val="0"/>
      </c:catAx>
      <c:valAx>
        <c:axId val="210776832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crossAx val="2107709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 w="76200" cap="rnd">
      <a:gradFill>
        <a:gsLst>
          <a:gs pos="0">
            <a:schemeClr val="tx2">
              <a:lumMod val="75000"/>
            </a:schemeClr>
          </a:gs>
          <a:gs pos="10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5856-5D0B-4EF1-96EF-F508E57F4073}" type="datetimeFigureOut">
              <a:rPr lang="cs-CZ" smtClean="0"/>
              <a:t>10.6.2018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246-71DF-44C1-8774-E910B31897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66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5856-5D0B-4EF1-96EF-F508E57F4073}" type="datetimeFigureOut">
              <a:rPr lang="cs-CZ" smtClean="0"/>
              <a:t>10.6.2018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246-71DF-44C1-8774-E910B31897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535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5856-5D0B-4EF1-96EF-F508E57F4073}" type="datetimeFigureOut">
              <a:rPr lang="cs-CZ" smtClean="0"/>
              <a:t>10.6.2018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246-71DF-44C1-8774-E910B31897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775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5856-5D0B-4EF1-96EF-F508E57F4073}" type="datetimeFigureOut">
              <a:rPr lang="cs-CZ" smtClean="0"/>
              <a:t>10.6.2018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246-71DF-44C1-8774-E910B31897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721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5856-5D0B-4EF1-96EF-F508E57F4073}" type="datetimeFigureOut">
              <a:rPr lang="cs-CZ" smtClean="0"/>
              <a:t>10.6.2018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246-71DF-44C1-8774-E910B31897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126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5856-5D0B-4EF1-96EF-F508E57F4073}" type="datetimeFigureOut">
              <a:rPr lang="cs-CZ" smtClean="0"/>
              <a:t>10.6.2018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246-71DF-44C1-8774-E910B31897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7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5856-5D0B-4EF1-96EF-F508E57F4073}" type="datetimeFigureOut">
              <a:rPr lang="cs-CZ" smtClean="0"/>
              <a:t>10.6.2018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246-71DF-44C1-8774-E910B31897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375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5856-5D0B-4EF1-96EF-F508E57F4073}" type="datetimeFigureOut">
              <a:rPr lang="cs-CZ" smtClean="0"/>
              <a:t>10.6.2018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246-71DF-44C1-8774-E910B31897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152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5856-5D0B-4EF1-96EF-F508E57F4073}" type="datetimeFigureOut">
              <a:rPr lang="cs-CZ" smtClean="0"/>
              <a:t>10.6.2018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246-71DF-44C1-8774-E910B31897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766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5856-5D0B-4EF1-96EF-F508E57F4073}" type="datetimeFigureOut">
              <a:rPr lang="cs-CZ" smtClean="0"/>
              <a:t>10.6.2018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246-71DF-44C1-8774-E910B31897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192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5856-5D0B-4EF1-96EF-F508E57F4073}" type="datetimeFigureOut">
              <a:rPr lang="cs-CZ" smtClean="0"/>
              <a:t>10.6.2018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246-71DF-44C1-8774-E910B31897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64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B5856-5D0B-4EF1-96EF-F508E57F4073}" type="datetimeFigureOut">
              <a:rPr lang="cs-CZ" smtClean="0"/>
              <a:t>10.6.2018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3F246-71DF-44C1-8774-E910B31897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3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Měření intenzit dopravy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na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vybrané síti pozemních komunikací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4437112"/>
            <a:ext cx="7272808" cy="17526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cs-CZ" sz="29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Autor bakalářské práce:	</a:t>
            </a:r>
            <a:r>
              <a:rPr lang="cs-CZ" sz="2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Jiří Havlík</a:t>
            </a:r>
            <a:endParaRPr lang="cs-CZ" sz="29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cs-CZ" sz="29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Vedoucí práce:		</a:t>
            </a:r>
            <a:r>
              <a:rPr lang="cs-CZ" sz="2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Ing</a:t>
            </a:r>
            <a:r>
              <a:rPr lang="cs-CZ" sz="29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Ladislav Bartuška</a:t>
            </a:r>
          </a:p>
          <a:p>
            <a:pPr algn="l"/>
            <a:r>
              <a:rPr lang="cs-CZ" sz="29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Oponent práce:		</a:t>
            </a:r>
            <a:r>
              <a:rPr lang="cs-CZ" sz="2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cs-CZ" sz="29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prof. Ing. Gabriel Fedorko, PhD.</a:t>
            </a:r>
            <a:endParaRPr lang="cs-CZ" sz="29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sz="29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cs-CZ" sz="2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České </a:t>
            </a:r>
            <a:r>
              <a:rPr lang="cs-CZ" sz="29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Budějovice, červen 2018</a:t>
            </a:r>
          </a:p>
          <a:p>
            <a:endParaRPr lang="cs-CZ" dirty="0"/>
          </a:p>
        </p:txBody>
      </p:sp>
      <p:pic>
        <p:nvPicPr>
          <p:cNvPr id="4" name="Picture 2" descr="Informa&amp;ccaron;ní systém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059131" y="447019"/>
            <a:ext cx="67687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Vysoká škola technická a ekonomická</a:t>
            </a:r>
          </a:p>
          <a:p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Ústav technicko-technologický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6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Obrázek 4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8468068" cy="30689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9454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Návrhy na zlepšení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Skupina 48"/>
          <p:cNvGrpSpPr/>
          <p:nvPr/>
        </p:nvGrpSpPr>
        <p:grpSpPr>
          <a:xfrm>
            <a:off x="1157791" y="22312"/>
            <a:ext cx="7921837" cy="216024"/>
            <a:chOff x="1157791" y="22312"/>
            <a:chExt cx="7921837" cy="216024"/>
          </a:xfrm>
        </p:grpSpPr>
        <p:sp>
          <p:nvSpPr>
            <p:cNvPr id="20" name="Minus 19"/>
            <p:cNvSpPr/>
            <p:nvPr/>
          </p:nvSpPr>
          <p:spPr>
            <a:xfrm>
              <a:off x="831641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Minus 20"/>
            <p:cNvSpPr/>
            <p:nvPr/>
          </p:nvSpPr>
          <p:spPr>
            <a:xfrm>
              <a:off x="802838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Minus 21"/>
            <p:cNvSpPr/>
            <p:nvPr/>
          </p:nvSpPr>
          <p:spPr>
            <a:xfrm>
              <a:off x="774035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" name="Minus 22"/>
            <p:cNvSpPr/>
            <p:nvPr/>
          </p:nvSpPr>
          <p:spPr>
            <a:xfrm>
              <a:off x="745232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4" name="Minus 23"/>
            <p:cNvSpPr/>
            <p:nvPr/>
          </p:nvSpPr>
          <p:spPr>
            <a:xfrm>
              <a:off x="716428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" name="Minus 24"/>
            <p:cNvSpPr/>
            <p:nvPr/>
          </p:nvSpPr>
          <p:spPr>
            <a:xfrm>
              <a:off x="687625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6" name="Minus 25"/>
            <p:cNvSpPr/>
            <p:nvPr/>
          </p:nvSpPr>
          <p:spPr>
            <a:xfrm>
              <a:off x="658822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7" name="Minus 26"/>
            <p:cNvSpPr/>
            <p:nvPr/>
          </p:nvSpPr>
          <p:spPr>
            <a:xfrm>
              <a:off x="630019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8" name="Minus 27"/>
            <p:cNvSpPr/>
            <p:nvPr/>
          </p:nvSpPr>
          <p:spPr>
            <a:xfrm>
              <a:off x="601216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Minus 28"/>
            <p:cNvSpPr/>
            <p:nvPr/>
          </p:nvSpPr>
          <p:spPr>
            <a:xfrm>
              <a:off x="572412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0" name="Minus 29"/>
            <p:cNvSpPr/>
            <p:nvPr/>
          </p:nvSpPr>
          <p:spPr>
            <a:xfrm>
              <a:off x="543609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1" name="Minus 30"/>
            <p:cNvSpPr/>
            <p:nvPr/>
          </p:nvSpPr>
          <p:spPr>
            <a:xfrm>
              <a:off x="514806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2" name="Minus 31"/>
            <p:cNvSpPr/>
            <p:nvPr/>
          </p:nvSpPr>
          <p:spPr>
            <a:xfrm>
              <a:off x="486003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3" name="Minus 32"/>
            <p:cNvSpPr/>
            <p:nvPr/>
          </p:nvSpPr>
          <p:spPr>
            <a:xfrm>
              <a:off x="457200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4" name="Minus 33"/>
            <p:cNvSpPr/>
            <p:nvPr/>
          </p:nvSpPr>
          <p:spPr>
            <a:xfrm>
              <a:off x="428396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5" name="Minus 34"/>
            <p:cNvSpPr/>
            <p:nvPr/>
          </p:nvSpPr>
          <p:spPr>
            <a:xfrm>
              <a:off x="399593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6" name="Minus 35"/>
            <p:cNvSpPr/>
            <p:nvPr/>
          </p:nvSpPr>
          <p:spPr>
            <a:xfrm>
              <a:off x="370790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7" name="Minus 36"/>
            <p:cNvSpPr/>
            <p:nvPr/>
          </p:nvSpPr>
          <p:spPr>
            <a:xfrm>
              <a:off x="341987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8" name="Minus 37"/>
            <p:cNvSpPr/>
            <p:nvPr/>
          </p:nvSpPr>
          <p:spPr>
            <a:xfrm>
              <a:off x="313184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9" name="Minus 38"/>
            <p:cNvSpPr/>
            <p:nvPr/>
          </p:nvSpPr>
          <p:spPr>
            <a:xfrm>
              <a:off x="284380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0" name="Minus 39"/>
            <p:cNvSpPr/>
            <p:nvPr/>
          </p:nvSpPr>
          <p:spPr>
            <a:xfrm>
              <a:off x="255577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1" name="Minus 40"/>
            <p:cNvSpPr/>
            <p:nvPr/>
          </p:nvSpPr>
          <p:spPr>
            <a:xfrm>
              <a:off x="226774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2" name="Minus 41"/>
            <p:cNvSpPr/>
            <p:nvPr/>
          </p:nvSpPr>
          <p:spPr>
            <a:xfrm>
              <a:off x="197971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3" name="Minus 42"/>
            <p:cNvSpPr/>
            <p:nvPr/>
          </p:nvSpPr>
          <p:spPr>
            <a:xfrm>
              <a:off x="169168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4" name="Minus 43"/>
            <p:cNvSpPr/>
            <p:nvPr/>
          </p:nvSpPr>
          <p:spPr>
            <a:xfrm>
              <a:off x="140364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5" name="Minus 44"/>
            <p:cNvSpPr/>
            <p:nvPr/>
          </p:nvSpPr>
          <p:spPr>
            <a:xfrm>
              <a:off x="1157791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6" name="Minus 45"/>
            <p:cNvSpPr/>
            <p:nvPr/>
          </p:nvSpPr>
          <p:spPr>
            <a:xfrm>
              <a:off x="860444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8" name="Minus 47"/>
            <p:cNvSpPr/>
            <p:nvPr/>
          </p:nvSpPr>
          <p:spPr>
            <a:xfrm>
              <a:off x="886360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47" name="Zástupný symbol pro obsah 2"/>
          <p:cNvSpPr>
            <a:spLocks noGrp="1"/>
          </p:cNvSpPr>
          <p:nvPr>
            <p:ph idx="1"/>
          </p:nvPr>
        </p:nvSpPr>
        <p:spPr>
          <a:xfrm>
            <a:off x="385192" y="1988840"/>
            <a:ext cx="8229600" cy="3456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000" dirty="0" smtClean="0"/>
              <a:t>Zákaz automobilů nad 12tun do města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Zákaz automobilů v historické části města Tábor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Zklidnění dopravy v ulici Budějovická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Vybudování jižního obchvatu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Vybudování západního obchvatu</a:t>
            </a:r>
          </a:p>
          <a:p>
            <a:pPr>
              <a:buFont typeface="Wingdings" pitchFamily="2" charset="2"/>
              <a:buChar char="q"/>
            </a:pPr>
            <a:endParaRPr lang="cs-CZ" sz="2000" dirty="0" smtClean="0"/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74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pozornost.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Skupina 48"/>
          <p:cNvGrpSpPr/>
          <p:nvPr/>
        </p:nvGrpSpPr>
        <p:grpSpPr>
          <a:xfrm>
            <a:off x="1157791" y="22312"/>
            <a:ext cx="7921837" cy="216024"/>
            <a:chOff x="1157791" y="22312"/>
            <a:chExt cx="7921837" cy="216024"/>
          </a:xfrm>
        </p:grpSpPr>
        <p:sp>
          <p:nvSpPr>
            <p:cNvPr id="20" name="Minus 19"/>
            <p:cNvSpPr/>
            <p:nvPr/>
          </p:nvSpPr>
          <p:spPr>
            <a:xfrm>
              <a:off x="831641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Minus 20"/>
            <p:cNvSpPr/>
            <p:nvPr/>
          </p:nvSpPr>
          <p:spPr>
            <a:xfrm>
              <a:off x="802838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Minus 21"/>
            <p:cNvSpPr/>
            <p:nvPr/>
          </p:nvSpPr>
          <p:spPr>
            <a:xfrm>
              <a:off x="774035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" name="Minus 22"/>
            <p:cNvSpPr/>
            <p:nvPr/>
          </p:nvSpPr>
          <p:spPr>
            <a:xfrm>
              <a:off x="745232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4" name="Minus 23"/>
            <p:cNvSpPr/>
            <p:nvPr/>
          </p:nvSpPr>
          <p:spPr>
            <a:xfrm>
              <a:off x="716428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" name="Minus 24"/>
            <p:cNvSpPr/>
            <p:nvPr/>
          </p:nvSpPr>
          <p:spPr>
            <a:xfrm>
              <a:off x="687625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6" name="Minus 25"/>
            <p:cNvSpPr/>
            <p:nvPr/>
          </p:nvSpPr>
          <p:spPr>
            <a:xfrm>
              <a:off x="658822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7" name="Minus 26"/>
            <p:cNvSpPr/>
            <p:nvPr/>
          </p:nvSpPr>
          <p:spPr>
            <a:xfrm>
              <a:off x="630019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8" name="Minus 27"/>
            <p:cNvSpPr/>
            <p:nvPr/>
          </p:nvSpPr>
          <p:spPr>
            <a:xfrm>
              <a:off x="601216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Minus 28"/>
            <p:cNvSpPr/>
            <p:nvPr/>
          </p:nvSpPr>
          <p:spPr>
            <a:xfrm>
              <a:off x="572412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0" name="Minus 29"/>
            <p:cNvSpPr/>
            <p:nvPr/>
          </p:nvSpPr>
          <p:spPr>
            <a:xfrm>
              <a:off x="543609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1" name="Minus 30"/>
            <p:cNvSpPr/>
            <p:nvPr/>
          </p:nvSpPr>
          <p:spPr>
            <a:xfrm>
              <a:off x="514806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2" name="Minus 31"/>
            <p:cNvSpPr/>
            <p:nvPr/>
          </p:nvSpPr>
          <p:spPr>
            <a:xfrm>
              <a:off x="486003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3" name="Minus 32"/>
            <p:cNvSpPr/>
            <p:nvPr/>
          </p:nvSpPr>
          <p:spPr>
            <a:xfrm>
              <a:off x="457200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4" name="Minus 33"/>
            <p:cNvSpPr/>
            <p:nvPr/>
          </p:nvSpPr>
          <p:spPr>
            <a:xfrm>
              <a:off x="428396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5" name="Minus 34"/>
            <p:cNvSpPr/>
            <p:nvPr/>
          </p:nvSpPr>
          <p:spPr>
            <a:xfrm>
              <a:off x="399593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6" name="Minus 35"/>
            <p:cNvSpPr/>
            <p:nvPr/>
          </p:nvSpPr>
          <p:spPr>
            <a:xfrm>
              <a:off x="370790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7" name="Minus 36"/>
            <p:cNvSpPr/>
            <p:nvPr/>
          </p:nvSpPr>
          <p:spPr>
            <a:xfrm>
              <a:off x="341987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8" name="Minus 37"/>
            <p:cNvSpPr/>
            <p:nvPr/>
          </p:nvSpPr>
          <p:spPr>
            <a:xfrm>
              <a:off x="313184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9" name="Minus 38"/>
            <p:cNvSpPr/>
            <p:nvPr/>
          </p:nvSpPr>
          <p:spPr>
            <a:xfrm>
              <a:off x="284380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0" name="Minus 39"/>
            <p:cNvSpPr/>
            <p:nvPr/>
          </p:nvSpPr>
          <p:spPr>
            <a:xfrm>
              <a:off x="255577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1" name="Minus 40"/>
            <p:cNvSpPr/>
            <p:nvPr/>
          </p:nvSpPr>
          <p:spPr>
            <a:xfrm>
              <a:off x="226774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2" name="Minus 41"/>
            <p:cNvSpPr/>
            <p:nvPr/>
          </p:nvSpPr>
          <p:spPr>
            <a:xfrm>
              <a:off x="197971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3" name="Minus 42"/>
            <p:cNvSpPr/>
            <p:nvPr/>
          </p:nvSpPr>
          <p:spPr>
            <a:xfrm>
              <a:off x="169168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4" name="Minus 43"/>
            <p:cNvSpPr/>
            <p:nvPr/>
          </p:nvSpPr>
          <p:spPr>
            <a:xfrm>
              <a:off x="140364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5" name="Minus 44"/>
            <p:cNvSpPr/>
            <p:nvPr/>
          </p:nvSpPr>
          <p:spPr>
            <a:xfrm>
              <a:off x="1157791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6" name="Minus 45"/>
            <p:cNvSpPr/>
            <p:nvPr/>
          </p:nvSpPr>
          <p:spPr>
            <a:xfrm>
              <a:off x="860444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8" name="Minus 47"/>
            <p:cNvSpPr/>
            <p:nvPr/>
          </p:nvSpPr>
          <p:spPr>
            <a:xfrm>
              <a:off x="886360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7896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9454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Otázky vedoucího a oponenta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Skupina 48"/>
          <p:cNvGrpSpPr/>
          <p:nvPr/>
        </p:nvGrpSpPr>
        <p:grpSpPr>
          <a:xfrm>
            <a:off x="1157791" y="22312"/>
            <a:ext cx="7921837" cy="216024"/>
            <a:chOff x="1157791" y="22312"/>
            <a:chExt cx="7921837" cy="216024"/>
          </a:xfrm>
        </p:grpSpPr>
        <p:sp>
          <p:nvSpPr>
            <p:cNvPr id="20" name="Minus 19"/>
            <p:cNvSpPr/>
            <p:nvPr/>
          </p:nvSpPr>
          <p:spPr>
            <a:xfrm>
              <a:off x="831641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Minus 20"/>
            <p:cNvSpPr/>
            <p:nvPr/>
          </p:nvSpPr>
          <p:spPr>
            <a:xfrm>
              <a:off x="802838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Minus 21"/>
            <p:cNvSpPr/>
            <p:nvPr/>
          </p:nvSpPr>
          <p:spPr>
            <a:xfrm>
              <a:off x="774035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" name="Minus 22"/>
            <p:cNvSpPr/>
            <p:nvPr/>
          </p:nvSpPr>
          <p:spPr>
            <a:xfrm>
              <a:off x="745232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4" name="Minus 23"/>
            <p:cNvSpPr/>
            <p:nvPr/>
          </p:nvSpPr>
          <p:spPr>
            <a:xfrm>
              <a:off x="716428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" name="Minus 24"/>
            <p:cNvSpPr/>
            <p:nvPr/>
          </p:nvSpPr>
          <p:spPr>
            <a:xfrm>
              <a:off x="687625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6" name="Minus 25"/>
            <p:cNvSpPr/>
            <p:nvPr/>
          </p:nvSpPr>
          <p:spPr>
            <a:xfrm>
              <a:off x="658822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7" name="Minus 26"/>
            <p:cNvSpPr/>
            <p:nvPr/>
          </p:nvSpPr>
          <p:spPr>
            <a:xfrm>
              <a:off x="630019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8" name="Minus 27"/>
            <p:cNvSpPr/>
            <p:nvPr/>
          </p:nvSpPr>
          <p:spPr>
            <a:xfrm>
              <a:off x="601216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Minus 28"/>
            <p:cNvSpPr/>
            <p:nvPr/>
          </p:nvSpPr>
          <p:spPr>
            <a:xfrm>
              <a:off x="572412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0" name="Minus 29"/>
            <p:cNvSpPr/>
            <p:nvPr/>
          </p:nvSpPr>
          <p:spPr>
            <a:xfrm>
              <a:off x="543609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1" name="Minus 30"/>
            <p:cNvSpPr/>
            <p:nvPr/>
          </p:nvSpPr>
          <p:spPr>
            <a:xfrm>
              <a:off x="514806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2" name="Minus 31"/>
            <p:cNvSpPr/>
            <p:nvPr/>
          </p:nvSpPr>
          <p:spPr>
            <a:xfrm>
              <a:off x="486003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3" name="Minus 32"/>
            <p:cNvSpPr/>
            <p:nvPr/>
          </p:nvSpPr>
          <p:spPr>
            <a:xfrm>
              <a:off x="457200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4" name="Minus 33"/>
            <p:cNvSpPr/>
            <p:nvPr/>
          </p:nvSpPr>
          <p:spPr>
            <a:xfrm>
              <a:off x="428396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5" name="Minus 34"/>
            <p:cNvSpPr/>
            <p:nvPr/>
          </p:nvSpPr>
          <p:spPr>
            <a:xfrm>
              <a:off x="399593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6" name="Minus 35"/>
            <p:cNvSpPr/>
            <p:nvPr/>
          </p:nvSpPr>
          <p:spPr>
            <a:xfrm>
              <a:off x="370790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7" name="Minus 36"/>
            <p:cNvSpPr/>
            <p:nvPr/>
          </p:nvSpPr>
          <p:spPr>
            <a:xfrm>
              <a:off x="341987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8" name="Minus 37"/>
            <p:cNvSpPr/>
            <p:nvPr/>
          </p:nvSpPr>
          <p:spPr>
            <a:xfrm>
              <a:off x="313184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9" name="Minus 38"/>
            <p:cNvSpPr/>
            <p:nvPr/>
          </p:nvSpPr>
          <p:spPr>
            <a:xfrm>
              <a:off x="284380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0" name="Minus 39"/>
            <p:cNvSpPr/>
            <p:nvPr/>
          </p:nvSpPr>
          <p:spPr>
            <a:xfrm>
              <a:off x="255577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1" name="Minus 40"/>
            <p:cNvSpPr/>
            <p:nvPr/>
          </p:nvSpPr>
          <p:spPr>
            <a:xfrm>
              <a:off x="226774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2" name="Minus 41"/>
            <p:cNvSpPr/>
            <p:nvPr/>
          </p:nvSpPr>
          <p:spPr>
            <a:xfrm>
              <a:off x="197971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3" name="Minus 42"/>
            <p:cNvSpPr/>
            <p:nvPr/>
          </p:nvSpPr>
          <p:spPr>
            <a:xfrm>
              <a:off x="169168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4" name="Minus 43"/>
            <p:cNvSpPr/>
            <p:nvPr/>
          </p:nvSpPr>
          <p:spPr>
            <a:xfrm>
              <a:off x="140364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5" name="Minus 44"/>
            <p:cNvSpPr/>
            <p:nvPr/>
          </p:nvSpPr>
          <p:spPr>
            <a:xfrm>
              <a:off x="1157791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6" name="Minus 45"/>
            <p:cNvSpPr/>
            <p:nvPr/>
          </p:nvSpPr>
          <p:spPr>
            <a:xfrm>
              <a:off x="860444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8" name="Minus 47"/>
            <p:cNvSpPr/>
            <p:nvPr/>
          </p:nvSpPr>
          <p:spPr>
            <a:xfrm>
              <a:off x="886360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47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456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000" dirty="0" smtClean="0"/>
              <a:t>Vedoucí </a:t>
            </a:r>
          </a:p>
          <a:p>
            <a:pPr lvl="1">
              <a:buFont typeface="Wingdings" pitchFamily="2" charset="2"/>
              <a:buChar char="q"/>
            </a:pPr>
            <a:r>
              <a:rPr lang="cs-CZ" sz="1800" dirty="0" smtClean="0"/>
              <a:t>Setkal </a:t>
            </a:r>
            <a:r>
              <a:rPr lang="cs-CZ" sz="1800" dirty="0"/>
              <a:t>jste se při měření intenzit dopravy s některými faktory, které by mohly výsledky </a:t>
            </a:r>
            <a:r>
              <a:rPr lang="cs-CZ" sz="1800" dirty="0" smtClean="0"/>
              <a:t>měření nějakým </a:t>
            </a:r>
            <a:r>
              <a:rPr lang="cs-CZ" sz="1800" dirty="0"/>
              <a:t>způsobem ovlivnit? </a:t>
            </a:r>
            <a:endParaRPr lang="cs-CZ" sz="1800" dirty="0" smtClean="0"/>
          </a:p>
          <a:p>
            <a:pPr marL="457200" lvl="1" indent="0">
              <a:buNone/>
            </a:pPr>
            <a:endParaRPr lang="cs-CZ" sz="1800" dirty="0" smtClean="0"/>
          </a:p>
          <a:p>
            <a:pPr marL="457200" lvl="1" indent="0">
              <a:buNone/>
            </a:pPr>
            <a:endParaRPr lang="cs-CZ" sz="1800" dirty="0" smtClean="0"/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Oponent</a:t>
            </a:r>
            <a:endParaRPr lang="cs-CZ" sz="2000" dirty="0"/>
          </a:p>
          <a:p>
            <a:pPr lvl="1">
              <a:buFont typeface="Wingdings" pitchFamily="2" charset="2"/>
              <a:buChar char="q"/>
            </a:pPr>
            <a:r>
              <a:rPr lang="cs-CZ" sz="1800" dirty="0"/>
              <a:t>Bolo by možné získané výsledky použiť pre tvorbu simulačných modelov programe PTV </a:t>
            </a:r>
            <a:r>
              <a:rPr lang="cs-CZ" sz="1800" dirty="0" smtClean="0"/>
              <a:t>Vissim?</a:t>
            </a:r>
            <a:endParaRPr lang="cs-CZ" sz="2000" dirty="0" smtClean="0"/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7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94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Otázka oponenta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 PTV Vissim</a:t>
            </a:r>
            <a:endParaRPr lang="cs-CZ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Skupina 48"/>
          <p:cNvGrpSpPr/>
          <p:nvPr/>
        </p:nvGrpSpPr>
        <p:grpSpPr>
          <a:xfrm>
            <a:off x="1157791" y="22312"/>
            <a:ext cx="7921837" cy="216024"/>
            <a:chOff x="1157791" y="22312"/>
            <a:chExt cx="7921837" cy="216024"/>
          </a:xfrm>
        </p:grpSpPr>
        <p:sp>
          <p:nvSpPr>
            <p:cNvPr id="20" name="Minus 19"/>
            <p:cNvSpPr/>
            <p:nvPr/>
          </p:nvSpPr>
          <p:spPr>
            <a:xfrm>
              <a:off x="831641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Minus 20"/>
            <p:cNvSpPr/>
            <p:nvPr/>
          </p:nvSpPr>
          <p:spPr>
            <a:xfrm>
              <a:off x="802838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Minus 21"/>
            <p:cNvSpPr/>
            <p:nvPr/>
          </p:nvSpPr>
          <p:spPr>
            <a:xfrm>
              <a:off x="774035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" name="Minus 22"/>
            <p:cNvSpPr/>
            <p:nvPr/>
          </p:nvSpPr>
          <p:spPr>
            <a:xfrm>
              <a:off x="745232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4" name="Minus 23"/>
            <p:cNvSpPr/>
            <p:nvPr/>
          </p:nvSpPr>
          <p:spPr>
            <a:xfrm>
              <a:off x="716428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" name="Minus 24"/>
            <p:cNvSpPr/>
            <p:nvPr/>
          </p:nvSpPr>
          <p:spPr>
            <a:xfrm>
              <a:off x="687625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6" name="Minus 25"/>
            <p:cNvSpPr/>
            <p:nvPr/>
          </p:nvSpPr>
          <p:spPr>
            <a:xfrm>
              <a:off x="658822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7" name="Minus 26"/>
            <p:cNvSpPr/>
            <p:nvPr/>
          </p:nvSpPr>
          <p:spPr>
            <a:xfrm>
              <a:off x="630019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8" name="Minus 27"/>
            <p:cNvSpPr/>
            <p:nvPr/>
          </p:nvSpPr>
          <p:spPr>
            <a:xfrm>
              <a:off x="601216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Minus 28"/>
            <p:cNvSpPr/>
            <p:nvPr/>
          </p:nvSpPr>
          <p:spPr>
            <a:xfrm>
              <a:off x="572412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0" name="Minus 29"/>
            <p:cNvSpPr/>
            <p:nvPr/>
          </p:nvSpPr>
          <p:spPr>
            <a:xfrm>
              <a:off x="543609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1" name="Minus 30"/>
            <p:cNvSpPr/>
            <p:nvPr/>
          </p:nvSpPr>
          <p:spPr>
            <a:xfrm>
              <a:off x="514806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2" name="Minus 31"/>
            <p:cNvSpPr/>
            <p:nvPr/>
          </p:nvSpPr>
          <p:spPr>
            <a:xfrm>
              <a:off x="486003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3" name="Minus 32"/>
            <p:cNvSpPr/>
            <p:nvPr/>
          </p:nvSpPr>
          <p:spPr>
            <a:xfrm>
              <a:off x="457200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4" name="Minus 33"/>
            <p:cNvSpPr/>
            <p:nvPr/>
          </p:nvSpPr>
          <p:spPr>
            <a:xfrm>
              <a:off x="428396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5" name="Minus 34"/>
            <p:cNvSpPr/>
            <p:nvPr/>
          </p:nvSpPr>
          <p:spPr>
            <a:xfrm>
              <a:off x="399593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6" name="Minus 35"/>
            <p:cNvSpPr/>
            <p:nvPr/>
          </p:nvSpPr>
          <p:spPr>
            <a:xfrm>
              <a:off x="370790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7" name="Minus 36"/>
            <p:cNvSpPr/>
            <p:nvPr/>
          </p:nvSpPr>
          <p:spPr>
            <a:xfrm>
              <a:off x="341987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8" name="Minus 37"/>
            <p:cNvSpPr/>
            <p:nvPr/>
          </p:nvSpPr>
          <p:spPr>
            <a:xfrm>
              <a:off x="313184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9" name="Minus 38"/>
            <p:cNvSpPr/>
            <p:nvPr/>
          </p:nvSpPr>
          <p:spPr>
            <a:xfrm>
              <a:off x="284380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0" name="Minus 39"/>
            <p:cNvSpPr/>
            <p:nvPr/>
          </p:nvSpPr>
          <p:spPr>
            <a:xfrm>
              <a:off x="255577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1" name="Minus 40"/>
            <p:cNvSpPr/>
            <p:nvPr/>
          </p:nvSpPr>
          <p:spPr>
            <a:xfrm>
              <a:off x="226774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2" name="Minus 41"/>
            <p:cNvSpPr/>
            <p:nvPr/>
          </p:nvSpPr>
          <p:spPr>
            <a:xfrm>
              <a:off x="197971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3" name="Minus 42"/>
            <p:cNvSpPr/>
            <p:nvPr/>
          </p:nvSpPr>
          <p:spPr>
            <a:xfrm>
              <a:off x="169168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4" name="Minus 43"/>
            <p:cNvSpPr/>
            <p:nvPr/>
          </p:nvSpPr>
          <p:spPr>
            <a:xfrm>
              <a:off x="140364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5" name="Minus 44"/>
            <p:cNvSpPr/>
            <p:nvPr/>
          </p:nvSpPr>
          <p:spPr>
            <a:xfrm>
              <a:off x="1157791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6" name="Minus 45"/>
            <p:cNvSpPr/>
            <p:nvPr/>
          </p:nvSpPr>
          <p:spPr>
            <a:xfrm>
              <a:off x="860444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8" name="Minus 47"/>
            <p:cNvSpPr/>
            <p:nvPr/>
          </p:nvSpPr>
          <p:spPr>
            <a:xfrm>
              <a:off x="886360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pic>
        <p:nvPicPr>
          <p:cNvPr id="3" name="ddd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67744" y="2204864"/>
            <a:ext cx="5084708" cy="436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Otázka oponenta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 PTV Vissim</a:t>
            </a:r>
            <a:endParaRPr lang="cs-CZ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Skupina 48"/>
          <p:cNvGrpSpPr/>
          <p:nvPr/>
        </p:nvGrpSpPr>
        <p:grpSpPr>
          <a:xfrm>
            <a:off x="1157791" y="22312"/>
            <a:ext cx="7921837" cy="216024"/>
            <a:chOff x="1157791" y="22312"/>
            <a:chExt cx="7921837" cy="216024"/>
          </a:xfrm>
        </p:grpSpPr>
        <p:sp>
          <p:nvSpPr>
            <p:cNvPr id="20" name="Minus 19"/>
            <p:cNvSpPr/>
            <p:nvPr/>
          </p:nvSpPr>
          <p:spPr>
            <a:xfrm>
              <a:off x="831641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Minus 20"/>
            <p:cNvSpPr/>
            <p:nvPr/>
          </p:nvSpPr>
          <p:spPr>
            <a:xfrm>
              <a:off x="802838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Minus 21"/>
            <p:cNvSpPr/>
            <p:nvPr/>
          </p:nvSpPr>
          <p:spPr>
            <a:xfrm>
              <a:off x="774035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" name="Minus 22"/>
            <p:cNvSpPr/>
            <p:nvPr/>
          </p:nvSpPr>
          <p:spPr>
            <a:xfrm>
              <a:off x="745232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4" name="Minus 23"/>
            <p:cNvSpPr/>
            <p:nvPr/>
          </p:nvSpPr>
          <p:spPr>
            <a:xfrm>
              <a:off x="716428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" name="Minus 24"/>
            <p:cNvSpPr/>
            <p:nvPr/>
          </p:nvSpPr>
          <p:spPr>
            <a:xfrm>
              <a:off x="687625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6" name="Minus 25"/>
            <p:cNvSpPr/>
            <p:nvPr/>
          </p:nvSpPr>
          <p:spPr>
            <a:xfrm>
              <a:off x="658822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7" name="Minus 26"/>
            <p:cNvSpPr/>
            <p:nvPr/>
          </p:nvSpPr>
          <p:spPr>
            <a:xfrm>
              <a:off x="630019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8" name="Minus 27"/>
            <p:cNvSpPr/>
            <p:nvPr/>
          </p:nvSpPr>
          <p:spPr>
            <a:xfrm>
              <a:off x="601216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Minus 28"/>
            <p:cNvSpPr/>
            <p:nvPr/>
          </p:nvSpPr>
          <p:spPr>
            <a:xfrm>
              <a:off x="572412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0" name="Minus 29"/>
            <p:cNvSpPr/>
            <p:nvPr/>
          </p:nvSpPr>
          <p:spPr>
            <a:xfrm>
              <a:off x="543609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1" name="Minus 30"/>
            <p:cNvSpPr/>
            <p:nvPr/>
          </p:nvSpPr>
          <p:spPr>
            <a:xfrm>
              <a:off x="514806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2" name="Minus 31"/>
            <p:cNvSpPr/>
            <p:nvPr/>
          </p:nvSpPr>
          <p:spPr>
            <a:xfrm>
              <a:off x="486003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3" name="Minus 32"/>
            <p:cNvSpPr/>
            <p:nvPr/>
          </p:nvSpPr>
          <p:spPr>
            <a:xfrm>
              <a:off x="457200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4" name="Minus 33"/>
            <p:cNvSpPr/>
            <p:nvPr/>
          </p:nvSpPr>
          <p:spPr>
            <a:xfrm>
              <a:off x="428396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5" name="Minus 34"/>
            <p:cNvSpPr/>
            <p:nvPr/>
          </p:nvSpPr>
          <p:spPr>
            <a:xfrm>
              <a:off x="399593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6" name="Minus 35"/>
            <p:cNvSpPr/>
            <p:nvPr/>
          </p:nvSpPr>
          <p:spPr>
            <a:xfrm>
              <a:off x="370790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7" name="Minus 36"/>
            <p:cNvSpPr/>
            <p:nvPr/>
          </p:nvSpPr>
          <p:spPr>
            <a:xfrm>
              <a:off x="341987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8" name="Minus 37"/>
            <p:cNvSpPr/>
            <p:nvPr/>
          </p:nvSpPr>
          <p:spPr>
            <a:xfrm>
              <a:off x="313184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9" name="Minus 38"/>
            <p:cNvSpPr/>
            <p:nvPr/>
          </p:nvSpPr>
          <p:spPr>
            <a:xfrm>
              <a:off x="284380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0" name="Minus 39"/>
            <p:cNvSpPr/>
            <p:nvPr/>
          </p:nvSpPr>
          <p:spPr>
            <a:xfrm>
              <a:off x="255577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1" name="Minus 40"/>
            <p:cNvSpPr/>
            <p:nvPr/>
          </p:nvSpPr>
          <p:spPr>
            <a:xfrm>
              <a:off x="226774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2" name="Minus 41"/>
            <p:cNvSpPr/>
            <p:nvPr/>
          </p:nvSpPr>
          <p:spPr>
            <a:xfrm>
              <a:off x="197971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3" name="Minus 42"/>
            <p:cNvSpPr/>
            <p:nvPr/>
          </p:nvSpPr>
          <p:spPr>
            <a:xfrm>
              <a:off x="169168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4" name="Minus 43"/>
            <p:cNvSpPr/>
            <p:nvPr/>
          </p:nvSpPr>
          <p:spPr>
            <a:xfrm>
              <a:off x="140364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5" name="Minus 44"/>
            <p:cNvSpPr/>
            <p:nvPr/>
          </p:nvSpPr>
          <p:spPr>
            <a:xfrm>
              <a:off x="1157791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6" name="Minus 45"/>
            <p:cNvSpPr/>
            <p:nvPr/>
          </p:nvSpPr>
          <p:spPr>
            <a:xfrm>
              <a:off x="860444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8" name="Minus 47"/>
            <p:cNvSpPr/>
            <p:nvPr/>
          </p:nvSpPr>
          <p:spPr>
            <a:xfrm>
              <a:off x="886360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pic>
        <p:nvPicPr>
          <p:cNvPr id="6" name="PTV Vissim- Simulation of a Complex Intersectio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6902" y="1988840"/>
            <a:ext cx="5999989" cy="44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3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9454"/>
            <a:ext cx="8229600" cy="1143000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Důvody k řešení daného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27363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zjistit dopravní situaci v Táboře</a:t>
            </a: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seznámit se s dalším vývojem</a:t>
            </a: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získat více informací o dané problematice</a:t>
            </a: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Skupina 48"/>
          <p:cNvGrpSpPr/>
          <p:nvPr/>
        </p:nvGrpSpPr>
        <p:grpSpPr>
          <a:xfrm>
            <a:off x="1157791" y="22312"/>
            <a:ext cx="7921837" cy="216024"/>
            <a:chOff x="1157791" y="22312"/>
            <a:chExt cx="7921837" cy="216024"/>
          </a:xfrm>
        </p:grpSpPr>
        <p:sp>
          <p:nvSpPr>
            <p:cNvPr id="20" name="Minus 19"/>
            <p:cNvSpPr/>
            <p:nvPr/>
          </p:nvSpPr>
          <p:spPr>
            <a:xfrm>
              <a:off x="831641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Minus 20"/>
            <p:cNvSpPr/>
            <p:nvPr/>
          </p:nvSpPr>
          <p:spPr>
            <a:xfrm>
              <a:off x="802838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Minus 21"/>
            <p:cNvSpPr/>
            <p:nvPr/>
          </p:nvSpPr>
          <p:spPr>
            <a:xfrm>
              <a:off x="774035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" name="Minus 22"/>
            <p:cNvSpPr/>
            <p:nvPr/>
          </p:nvSpPr>
          <p:spPr>
            <a:xfrm>
              <a:off x="745232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4" name="Minus 23"/>
            <p:cNvSpPr/>
            <p:nvPr/>
          </p:nvSpPr>
          <p:spPr>
            <a:xfrm>
              <a:off x="716428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" name="Minus 24"/>
            <p:cNvSpPr/>
            <p:nvPr/>
          </p:nvSpPr>
          <p:spPr>
            <a:xfrm>
              <a:off x="687625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6" name="Minus 25"/>
            <p:cNvSpPr/>
            <p:nvPr/>
          </p:nvSpPr>
          <p:spPr>
            <a:xfrm>
              <a:off x="658822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7" name="Minus 26"/>
            <p:cNvSpPr/>
            <p:nvPr/>
          </p:nvSpPr>
          <p:spPr>
            <a:xfrm>
              <a:off x="630019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8" name="Minus 27"/>
            <p:cNvSpPr/>
            <p:nvPr/>
          </p:nvSpPr>
          <p:spPr>
            <a:xfrm>
              <a:off x="601216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Minus 28"/>
            <p:cNvSpPr/>
            <p:nvPr/>
          </p:nvSpPr>
          <p:spPr>
            <a:xfrm>
              <a:off x="572412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0" name="Minus 29"/>
            <p:cNvSpPr/>
            <p:nvPr/>
          </p:nvSpPr>
          <p:spPr>
            <a:xfrm>
              <a:off x="543609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1" name="Minus 30"/>
            <p:cNvSpPr/>
            <p:nvPr/>
          </p:nvSpPr>
          <p:spPr>
            <a:xfrm>
              <a:off x="514806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2" name="Minus 31"/>
            <p:cNvSpPr/>
            <p:nvPr/>
          </p:nvSpPr>
          <p:spPr>
            <a:xfrm>
              <a:off x="486003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3" name="Minus 32"/>
            <p:cNvSpPr/>
            <p:nvPr/>
          </p:nvSpPr>
          <p:spPr>
            <a:xfrm>
              <a:off x="457200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4" name="Minus 33"/>
            <p:cNvSpPr/>
            <p:nvPr/>
          </p:nvSpPr>
          <p:spPr>
            <a:xfrm>
              <a:off x="428396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5" name="Minus 34"/>
            <p:cNvSpPr/>
            <p:nvPr/>
          </p:nvSpPr>
          <p:spPr>
            <a:xfrm>
              <a:off x="399593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6" name="Minus 35"/>
            <p:cNvSpPr/>
            <p:nvPr/>
          </p:nvSpPr>
          <p:spPr>
            <a:xfrm>
              <a:off x="370790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7" name="Minus 36"/>
            <p:cNvSpPr/>
            <p:nvPr/>
          </p:nvSpPr>
          <p:spPr>
            <a:xfrm>
              <a:off x="341987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8" name="Minus 37"/>
            <p:cNvSpPr/>
            <p:nvPr/>
          </p:nvSpPr>
          <p:spPr>
            <a:xfrm>
              <a:off x="313184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9" name="Minus 38"/>
            <p:cNvSpPr/>
            <p:nvPr/>
          </p:nvSpPr>
          <p:spPr>
            <a:xfrm>
              <a:off x="284380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0" name="Minus 39"/>
            <p:cNvSpPr/>
            <p:nvPr/>
          </p:nvSpPr>
          <p:spPr>
            <a:xfrm>
              <a:off x="255577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1" name="Minus 40"/>
            <p:cNvSpPr/>
            <p:nvPr/>
          </p:nvSpPr>
          <p:spPr>
            <a:xfrm>
              <a:off x="226774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2" name="Minus 41"/>
            <p:cNvSpPr/>
            <p:nvPr/>
          </p:nvSpPr>
          <p:spPr>
            <a:xfrm>
              <a:off x="197971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3" name="Minus 42"/>
            <p:cNvSpPr/>
            <p:nvPr/>
          </p:nvSpPr>
          <p:spPr>
            <a:xfrm>
              <a:off x="169168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4" name="Minus 43"/>
            <p:cNvSpPr/>
            <p:nvPr/>
          </p:nvSpPr>
          <p:spPr>
            <a:xfrm>
              <a:off x="140364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5" name="Minus 44"/>
            <p:cNvSpPr/>
            <p:nvPr/>
          </p:nvSpPr>
          <p:spPr>
            <a:xfrm>
              <a:off x="1157791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6" name="Minus 45"/>
            <p:cNvSpPr/>
            <p:nvPr/>
          </p:nvSpPr>
          <p:spPr>
            <a:xfrm>
              <a:off x="860444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8" name="Minus 47"/>
            <p:cNvSpPr/>
            <p:nvPr/>
          </p:nvSpPr>
          <p:spPr>
            <a:xfrm>
              <a:off x="886360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218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9454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 práce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724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zvolit v silniční síti oblast pozemních komunikací, na kterých je žádoucí provést měření intenzit dopravy</a:t>
            </a: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provést analýzu organizace dopravy v dané oblasti</a:t>
            </a: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návrhy řešení</a:t>
            </a: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Skupina 48"/>
          <p:cNvGrpSpPr/>
          <p:nvPr/>
        </p:nvGrpSpPr>
        <p:grpSpPr>
          <a:xfrm>
            <a:off x="1157791" y="22312"/>
            <a:ext cx="7921837" cy="216024"/>
            <a:chOff x="1157791" y="22312"/>
            <a:chExt cx="7921837" cy="216024"/>
          </a:xfrm>
        </p:grpSpPr>
        <p:sp>
          <p:nvSpPr>
            <p:cNvPr id="20" name="Minus 19"/>
            <p:cNvSpPr/>
            <p:nvPr/>
          </p:nvSpPr>
          <p:spPr>
            <a:xfrm>
              <a:off x="831641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Minus 20"/>
            <p:cNvSpPr/>
            <p:nvPr/>
          </p:nvSpPr>
          <p:spPr>
            <a:xfrm>
              <a:off x="802838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Minus 21"/>
            <p:cNvSpPr/>
            <p:nvPr/>
          </p:nvSpPr>
          <p:spPr>
            <a:xfrm>
              <a:off x="774035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" name="Minus 22"/>
            <p:cNvSpPr/>
            <p:nvPr/>
          </p:nvSpPr>
          <p:spPr>
            <a:xfrm>
              <a:off x="745232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4" name="Minus 23"/>
            <p:cNvSpPr/>
            <p:nvPr/>
          </p:nvSpPr>
          <p:spPr>
            <a:xfrm>
              <a:off x="716428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" name="Minus 24"/>
            <p:cNvSpPr/>
            <p:nvPr/>
          </p:nvSpPr>
          <p:spPr>
            <a:xfrm>
              <a:off x="687625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6" name="Minus 25"/>
            <p:cNvSpPr/>
            <p:nvPr/>
          </p:nvSpPr>
          <p:spPr>
            <a:xfrm>
              <a:off x="658822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7" name="Minus 26"/>
            <p:cNvSpPr/>
            <p:nvPr/>
          </p:nvSpPr>
          <p:spPr>
            <a:xfrm>
              <a:off x="630019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8" name="Minus 27"/>
            <p:cNvSpPr/>
            <p:nvPr/>
          </p:nvSpPr>
          <p:spPr>
            <a:xfrm>
              <a:off x="601216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Minus 28"/>
            <p:cNvSpPr/>
            <p:nvPr/>
          </p:nvSpPr>
          <p:spPr>
            <a:xfrm>
              <a:off x="572412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0" name="Minus 29"/>
            <p:cNvSpPr/>
            <p:nvPr/>
          </p:nvSpPr>
          <p:spPr>
            <a:xfrm>
              <a:off x="543609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1" name="Minus 30"/>
            <p:cNvSpPr/>
            <p:nvPr/>
          </p:nvSpPr>
          <p:spPr>
            <a:xfrm>
              <a:off x="514806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2" name="Minus 31"/>
            <p:cNvSpPr/>
            <p:nvPr/>
          </p:nvSpPr>
          <p:spPr>
            <a:xfrm>
              <a:off x="486003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3" name="Minus 32"/>
            <p:cNvSpPr/>
            <p:nvPr/>
          </p:nvSpPr>
          <p:spPr>
            <a:xfrm>
              <a:off x="457200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4" name="Minus 33"/>
            <p:cNvSpPr/>
            <p:nvPr/>
          </p:nvSpPr>
          <p:spPr>
            <a:xfrm>
              <a:off x="428396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5" name="Minus 34"/>
            <p:cNvSpPr/>
            <p:nvPr/>
          </p:nvSpPr>
          <p:spPr>
            <a:xfrm>
              <a:off x="399593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6" name="Minus 35"/>
            <p:cNvSpPr/>
            <p:nvPr/>
          </p:nvSpPr>
          <p:spPr>
            <a:xfrm>
              <a:off x="370790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7" name="Minus 36"/>
            <p:cNvSpPr/>
            <p:nvPr/>
          </p:nvSpPr>
          <p:spPr>
            <a:xfrm>
              <a:off x="341987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8" name="Minus 37"/>
            <p:cNvSpPr/>
            <p:nvPr/>
          </p:nvSpPr>
          <p:spPr>
            <a:xfrm>
              <a:off x="313184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9" name="Minus 38"/>
            <p:cNvSpPr/>
            <p:nvPr/>
          </p:nvSpPr>
          <p:spPr>
            <a:xfrm>
              <a:off x="284380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0" name="Minus 39"/>
            <p:cNvSpPr/>
            <p:nvPr/>
          </p:nvSpPr>
          <p:spPr>
            <a:xfrm>
              <a:off x="255577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1" name="Minus 40"/>
            <p:cNvSpPr/>
            <p:nvPr/>
          </p:nvSpPr>
          <p:spPr>
            <a:xfrm>
              <a:off x="226774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2" name="Minus 41"/>
            <p:cNvSpPr/>
            <p:nvPr/>
          </p:nvSpPr>
          <p:spPr>
            <a:xfrm>
              <a:off x="197971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3" name="Minus 42"/>
            <p:cNvSpPr/>
            <p:nvPr/>
          </p:nvSpPr>
          <p:spPr>
            <a:xfrm>
              <a:off x="169168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4" name="Minus 43"/>
            <p:cNvSpPr/>
            <p:nvPr/>
          </p:nvSpPr>
          <p:spPr>
            <a:xfrm>
              <a:off x="140364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5" name="Minus 44"/>
            <p:cNvSpPr/>
            <p:nvPr/>
          </p:nvSpPr>
          <p:spPr>
            <a:xfrm>
              <a:off x="1157791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6" name="Minus 45"/>
            <p:cNvSpPr/>
            <p:nvPr/>
          </p:nvSpPr>
          <p:spPr>
            <a:xfrm>
              <a:off x="860444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8" name="Minus 47"/>
            <p:cNvSpPr/>
            <p:nvPr/>
          </p:nvSpPr>
          <p:spPr>
            <a:xfrm>
              <a:off x="886360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6242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9454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Výzkumný problém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724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dopravní situace v Táboře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měřící úseky </a:t>
            </a:r>
          </a:p>
          <a:p>
            <a:pPr lvl="1">
              <a:buFont typeface="Wingdings" pitchFamily="2" charset="2"/>
              <a:buChar char="q"/>
            </a:pP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Komunikace II/137, ulice Týnská</a:t>
            </a:r>
          </a:p>
          <a:p>
            <a:pPr lvl="1">
              <a:buFont typeface="Wingdings" pitchFamily="2" charset="2"/>
              <a:buChar char="q"/>
            </a:pP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II/603, ulice Soběslavská</a:t>
            </a:r>
          </a:p>
          <a:p>
            <a:pPr lvl="1">
              <a:buFont typeface="Wingdings" pitchFamily="2" charset="2"/>
              <a:buChar char="q"/>
            </a:pPr>
            <a:endParaRPr lang="cs-CZ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intenzita dopravy – denní, týdenní a roční průměrná denní intenzita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budoucí vývoj dopravní situace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srovnání dat z celostátního sčítání dopravy z let 2000-2016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návrh na zlepšení současné situace</a:t>
            </a: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/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Skupina 48"/>
          <p:cNvGrpSpPr/>
          <p:nvPr/>
        </p:nvGrpSpPr>
        <p:grpSpPr>
          <a:xfrm>
            <a:off x="1157791" y="22312"/>
            <a:ext cx="7921837" cy="216024"/>
            <a:chOff x="1157791" y="22312"/>
            <a:chExt cx="7921837" cy="216024"/>
          </a:xfrm>
        </p:grpSpPr>
        <p:sp>
          <p:nvSpPr>
            <p:cNvPr id="20" name="Minus 19"/>
            <p:cNvSpPr/>
            <p:nvPr/>
          </p:nvSpPr>
          <p:spPr>
            <a:xfrm>
              <a:off x="831641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Minus 20"/>
            <p:cNvSpPr/>
            <p:nvPr/>
          </p:nvSpPr>
          <p:spPr>
            <a:xfrm>
              <a:off x="802838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Minus 21"/>
            <p:cNvSpPr/>
            <p:nvPr/>
          </p:nvSpPr>
          <p:spPr>
            <a:xfrm>
              <a:off x="774035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" name="Minus 22"/>
            <p:cNvSpPr/>
            <p:nvPr/>
          </p:nvSpPr>
          <p:spPr>
            <a:xfrm>
              <a:off x="745232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4" name="Minus 23"/>
            <p:cNvSpPr/>
            <p:nvPr/>
          </p:nvSpPr>
          <p:spPr>
            <a:xfrm>
              <a:off x="716428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" name="Minus 24"/>
            <p:cNvSpPr/>
            <p:nvPr/>
          </p:nvSpPr>
          <p:spPr>
            <a:xfrm>
              <a:off x="687625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6" name="Minus 25"/>
            <p:cNvSpPr/>
            <p:nvPr/>
          </p:nvSpPr>
          <p:spPr>
            <a:xfrm>
              <a:off x="658822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7" name="Minus 26"/>
            <p:cNvSpPr/>
            <p:nvPr/>
          </p:nvSpPr>
          <p:spPr>
            <a:xfrm>
              <a:off x="630019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8" name="Minus 27"/>
            <p:cNvSpPr/>
            <p:nvPr/>
          </p:nvSpPr>
          <p:spPr>
            <a:xfrm>
              <a:off x="601216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Minus 28"/>
            <p:cNvSpPr/>
            <p:nvPr/>
          </p:nvSpPr>
          <p:spPr>
            <a:xfrm>
              <a:off x="572412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0" name="Minus 29"/>
            <p:cNvSpPr/>
            <p:nvPr/>
          </p:nvSpPr>
          <p:spPr>
            <a:xfrm>
              <a:off x="543609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1" name="Minus 30"/>
            <p:cNvSpPr/>
            <p:nvPr/>
          </p:nvSpPr>
          <p:spPr>
            <a:xfrm>
              <a:off x="514806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2" name="Minus 31"/>
            <p:cNvSpPr/>
            <p:nvPr/>
          </p:nvSpPr>
          <p:spPr>
            <a:xfrm>
              <a:off x="486003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3" name="Minus 32"/>
            <p:cNvSpPr/>
            <p:nvPr/>
          </p:nvSpPr>
          <p:spPr>
            <a:xfrm>
              <a:off x="457200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4" name="Minus 33"/>
            <p:cNvSpPr/>
            <p:nvPr/>
          </p:nvSpPr>
          <p:spPr>
            <a:xfrm>
              <a:off x="428396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5" name="Minus 34"/>
            <p:cNvSpPr/>
            <p:nvPr/>
          </p:nvSpPr>
          <p:spPr>
            <a:xfrm>
              <a:off x="399593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6" name="Minus 35"/>
            <p:cNvSpPr/>
            <p:nvPr/>
          </p:nvSpPr>
          <p:spPr>
            <a:xfrm>
              <a:off x="370790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7" name="Minus 36"/>
            <p:cNvSpPr/>
            <p:nvPr/>
          </p:nvSpPr>
          <p:spPr>
            <a:xfrm>
              <a:off x="341987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8" name="Minus 37"/>
            <p:cNvSpPr/>
            <p:nvPr/>
          </p:nvSpPr>
          <p:spPr>
            <a:xfrm>
              <a:off x="313184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9" name="Minus 38"/>
            <p:cNvSpPr/>
            <p:nvPr/>
          </p:nvSpPr>
          <p:spPr>
            <a:xfrm>
              <a:off x="284380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0" name="Minus 39"/>
            <p:cNvSpPr/>
            <p:nvPr/>
          </p:nvSpPr>
          <p:spPr>
            <a:xfrm>
              <a:off x="255577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1" name="Minus 40"/>
            <p:cNvSpPr/>
            <p:nvPr/>
          </p:nvSpPr>
          <p:spPr>
            <a:xfrm>
              <a:off x="226774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2" name="Minus 41"/>
            <p:cNvSpPr/>
            <p:nvPr/>
          </p:nvSpPr>
          <p:spPr>
            <a:xfrm>
              <a:off x="197971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3" name="Minus 42"/>
            <p:cNvSpPr/>
            <p:nvPr/>
          </p:nvSpPr>
          <p:spPr>
            <a:xfrm>
              <a:off x="169168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4" name="Minus 43"/>
            <p:cNvSpPr/>
            <p:nvPr/>
          </p:nvSpPr>
          <p:spPr>
            <a:xfrm>
              <a:off x="140364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5" name="Minus 44"/>
            <p:cNvSpPr/>
            <p:nvPr/>
          </p:nvSpPr>
          <p:spPr>
            <a:xfrm>
              <a:off x="1157791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6" name="Minus 45"/>
            <p:cNvSpPr/>
            <p:nvPr/>
          </p:nvSpPr>
          <p:spPr>
            <a:xfrm>
              <a:off x="860444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8" name="Minus 47"/>
            <p:cNvSpPr/>
            <p:nvPr/>
          </p:nvSpPr>
          <p:spPr>
            <a:xfrm>
              <a:off x="886360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3374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9454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Použité metody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724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Sběr 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dat</a:t>
            </a: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krátkodobý </a:t>
            </a:r>
            <a:r>
              <a:rPr lang="cs-C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průzkum</a:t>
            </a:r>
          </a:p>
          <a:p>
            <a:pPr lvl="1">
              <a:buFont typeface="Wingdings" pitchFamily="2" charset="2"/>
              <a:buChar char="q"/>
            </a:pP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ruční sčítání</a:t>
            </a:r>
          </a:p>
          <a:p>
            <a:pPr marL="457200" lvl="1" indent="0">
              <a:buNone/>
            </a:pPr>
            <a:endParaRPr lang="cs-CZ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Zpracování a vyhodnocování dat</a:t>
            </a:r>
          </a:p>
          <a:p>
            <a:pPr lvl="1">
              <a:buFont typeface="Wingdings" pitchFamily="2" charset="2"/>
              <a:buChar char="q"/>
            </a:pPr>
            <a:r>
              <a:rPr lang="cs-C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TP 189</a:t>
            </a:r>
          </a:p>
          <a:p>
            <a:pPr lvl="1">
              <a:buFont typeface="Wingdings" pitchFamily="2" charset="2"/>
              <a:buChar char="q"/>
            </a:pPr>
            <a:r>
              <a:rPr lang="cs-C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TP 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225</a:t>
            </a:r>
          </a:p>
          <a:p>
            <a:pPr marL="457200" lvl="1" indent="0">
              <a:buNone/>
            </a:pPr>
            <a:endParaRPr lang="cs-CZ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Celostátní sčítání dopravy</a:t>
            </a: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Skupina 48"/>
          <p:cNvGrpSpPr/>
          <p:nvPr/>
        </p:nvGrpSpPr>
        <p:grpSpPr>
          <a:xfrm>
            <a:off x="1157791" y="22312"/>
            <a:ext cx="7921837" cy="216024"/>
            <a:chOff x="1157791" y="22312"/>
            <a:chExt cx="7921837" cy="216024"/>
          </a:xfrm>
        </p:grpSpPr>
        <p:sp>
          <p:nvSpPr>
            <p:cNvPr id="20" name="Minus 19"/>
            <p:cNvSpPr/>
            <p:nvPr/>
          </p:nvSpPr>
          <p:spPr>
            <a:xfrm>
              <a:off x="831641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Minus 20"/>
            <p:cNvSpPr/>
            <p:nvPr/>
          </p:nvSpPr>
          <p:spPr>
            <a:xfrm>
              <a:off x="802838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Minus 21"/>
            <p:cNvSpPr/>
            <p:nvPr/>
          </p:nvSpPr>
          <p:spPr>
            <a:xfrm>
              <a:off x="774035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" name="Minus 22"/>
            <p:cNvSpPr/>
            <p:nvPr/>
          </p:nvSpPr>
          <p:spPr>
            <a:xfrm>
              <a:off x="745232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4" name="Minus 23"/>
            <p:cNvSpPr/>
            <p:nvPr/>
          </p:nvSpPr>
          <p:spPr>
            <a:xfrm>
              <a:off x="716428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" name="Minus 24"/>
            <p:cNvSpPr/>
            <p:nvPr/>
          </p:nvSpPr>
          <p:spPr>
            <a:xfrm>
              <a:off x="687625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6" name="Minus 25"/>
            <p:cNvSpPr/>
            <p:nvPr/>
          </p:nvSpPr>
          <p:spPr>
            <a:xfrm>
              <a:off x="658822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7" name="Minus 26"/>
            <p:cNvSpPr/>
            <p:nvPr/>
          </p:nvSpPr>
          <p:spPr>
            <a:xfrm>
              <a:off x="630019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8" name="Minus 27"/>
            <p:cNvSpPr/>
            <p:nvPr/>
          </p:nvSpPr>
          <p:spPr>
            <a:xfrm>
              <a:off x="601216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Minus 28"/>
            <p:cNvSpPr/>
            <p:nvPr/>
          </p:nvSpPr>
          <p:spPr>
            <a:xfrm>
              <a:off x="572412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0" name="Minus 29"/>
            <p:cNvSpPr/>
            <p:nvPr/>
          </p:nvSpPr>
          <p:spPr>
            <a:xfrm>
              <a:off x="543609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1" name="Minus 30"/>
            <p:cNvSpPr/>
            <p:nvPr/>
          </p:nvSpPr>
          <p:spPr>
            <a:xfrm>
              <a:off x="514806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2" name="Minus 31"/>
            <p:cNvSpPr/>
            <p:nvPr/>
          </p:nvSpPr>
          <p:spPr>
            <a:xfrm>
              <a:off x="486003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3" name="Minus 32"/>
            <p:cNvSpPr/>
            <p:nvPr/>
          </p:nvSpPr>
          <p:spPr>
            <a:xfrm>
              <a:off x="457200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4" name="Minus 33"/>
            <p:cNvSpPr/>
            <p:nvPr/>
          </p:nvSpPr>
          <p:spPr>
            <a:xfrm>
              <a:off x="428396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5" name="Minus 34"/>
            <p:cNvSpPr/>
            <p:nvPr/>
          </p:nvSpPr>
          <p:spPr>
            <a:xfrm>
              <a:off x="399593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6" name="Minus 35"/>
            <p:cNvSpPr/>
            <p:nvPr/>
          </p:nvSpPr>
          <p:spPr>
            <a:xfrm>
              <a:off x="370790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7" name="Minus 36"/>
            <p:cNvSpPr/>
            <p:nvPr/>
          </p:nvSpPr>
          <p:spPr>
            <a:xfrm>
              <a:off x="341987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8" name="Minus 37"/>
            <p:cNvSpPr/>
            <p:nvPr/>
          </p:nvSpPr>
          <p:spPr>
            <a:xfrm>
              <a:off x="313184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9" name="Minus 38"/>
            <p:cNvSpPr/>
            <p:nvPr/>
          </p:nvSpPr>
          <p:spPr>
            <a:xfrm>
              <a:off x="284380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0" name="Minus 39"/>
            <p:cNvSpPr/>
            <p:nvPr/>
          </p:nvSpPr>
          <p:spPr>
            <a:xfrm>
              <a:off x="255577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1" name="Minus 40"/>
            <p:cNvSpPr/>
            <p:nvPr/>
          </p:nvSpPr>
          <p:spPr>
            <a:xfrm>
              <a:off x="226774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2" name="Minus 41"/>
            <p:cNvSpPr/>
            <p:nvPr/>
          </p:nvSpPr>
          <p:spPr>
            <a:xfrm>
              <a:off x="197971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3" name="Minus 42"/>
            <p:cNvSpPr/>
            <p:nvPr/>
          </p:nvSpPr>
          <p:spPr>
            <a:xfrm>
              <a:off x="169168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4" name="Minus 43"/>
            <p:cNvSpPr/>
            <p:nvPr/>
          </p:nvSpPr>
          <p:spPr>
            <a:xfrm>
              <a:off x="140364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5" name="Minus 44"/>
            <p:cNvSpPr/>
            <p:nvPr/>
          </p:nvSpPr>
          <p:spPr>
            <a:xfrm>
              <a:off x="1157791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6" name="Minus 45"/>
            <p:cNvSpPr/>
            <p:nvPr/>
          </p:nvSpPr>
          <p:spPr>
            <a:xfrm>
              <a:off x="860444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8" name="Minus 47"/>
            <p:cNvSpPr/>
            <p:nvPr/>
          </p:nvSpPr>
          <p:spPr>
            <a:xfrm>
              <a:off x="886360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1435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9454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Měřící úseky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Skupina 48"/>
          <p:cNvGrpSpPr/>
          <p:nvPr/>
        </p:nvGrpSpPr>
        <p:grpSpPr>
          <a:xfrm>
            <a:off x="1157791" y="22312"/>
            <a:ext cx="7921837" cy="216024"/>
            <a:chOff x="1157791" y="22312"/>
            <a:chExt cx="7921837" cy="216024"/>
          </a:xfrm>
        </p:grpSpPr>
        <p:sp>
          <p:nvSpPr>
            <p:cNvPr id="20" name="Minus 19"/>
            <p:cNvSpPr/>
            <p:nvPr/>
          </p:nvSpPr>
          <p:spPr>
            <a:xfrm>
              <a:off x="831641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Minus 20"/>
            <p:cNvSpPr/>
            <p:nvPr/>
          </p:nvSpPr>
          <p:spPr>
            <a:xfrm>
              <a:off x="802838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Minus 21"/>
            <p:cNvSpPr/>
            <p:nvPr/>
          </p:nvSpPr>
          <p:spPr>
            <a:xfrm>
              <a:off x="774035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" name="Minus 22"/>
            <p:cNvSpPr/>
            <p:nvPr/>
          </p:nvSpPr>
          <p:spPr>
            <a:xfrm>
              <a:off x="745232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4" name="Minus 23"/>
            <p:cNvSpPr/>
            <p:nvPr/>
          </p:nvSpPr>
          <p:spPr>
            <a:xfrm>
              <a:off x="716428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" name="Minus 24"/>
            <p:cNvSpPr/>
            <p:nvPr/>
          </p:nvSpPr>
          <p:spPr>
            <a:xfrm>
              <a:off x="687625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6" name="Minus 25"/>
            <p:cNvSpPr/>
            <p:nvPr/>
          </p:nvSpPr>
          <p:spPr>
            <a:xfrm>
              <a:off x="658822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7" name="Minus 26"/>
            <p:cNvSpPr/>
            <p:nvPr/>
          </p:nvSpPr>
          <p:spPr>
            <a:xfrm>
              <a:off x="630019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8" name="Minus 27"/>
            <p:cNvSpPr/>
            <p:nvPr/>
          </p:nvSpPr>
          <p:spPr>
            <a:xfrm>
              <a:off x="601216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Minus 28"/>
            <p:cNvSpPr/>
            <p:nvPr/>
          </p:nvSpPr>
          <p:spPr>
            <a:xfrm>
              <a:off x="572412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0" name="Minus 29"/>
            <p:cNvSpPr/>
            <p:nvPr/>
          </p:nvSpPr>
          <p:spPr>
            <a:xfrm>
              <a:off x="543609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1" name="Minus 30"/>
            <p:cNvSpPr/>
            <p:nvPr/>
          </p:nvSpPr>
          <p:spPr>
            <a:xfrm>
              <a:off x="514806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2" name="Minus 31"/>
            <p:cNvSpPr/>
            <p:nvPr/>
          </p:nvSpPr>
          <p:spPr>
            <a:xfrm>
              <a:off x="486003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3" name="Minus 32"/>
            <p:cNvSpPr/>
            <p:nvPr/>
          </p:nvSpPr>
          <p:spPr>
            <a:xfrm>
              <a:off x="457200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4" name="Minus 33"/>
            <p:cNvSpPr/>
            <p:nvPr/>
          </p:nvSpPr>
          <p:spPr>
            <a:xfrm>
              <a:off x="428396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5" name="Minus 34"/>
            <p:cNvSpPr/>
            <p:nvPr/>
          </p:nvSpPr>
          <p:spPr>
            <a:xfrm>
              <a:off x="399593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6" name="Minus 35"/>
            <p:cNvSpPr/>
            <p:nvPr/>
          </p:nvSpPr>
          <p:spPr>
            <a:xfrm>
              <a:off x="370790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7" name="Minus 36"/>
            <p:cNvSpPr/>
            <p:nvPr/>
          </p:nvSpPr>
          <p:spPr>
            <a:xfrm>
              <a:off x="341987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8" name="Minus 37"/>
            <p:cNvSpPr/>
            <p:nvPr/>
          </p:nvSpPr>
          <p:spPr>
            <a:xfrm>
              <a:off x="313184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9" name="Minus 38"/>
            <p:cNvSpPr/>
            <p:nvPr/>
          </p:nvSpPr>
          <p:spPr>
            <a:xfrm>
              <a:off x="284380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0" name="Minus 39"/>
            <p:cNvSpPr/>
            <p:nvPr/>
          </p:nvSpPr>
          <p:spPr>
            <a:xfrm>
              <a:off x="255577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1" name="Minus 40"/>
            <p:cNvSpPr/>
            <p:nvPr/>
          </p:nvSpPr>
          <p:spPr>
            <a:xfrm>
              <a:off x="226774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2" name="Minus 41"/>
            <p:cNvSpPr/>
            <p:nvPr/>
          </p:nvSpPr>
          <p:spPr>
            <a:xfrm>
              <a:off x="197971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3" name="Minus 42"/>
            <p:cNvSpPr/>
            <p:nvPr/>
          </p:nvSpPr>
          <p:spPr>
            <a:xfrm>
              <a:off x="169168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4" name="Minus 43"/>
            <p:cNvSpPr/>
            <p:nvPr/>
          </p:nvSpPr>
          <p:spPr>
            <a:xfrm>
              <a:off x="140364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5" name="Minus 44"/>
            <p:cNvSpPr/>
            <p:nvPr/>
          </p:nvSpPr>
          <p:spPr>
            <a:xfrm>
              <a:off x="1157791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6" name="Minus 45"/>
            <p:cNvSpPr/>
            <p:nvPr/>
          </p:nvSpPr>
          <p:spPr>
            <a:xfrm>
              <a:off x="860444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8" name="Minus 47"/>
            <p:cNvSpPr/>
            <p:nvPr/>
          </p:nvSpPr>
          <p:spPr>
            <a:xfrm>
              <a:off x="886360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61" y="2012385"/>
            <a:ext cx="8108028" cy="474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Dosažené výsledky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RFDI</a:t>
            </a:r>
            <a:endParaRPr lang="cs-CZ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Skupina 48"/>
          <p:cNvGrpSpPr/>
          <p:nvPr/>
        </p:nvGrpSpPr>
        <p:grpSpPr>
          <a:xfrm>
            <a:off x="1157791" y="22312"/>
            <a:ext cx="7921837" cy="216024"/>
            <a:chOff x="1157791" y="22312"/>
            <a:chExt cx="7921837" cy="216024"/>
          </a:xfrm>
        </p:grpSpPr>
        <p:sp>
          <p:nvSpPr>
            <p:cNvPr id="20" name="Minus 19"/>
            <p:cNvSpPr/>
            <p:nvPr/>
          </p:nvSpPr>
          <p:spPr>
            <a:xfrm>
              <a:off x="831641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Minus 20"/>
            <p:cNvSpPr/>
            <p:nvPr/>
          </p:nvSpPr>
          <p:spPr>
            <a:xfrm>
              <a:off x="802838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Minus 21"/>
            <p:cNvSpPr/>
            <p:nvPr/>
          </p:nvSpPr>
          <p:spPr>
            <a:xfrm>
              <a:off x="774035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" name="Minus 22"/>
            <p:cNvSpPr/>
            <p:nvPr/>
          </p:nvSpPr>
          <p:spPr>
            <a:xfrm>
              <a:off x="745232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4" name="Minus 23"/>
            <p:cNvSpPr/>
            <p:nvPr/>
          </p:nvSpPr>
          <p:spPr>
            <a:xfrm>
              <a:off x="716428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" name="Minus 24"/>
            <p:cNvSpPr/>
            <p:nvPr/>
          </p:nvSpPr>
          <p:spPr>
            <a:xfrm>
              <a:off x="687625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6" name="Minus 25"/>
            <p:cNvSpPr/>
            <p:nvPr/>
          </p:nvSpPr>
          <p:spPr>
            <a:xfrm>
              <a:off x="658822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7" name="Minus 26"/>
            <p:cNvSpPr/>
            <p:nvPr/>
          </p:nvSpPr>
          <p:spPr>
            <a:xfrm>
              <a:off x="630019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8" name="Minus 27"/>
            <p:cNvSpPr/>
            <p:nvPr/>
          </p:nvSpPr>
          <p:spPr>
            <a:xfrm>
              <a:off x="601216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Minus 28"/>
            <p:cNvSpPr/>
            <p:nvPr/>
          </p:nvSpPr>
          <p:spPr>
            <a:xfrm>
              <a:off x="572412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0" name="Minus 29"/>
            <p:cNvSpPr/>
            <p:nvPr/>
          </p:nvSpPr>
          <p:spPr>
            <a:xfrm>
              <a:off x="543609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1" name="Minus 30"/>
            <p:cNvSpPr/>
            <p:nvPr/>
          </p:nvSpPr>
          <p:spPr>
            <a:xfrm>
              <a:off x="514806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2" name="Minus 31"/>
            <p:cNvSpPr/>
            <p:nvPr/>
          </p:nvSpPr>
          <p:spPr>
            <a:xfrm>
              <a:off x="486003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3" name="Minus 32"/>
            <p:cNvSpPr/>
            <p:nvPr/>
          </p:nvSpPr>
          <p:spPr>
            <a:xfrm>
              <a:off x="457200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4" name="Minus 33"/>
            <p:cNvSpPr/>
            <p:nvPr/>
          </p:nvSpPr>
          <p:spPr>
            <a:xfrm>
              <a:off x="428396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5" name="Minus 34"/>
            <p:cNvSpPr/>
            <p:nvPr/>
          </p:nvSpPr>
          <p:spPr>
            <a:xfrm>
              <a:off x="399593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6" name="Minus 35"/>
            <p:cNvSpPr/>
            <p:nvPr/>
          </p:nvSpPr>
          <p:spPr>
            <a:xfrm>
              <a:off x="370790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7" name="Minus 36"/>
            <p:cNvSpPr/>
            <p:nvPr/>
          </p:nvSpPr>
          <p:spPr>
            <a:xfrm>
              <a:off x="341987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8" name="Minus 37"/>
            <p:cNvSpPr/>
            <p:nvPr/>
          </p:nvSpPr>
          <p:spPr>
            <a:xfrm>
              <a:off x="313184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9" name="Minus 38"/>
            <p:cNvSpPr/>
            <p:nvPr/>
          </p:nvSpPr>
          <p:spPr>
            <a:xfrm>
              <a:off x="284380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0" name="Minus 39"/>
            <p:cNvSpPr/>
            <p:nvPr/>
          </p:nvSpPr>
          <p:spPr>
            <a:xfrm>
              <a:off x="255577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1" name="Minus 40"/>
            <p:cNvSpPr/>
            <p:nvPr/>
          </p:nvSpPr>
          <p:spPr>
            <a:xfrm>
              <a:off x="226774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2" name="Minus 41"/>
            <p:cNvSpPr/>
            <p:nvPr/>
          </p:nvSpPr>
          <p:spPr>
            <a:xfrm>
              <a:off x="197971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3" name="Minus 42"/>
            <p:cNvSpPr/>
            <p:nvPr/>
          </p:nvSpPr>
          <p:spPr>
            <a:xfrm>
              <a:off x="169168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4" name="Minus 43"/>
            <p:cNvSpPr/>
            <p:nvPr/>
          </p:nvSpPr>
          <p:spPr>
            <a:xfrm>
              <a:off x="140364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5" name="Minus 44"/>
            <p:cNvSpPr/>
            <p:nvPr/>
          </p:nvSpPr>
          <p:spPr>
            <a:xfrm>
              <a:off x="1157791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6" name="Minus 45"/>
            <p:cNvSpPr/>
            <p:nvPr/>
          </p:nvSpPr>
          <p:spPr>
            <a:xfrm>
              <a:off x="860444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8" name="Minus 47"/>
            <p:cNvSpPr/>
            <p:nvPr/>
          </p:nvSpPr>
          <p:spPr>
            <a:xfrm>
              <a:off x="886360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47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9361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RFDI na ulici Soběslavská = 17 100 vozidel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RFDI na ulici Týnská = 6 639 vozidel</a:t>
            </a:r>
          </a:p>
          <a:p>
            <a:pPr>
              <a:buFont typeface="Wingdings" pitchFamily="2" charset="2"/>
              <a:buChar char="q"/>
            </a:pPr>
            <a:endParaRPr lang="cs-CZ" sz="2000" dirty="0" smtClean="0"/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  <p:graphicFrame>
        <p:nvGraphicFramePr>
          <p:cNvPr id="52" name="Graf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4602"/>
              </p:ext>
            </p:extLst>
          </p:nvPr>
        </p:nvGraphicFramePr>
        <p:xfrm>
          <a:off x="323528" y="3068960"/>
          <a:ext cx="8648088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11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Dosažené výsledky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Historický vývoj 2000 - 2018</a:t>
            </a:r>
            <a:endParaRPr lang="cs-CZ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Skupina 48"/>
          <p:cNvGrpSpPr/>
          <p:nvPr/>
        </p:nvGrpSpPr>
        <p:grpSpPr>
          <a:xfrm>
            <a:off x="1157791" y="22312"/>
            <a:ext cx="7921837" cy="216024"/>
            <a:chOff x="1157791" y="22312"/>
            <a:chExt cx="7921837" cy="216024"/>
          </a:xfrm>
        </p:grpSpPr>
        <p:sp>
          <p:nvSpPr>
            <p:cNvPr id="20" name="Minus 19"/>
            <p:cNvSpPr/>
            <p:nvPr/>
          </p:nvSpPr>
          <p:spPr>
            <a:xfrm>
              <a:off x="831641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Minus 20"/>
            <p:cNvSpPr/>
            <p:nvPr/>
          </p:nvSpPr>
          <p:spPr>
            <a:xfrm>
              <a:off x="802838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Minus 21"/>
            <p:cNvSpPr/>
            <p:nvPr/>
          </p:nvSpPr>
          <p:spPr>
            <a:xfrm>
              <a:off x="774035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" name="Minus 22"/>
            <p:cNvSpPr/>
            <p:nvPr/>
          </p:nvSpPr>
          <p:spPr>
            <a:xfrm>
              <a:off x="745232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4" name="Minus 23"/>
            <p:cNvSpPr/>
            <p:nvPr/>
          </p:nvSpPr>
          <p:spPr>
            <a:xfrm>
              <a:off x="716428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" name="Minus 24"/>
            <p:cNvSpPr/>
            <p:nvPr/>
          </p:nvSpPr>
          <p:spPr>
            <a:xfrm>
              <a:off x="687625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6" name="Minus 25"/>
            <p:cNvSpPr/>
            <p:nvPr/>
          </p:nvSpPr>
          <p:spPr>
            <a:xfrm>
              <a:off x="658822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7" name="Minus 26"/>
            <p:cNvSpPr/>
            <p:nvPr/>
          </p:nvSpPr>
          <p:spPr>
            <a:xfrm>
              <a:off x="630019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8" name="Minus 27"/>
            <p:cNvSpPr/>
            <p:nvPr/>
          </p:nvSpPr>
          <p:spPr>
            <a:xfrm>
              <a:off x="601216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Minus 28"/>
            <p:cNvSpPr/>
            <p:nvPr/>
          </p:nvSpPr>
          <p:spPr>
            <a:xfrm>
              <a:off x="572412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0" name="Minus 29"/>
            <p:cNvSpPr/>
            <p:nvPr/>
          </p:nvSpPr>
          <p:spPr>
            <a:xfrm>
              <a:off x="543609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1" name="Minus 30"/>
            <p:cNvSpPr/>
            <p:nvPr/>
          </p:nvSpPr>
          <p:spPr>
            <a:xfrm>
              <a:off x="514806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2" name="Minus 31"/>
            <p:cNvSpPr/>
            <p:nvPr/>
          </p:nvSpPr>
          <p:spPr>
            <a:xfrm>
              <a:off x="486003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3" name="Minus 32"/>
            <p:cNvSpPr/>
            <p:nvPr/>
          </p:nvSpPr>
          <p:spPr>
            <a:xfrm>
              <a:off x="457200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4" name="Minus 33"/>
            <p:cNvSpPr/>
            <p:nvPr/>
          </p:nvSpPr>
          <p:spPr>
            <a:xfrm>
              <a:off x="428396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5" name="Minus 34"/>
            <p:cNvSpPr/>
            <p:nvPr/>
          </p:nvSpPr>
          <p:spPr>
            <a:xfrm>
              <a:off x="399593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6" name="Minus 35"/>
            <p:cNvSpPr/>
            <p:nvPr/>
          </p:nvSpPr>
          <p:spPr>
            <a:xfrm>
              <a:off x="370790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7" name="Minus 36"/>
            <p:cNvSpPr/>
            <p:nvPr/>
          </p:nvSpPr>
          <p:spPr>
            <a:xfrm>
              <a:off x="341987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8" name="Minus 37"/>
            <p:cNvSpPr/>
            <p:nvPr/>
          </p:nvSpPr>
          <p:spPr>
            <a:xfrm>
              <a:off x="313184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9" name="Minus 38"/>
            <p:cNvSpPr/>
            <p:nvPr/>
          </p:nvSpPr>
          <p:spPr>
            <a:xfrm>
              <a:off x="284380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0" name="Minus 39"/>
            <p:cNvSpPr/>
            <p:nvPr/>
          </p:nvSpPr>
          <p:spPr>
            <a:xfrm>
              <a:off x="255577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1" name="Minus 40"/>
            <p:cNvSpPr/>
            <p:nvPr/>
          </p:nvSpPr>
          <p:spPr>
            <a:xfrm>
              <a:off x="226774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2" name="Minus 41"/>
            <p:cNvSpPr/>
            <p:nvPr/>
          </p:nvSpPr>
          <p:spPr>
            <a:xfrm>
              <a:off x="197971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3" name="Minus 42"/>
            <p:cNvSpPr/>
            <p:nvPr/>
          </p:nvSpPr>
          <p:spPr>
            <a:xfrm>
              <a:off x="169168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4" name="Minus 43"/>
            <p:cNvSpPr/>
            <p:nvPr/>
          </p:nvSpPr>
          <p:spPr>
            <a:xfrm>
              <a:off x="140364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5" name="Minus 44"/>
            <p:cNvSpPr/>
            <p:nvPr/>
          </p:nvSpPr>
          <p:spPr>
            <a:xfrm>
              <a:off x="1157791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6" name="Minus 45"/>
            <p:cNvSpPr/>
            <p:nvPr/>
          </p:nvSpPr>
          <p:spPr>
            <a:xfrm>
              <a:off x="860444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8" name="Minus 47"/>
            <p:cNvSpPr/>
            <p:nvPr/>
          </p:nvSpPr>
          <p:spPr>
            <a:xfrm>
              <a:off x="886360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aphicFrame>
        <p:nvGraphicFramePr>
          <p:cNvPr id="47" name="Graf 46"/>
          <p:cNvGraphicFramePr/>
          <p:nvPr>
            <p:extLst>
              <p:ext uri="{D42A27DB-BD31-4B8C-83A1-F6EECF244321}">
                <p14:modId xmlns:p14="http://schemas.microsoft.com/office/powerpoint/2010/main" val="3055552665"/>
              </p:ext>
            </p:extLst>
          </p:nvPr>
        </p:nvGraphicFramePr>
        <p:xfrm>
          <a:off x="4590256" y="3789040"/>
          <a:ext cx="4572000" cy="3032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4" name="Graf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689130"/>
              </p:ext>
            </p:extLst>
          </p:nvPr>
        </p:nvGraphicFramePr>
        <p:xfrm>
          <a:off x="31704" y="2204864"/>
          <a:ext cx="4540624" cy="2749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29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94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Dosažené výsledky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 intenzit 2020-2030</a:t>
            </a:r>
            <a:endParaRPr lang="cs-CZ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Skupina 48"/>
          <p:cNvGrpSpPr/>
          <p:nvPr/>
        </p:nvGrpSpPr>
        <p:grpSpPr>
          <a:xfrm>
            <a:off x="1157791" y="22312"/>
            <a:ext cx="7921837" cy="216024"/>
            <a:chOff x="1157791" y="22312"/>
            <a:chExt cx="7921837" cy="216024"/>
          </a:xfrm>
        </p:grpSpPr>
        <p:sp>
          <p:nvSpPr>
            <p:cNvPr id="20" name="Minus 19"/>
            <p:cNvSpPr/>
            <p:nvPr/>
          </p:nvSpPr>
          <p:spPr>
            <a:xfrm>
              <a:off x="831641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Minus 20"/>
            <p:cNvSpPr/>
            <p:nvPr/>
          </p:nvSpPr>
          <p:spPr>
            <a:xfrm>
              <a:off x="802838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Minus 21"/>
            <p:cNvSpPr/>
            <p:nvPr/>
          </p:nvSpPr>
          <p:spPr>
            <a:xfrm>
              <a:off x="774035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" name="Minus 22"/>
            <p:cNvSpPr/>
            <p:nvPr/>
          </p:nvSpPr>
          <p:spPr>
            <a:xfrm>
              <a:off x="745232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4" name="Minus 23"/>
            <p:cNvSpPr/>
            <p:nvPr/>
          </p:nvSpPr>
          <p:spPr>
            <a:xfrm>
              <a:off x="716428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" name="Minus 24"/>
            <p:cNvSpPr/>
            <p:nvPr/>
          </p:nvSpPr>
          <p:spPr>
            <a:xfrm>
              <a:off x="687625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6" name="Minus 25"/>
            <p:cNvSpPr/>
            <p:nvPr/>
          </p:nvSpPr>
          <p:spPr>
            <a:xfrm>
              <a:off x="658822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7" name="Minus 26"/>
            <p:cNvSpPr/>
            <p:nvPr/>
          </p:nvSpPr>
          <p:spPr>
            <a:xfrm>
              <a:off x="630019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8" name="Minus 27"/>
            <p:cNvSpPr/>
            <p:nvPr/>
          </p:nvSpPr>
          <p:spPr>
            <a:xfrm>
              <a:off x="601216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Minus 28"/>
            <p:cNvSpPr/>
            <p:nvPr/>
          </p:nvSpPr>
          <p:spPr>
            <a:xfrm>
              <a:off x="572412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0" name="Minus 29"/>
            <p:cNvSpPr/>
            <p:nvPr/>
          </p:nvSpPr>
          <p:spPr>
            <a:xfrm>
              <a:off x="543609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1" name="Minus 30"/>
            <p:cNvSpPr/>
            <p:nvPr/>
          </p:nvSpPr>
          <p:spPr>
            <a:xfrm>
              <a:off x="514806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2" name="Minus 31"/>
            <p:cNvSpPr/>
            <p:nvPr/>
          </p:nvSpPr>
          <p:spPr>
            <a:xfrm>
              <a:off x="486003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3" name="Minus 32"/>
            <p:cNvSpPr/>
            <p:nvPr/>
          </p:nvSpPr>
          <p:spPr>
            <a:xfrm>
              <a:off x="457200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4" name="Minus 33"/>
            <p:cNvSpPr/>
            <p:nvPr/>
          </p:nvSpPr>
          <p:spPr>
            <a:xfrm>
              <a:off x="428396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5" name="Minus 34"/>
            <p:cNvSpPr/>
            <p:nvPr/>
          </p:nvSpPr>
          <p:spPr>
            <a:xfrm>
              <a:off x="399593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6" name="Minus 35"/>
            <p:cNvSpPr/>
            <p:nvPr/>
          </p:nvSpPr>
          <p:spPr>
            <a:xfrm>
              <a:off x="370790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7" name="Minus 36"/>
            <p:cNvSpPr/>
            <p:nvPr/>
          </p:nvSpPr>
          <p:spPr>
            <a:xfrm>
              <a:off x="341987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8" name="Minus 37"/>
            <p:cNvSpPr/>
            <p:nvPr/>
          </p:nvSpPr>
          <p:spPr>
            <a:xfrm>
              <a:off x="313184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9" name="Minus 38"/>
            <p:cNvSpPr/>
            <p:nvPr/>
          </p:nvSpPr>
          <p:spPr>
            <a:xfrm>
              <a:off x="284380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0" name="Minus 39"/>
            <p:cNvSpPr/>
            <p:nvPr/>
          </p:nvSpPr>
          <p:spPr>
            <a:xfrm>
              <a:off x="2555776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1" name="Minus 40"/>
            <p:cNvSpPr/>
            <p:nvPr/>
          </p:nvSpPr>
          <p:spPr>
            <a:xfrm>
              <a:off x="226774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2" name="Minus 41"/>
            <p:cNvSpPr/>
            <p:nvPr/>
          </p:nvSpPr>
          <p:spPr>
            <a:xfrm>
              <a:off x="1979712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3" name="Minus 42"/>
            <p:cNvSpPr/>
            <p:nvPr/>
          </p:nvSpPr>
          <p:spPr>
            <a:xfrm>
              <a:off x="1691680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4" name="Minus 43"/>
            <p:cNvSpPr/>
            <p:nvPr/>
          </p:nvSpPr>
          <p:spPr>
            <a:xfrm>
              <a:off x="140364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5" name="Minus 44"/>
            <p:cNvSpPr/>
            <p:nvPr/>
          </p:nvSpPr>
          <p:spPr>
            <a:xfrm>
              <a:off x="1157791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6" name="Minus 45"/>
            <p:cNvSpPr/>
            <p:nvPr/>
          </p:nvSpPr>
          <p:spPr>
            <a:xfrm>
              <a:off x="8604448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8" name="Minus 47"/>
            <p:cNvSpPr/>
            <p:nvPr/>
          </p:nvSpPr>
          <p:spPr>
            <a:xfrm>
              <a:off x="8863604" y="22312"/>
              <a:ext cx="216024" cy="216024"/>
            </a:xfrm>
            <a:prstGeom prst="mathMinus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aphicFrame>
        <p:nvGraphicFramePr>
          <p:cNvPr id="50" name="Graf 49" title="ss"/>
          <p:cNvGraphicFramePr/>
          <p:nvPr>
            <p:extLst>
              <p:ext uri="{D42A27DB-BD31-4B8C-83A1-F6EECF244321}">
                <p14:modId xmlns:p14="http://schemas.microsoft.com/office/powerpoint/2010/main" val="1460974365"/>
              </p:ext>
            </p:extLst>
          </p:nvPr>
        </p:nvGraphicFramePr>
        <p:xfrm>
          <a:off x="4598893" y="2852936"/>
          <a:ext cx="4480735" cy="387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1" name="Graf 50"/>
          <p:cNvGraphicFramePr/>
          <p:nvPr>
            <p:extLst>
              <p:ext uri="{D42A27DB-BD31-4B8C-83A1-F6EECF244321}">
                <p14:modId xmlns:p14="http://schemas.microsoft.com/office/powerpoint/2010/main" val="1795362393"/>
              </p:ext>
            </p:extLst>
          </p:nvPr>
        </p:nvGraphicFramePr>
        <p:xfrm>
          <a:off x="34299" y="2852937"/>
          <a:ext cx="4465693" cy="3857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5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1632</TotalTime>
  <Words>254</Words>
  <Application>Microsoft Office PowerPoint</Application>
  <PresentationFormat>Předvádění na obrazovce (4:3)</PresentationFormat>
  <Paragraphs>115</Paragraphs>
  <Slides>14</Slides>
  <Notes>0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Měření intenzit dopravy           na vybrané síti pozemních komunikací</vt:lpstr>
      <vt:lpstr>Důvody k řešení daného problému</vt:lpstr>
      <vt:lpstr>Cíl práce</vt:lpstr>
      <vt:lpstr>Výzkumný problém</vt:lpstr>
      <vt:lpstr>Použité metody</vt:lpstr>
      <vt:lpstr>Měřící úseky</vt:lpstr>
      <vt:lpstr>Dosažené výsledky RFDI</vt:lpstr>
      <vt:lpstr>Dosažené výsledky Historický vývoj 2000 - 2018</vt:lpstr>
      <vt:lpstr>Dosažené výsledky Vývoj intenzit 2020-2030</vt:lpstr>
      <vt:lpstr>Návrhy na zlepšení</vt:lpstr>
      <vt:lpstr>Děkuji za pozornost.</vt:lpstr>
      <vt:lpstr>Otázky vedoucího a oponenta</vt:lpstr>
      <vt:lpstr>Otázka oponenta SW PTV Vissim</vt:lpstr>
      <vt:lpstr>Otázka oponenta SW PTV Vissim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Rework Inkoustových tiskáren</dc:title>
  <dc:creator>Havlik Jiri - SP</dc:creator>
  <cp:lastModifiedBy>Jirka</cp:lastModifiedBy>
  <cp:revision>275</cp:revision>
  <cp:lastPrinted>2017-05-19T06:22:15Z</cp:lastPrinted>
  <dcterms:created xsi:type="dcterms:W3CDTF">2017-04-25T05:47:31Z</dcterms:created>
  <dcterms:modified xsi:type="dcterms:W3CDTF">2018-06-10T14:39:40Z</dcterms:modified>
</cp:coreProperties>
</file>