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5" r:id="rId9"/>
    <p:sldId id="264" r:id="rId10"/>
    <p:sldId id="267" r:id="rId11"/>
    <p:sldId id="266" r:id="rId12"/>
    <p:sldId id="26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U ŘIDIČE</c:v>
                </c:pt>
              </c:strCache>
            </c:strRef>
          </c:tx>
          <c:invertIfNegative val="0"/>
          <c:cat>
            <c:strRef>
              <c:f>List1!$A$2:$A$8</c:f>
              <c:strCache>
                <c:ptCount val="7"/>
                <c:pt idx="0">
                  <c:v>DÚK</c:v>
                </c:pt>
                <c:pt idx="1">
                  <c:v>IDOK</c:v>
                </c:pt>
                <c:pt idx="2">
                  <c:v>IDOL</c:v>
                </c:pt>
                <c:pt idx="3">
                  <c:v>IDP</c:v>
                </c:pt>
                <c:pt idx="4">
                  <c:v>IREDO</c:v>
                </c:pt>
                <c:pt idx="5">
                  <c:v>ODIS</c:v>
                </c:pt>
                <c:pt idx="6">
                  <c:v>PID</c:v>
                </c:pt>
              </c:strCache>
            </c:strRef>
          </c:cat>
          <c:val>
            <c:numRef>
              <c:f>List1!$B$2:$B$8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98F-45C5-9A45-A5AC4567D2AD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ONLINE</c:v>
                </c:pt>
              </c:strCache>
            </c:strRef>
          </c:tx>
          <c:invertIfNegative val="0"/>
          <c:cat>
            <c:strRef>
              <c:f>List1!$A$2:$A$8</c:f>
              <c:strCache>
                <c:ptCount val="7"/>
                <c:pt idx="0">
                  <c:v>DÚK</c:v>
                </c:pt>
                <c:pt idx="1">
                  <c:v>IDOK</c:v>
                </c:pt>
                <c:pt idx="2">
                  <c:v>IDOL</c:v>
                </c:pt>
                <c:pt idx="3">
                  <c:v>IDP</c:v>
                </c:pt>
                <c:pt idx="4">
                  <c:v>IREDO</c:v>
                </c:pt>
                <c:pt idx="5">
                  <c:v>ODIS</c:v>
                </c:pt>
                <c:pt idx="6">
                  <c:v>PID</c:v>
                </c:pt>
              </c:strCache>
            </c:strRef>
          </c:cat>
          <c:val>
            <c:numRef>
              <c:f>List1!$C$2:$C$8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98F-45C5-9A45-A5AC4567D2AD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DOPRAVNÍ KANCELÁŘ</c:v>
                </c:pt>
              </c:strCache>
            </c:strRef>
          </c:tx>
          <c:invertIfNegative val="0"/>
          <c:cat>
            <c:strRef>
              <c:f>List1!$A$2:$A$8</c:f>
              <c:strCache>
                <c:ptCount val="7"/>
                <c:pt idx="0">
                  <c:v>DÚK</c:v>
                </c:pt>
                <c:pt idx="1">
                  <c:v>IDOK</c:v>
                </c:pt>
                <c:pt idx="2">
                  <c:v>IDOL</c:v>
                </c:pt>
                <c:pt idx="3">
                  <c:v>IDP</c:v>
                </c:pt>
                <c:pt idx="4">
                  <c:v>IREDO</c:v>
                </c:pt>
                <c:pt idx="5">
                  <c:v>ODIS</c:v>
                </c:pt>
                <c:pt idx="6">
                  <c:v>PID</c:v>
                </c:pt>
              </c:strCache>
            </c:strRef>
          </c:cat>
          <c:val>
            <c:numRef>
              <c:f>List1!$D$2:$D$8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98F-45C5-9A45-A5AC4567D2AD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AUTOMAT</c:v>
                </c:pt>
              </c:strCache>
            </c:strRef>
          </c:tx>
          <c:invertIfNegative val="0"/>
          <c:cat>
            <c:strRef>
              <c:f>List1!$A$2:$A$8</c:f>
              <c:strCache>
                <c:ptCount val="7"/>
                <c:pt idx="0">
                  <c:v>DÚK</c:v>
                </c:pt>
                <c:pt idx="1">
                  <c:v>IDOK</c:v>
                </c:pt>
                <c:pt idx="2">
                  <c:v>IDOL</c:v>
                </c:pt>
                <c:pt idx="3">
                  <c:v>IDP</c:v>
                </c:pt>
                <c:pt idx="4">
                  <c:v>IREDO</c:v>
                </c:pt>
                <c:pt idx="5">
                  <c:v>ODIS</c:v>
                </c:pt>
                <c:pt idx="6">
                  <c:v>PID</c:v>
                </c:pt>
              </c:strCache>
            </c:strRef>
          </c:cat>
          <c:val>
            <c:numRef>
              <c:f>List1!$E$2:$E$8</c:f>
              <c:numCache>
                <c:formatCode>General</c:formatCode>
                <c:ptCount val="7"/>
                <c:pt idx="2">
                  <c:v>0</c:v>
                </c:pt>
                <c:pt idx="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98F-45C5-9A45-A5AC4567D2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2068352"/>
        <c:axId val="163151872"/>
      </c:barChart>
      <c:catAx>
        <c:axId val="1320683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3151872"/>
        <c:crosses val="autoZero"/>
        <c:auto val="1"/>
        <c:lblAlgn val="ctr"/>
        <c:lblOffset val="100"/>
        <c:noMultiLvlLbl val="0"/>
      </c:catAx>
      <c:valAx>
        <c:axId val="16315187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320683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600-AC2C-497D-BF77-908CDB232D35}" type="datetimeFigureOut">
              <a:rPr lang="cs-CZ" smtClean="0"/>
              <a:t>10.6.2018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E432-0B6C-470A-9B32-0E55175903A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600-AC2C-497D-BF77-908CDB232D35}" type="datetimeFigureOut">
              <a:rPr lang="cs-CZ" smtClean="0"/>
              <a:t>10.6.2018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E432-0B6C-470A-9B32-0E55175903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600-AC2C-497D-BF77-908CDB232D35}" type="datetimeFigureOut">
              <a:rPr lang="cs-CZ" smtClean="0"/>
              <a:t>10.6.2018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E432-0B6C-470A-9B32-0E55175903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600-AC2C-497D-BF77-908CDB232D35}" type="datetimeFigureOut">
              <a:rPr lang="cs-CZ" smtClean="0"/>
              <a:t>10.6.2018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E432-0B6C-470A-9B32-0E55175903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600-AC2C-497D-BF77-908CDB232D35}" type="datetimeFigureOut">
              <a:rPr lang="cs-CZ" smtClean="0"/>
              <a:t>10.6.2018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E432-0B6C-470A-9B32-0E55175903A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600-AC2C-497D-BF77-908CDB232D35}" type="datetimeFigureOut">
              <a:rPr lang="cs-CZ" smtClean="0"/>
              <a:t>10.6.2018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E432-0B6C-470A-9B32-0E55175903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600-AC2C-497D-BF77-908CDB232D35}" type="datetimeFigureOut">
              <a:rPr lang="cs-CZ" smtClean="0"/>
              <a:t>10.6.2018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E432-0B6C-470A-9B32-0E55175903AD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600-AC2C-497D-BF77-908CDB232D35}" type="datetimeFigureOut">
              <a:rPr lang="cs-CZ" smtClean="0"/>
              <a:t>10.6.2018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E432-0B6C-470A-9B32-0E55175903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600-AC2C-497D-BF77-908CDB232D35}" type="datetimeFigureOut">
              <a:rPr lang="cs-CZ" smtClean="0"/>
              <a:t>10.6.2018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E432-0B6C-470A-9B32-0E55175903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600-AC2C-497D-BF77-908CDB232D35}" type="datetimeFigureOut">
              <a:rPr lang="cs-CZ" smtClean="0"/>
              <a:t>10.6.2018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E432-0B6C-470A-9B32-0E55175903AD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600-AC2C-497D-BF77-908CDB232D35}" type="datetimeFigureOut">
              <a:rPr lang="cs-CZ" smtClean="0"/>
              <a:t>10.6.2018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E432-0B6C-470A-9B32-0E55175903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4565A600-AC2C-497D-BF77-908CDB232D35}" type="datetimeFigureOut">
              <a:rPr lang="cs-CZ" smtClean="0"/>
              <a:t>10.6.2018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FEA5E432-0B6C-470A-9B32-0E55175903A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-6361" y="2276872"/>
            <a:ext cx="9144000" cy="18002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202" y="2852936"/>
            <a:ext cx="9144000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Analýza systému veřejné dopravy v Portugalsku a možnost implementace vybraných prvků v podmínkách České republiky</a:t>
            </a:r>
            <a:r>
              <a:rPr lang="cs-CZ" sz="4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/>
            </a:r>
            <a:br>
              <a:rPr lang="cs-CZ" sz="4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endParaRPr lang="cs-CZ" sz="40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body" sz="half" idx="2"/>
          </p:nvPr>
        </p:nvSpPr>
        <p:spPr>
          <a:xfrm>
            <a:off x="755576" y="4437112"/>
            <a:ext cx="7391400" cy="804862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Autor bakalářské práce:	</a:t>
            </a:r>
            <a:r>
              <a:rPr lang="cs-CZ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Filip Helma</a:t>
            </a:r>
            <a:endParaRPr lang="cs-CZ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Vedoucí bakalářské práce:	</a:t>
            </a:r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Ing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Ladislav </a:t>
            </a:r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Bartuška</a:t>
            </a:r>
          </a:p>
          <a:p>
            <a:r>
              <a:rPr lang="cs-CZ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Oponent 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bakalářské práce:	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Ing. Martin Stach</a:t>
            </a: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1619672" y="567703"/>
            <a:ext cx="6264696" cy="1202615"/>
            <a:chOff x="2810170" y="600735"/>
            <a:chExt cx="6264696" cy="1202615"/>
          </a:xfrm>
        </p:grpSpPr>
        <p:pic>
          <p:nvPicPr>
            <p:cNvPr id="5" name="Picture 2" descr="http://www.skolkavste.cz/obr/logolink.png"/>
            <p:cNvPicPr>
              <a:picLocks noChangeAspect="1" noChangeArrowheads="1"/>
            </p:cNvPicPr>
            <p:nvPr/>
          </p:nvPicPr>
          <p:blipFill>
            <a:blip r:embed="rId2" cstate="print"/>
            <a:srcRect r="80800"/>
            <a:stretch>
              <a:fillRect/>
            </a:stretch>
          </p:blipFill>
          <p:spPr bwMode="auto">
            <a:xfrm>
              <a:off x="2810170" y="600735"/>
              <a:ext cx="1152128" cy="1143001"/>
            </a:xfrm>
            <a:prstGeom prst="rect">
              <a:avLst/>
            </a:prstGeom>
            <a:noFill/>
          </p:spPr>
        </p:pic>
        <p:sp>
          <p:nvSpPr>
            <p:cNvPr id="6" name="TextovéPole 5"/>
            <p:cNvSpPr txBox="1"/>
            <p:nvPr/>
          </p:nvSpPr>
          <p:spPr>
            <a:xfrm>
              <a:off x="3962298" y="603021"/>
              <a:ext cx="511256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cs-CZ" sz="2400" dirty="0" smtClean="0">
                  <a:solidFill>
                    <a:srgbClr val="C00000"/>
                  </a:solidFill>
                  <a:ea typeface="Verdana" pitchFamily="34" charset="0"/>
                  <a:cs typeface="Verdana" pitchFamily="34" charset="0"/>
                </a:rPr>
                <a:t>Vysoká škola technická a ekonomická v Českých Budějovicích</a:t>
              </a:r>
            </a:p>
            <a:p>
              <a:r>
                <a:rPr lang="cs-CZ" sz="2400" dirty="0" smtClean="0">
                  <a:solidFill>
                    <a:srgbClr val="C00000"/>
                  </a:solidFill>
                  <a:ea typeface="Verdana" pitchFamily="34" charset="0"/>
                  <a:cs typeface="Verdana" pitchFamily="34" charset="0"/>
                </a:rPr>
                <a:t>Ústav </a:t>
              </a:r>
              <a:r>
                <a:rPr lang="cs-CZ" sz="2400" dirty="0" err="1" smtClean="0">
                  <a:solidFill>
                    <a:srgbClr val="C00000"/>
                  </a:solidFill>
                  <a:ea typeface="Verdana" pitchFamily="34" charset="0"/>
                  <a:cs typeface="Verdana" pitchFamily="34" charset="0"/>
                </a:rPr>
                <a:t>technicko</a:t>
              </a:r>
              <a:r>
                <a:rPr lang="cs-CZ" sz="2400" dirty="0" smtClean="0">
                  <a:solidFill>
                    <a:srgbClr val="C00000"/>
                  </a:solidFill>
                  <a:ea typeface="Verdana" pitchFamily="34" charset="0"/>
                  <a:cs typeface="Verdana" pitchFamily="34" charset="0"/>
                </a:rPr>
                <a:t> - technologický</a:t>
              </a:r>
              <a:endParaRPr lang="cs-CZ" sz="2400" dirty="0">
                <a:solidFill>
                  <a:srgbClr val="C00000"/>
                </a:solidFill>
                <a:ea typeface="Verdana" pitchFamily="34" charset="0"/>
                <a:cs typeface="Verdan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939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776864" cy="792088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Závěrečné shrnutí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Image result for tram lisb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291" y="4005064"/>
            <a:ext cx="3650107" cy="2433405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932415" y="1891114"/>
            <a:ext cx="784887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Výzkumné otázky byly zodpovězeny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Implementace systému je možná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Implementace systému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Viva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Viagem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Prodloužení trasy metra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Cíl práce byl splněn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999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492896"/>
            <a:ext cx="9144000" cy="792088"/>
          </a:xfrm>
        </p:spPr>
        <p:txBody>
          <a:bodyPr>
            <a:noAutofit/>
          </a:bodyPr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Image result for tram lisb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291" y="4005064"/>
            <a:ext cx="3650107" cy="2433405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20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76864" cy="792088"/>
          </a:xfrm>
        </p:spPr>
        <p:txBody>
          <a:bodyPr>
            <a:normAutofit fontScale="90000"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Doplňující otázky vedoucího a oponenta práce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Image result for tram lisb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291" y="4005064"/>
            <a:ext cx="3650107" cy="2433405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89542" y="1916831"/>
            <a:ext cx="784887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 světě existují další metody a způsoby placení jízdného, jaký systém byste Vy sám preferoval v rámci integrovaných dopravních systémů v ČR?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Kde jsou podle vás další zásadní rozdíly v kvalitě veřejné dopravy v ČR a Portugalsku?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67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908720"/>
            <a:ext cx="7776864" cy="792088"/>
          </a:xfrm>
        </p:spPr>
        <p:txBody>
          <a:bodyPr>
            <a:normAutofit fontScale="90000"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tématu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Image result for tram lisb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291" y="4005064"/>
            <a:ext cx="3650107" cy="2433405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99592" y="1916832"/>
            <a:ext cx="784887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Účast na studijním programu Erasmus v Portugalsku a osobní zkušenost s místní dopravou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Využití moderních technologií v dopravním systému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Zjednodušení přepravy cestujících v rámci IDS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820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776864" cy="792088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476672"/>
            <a:ext cx="7632848" cy="3886200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Práce se zabývá analytikou veřejné dopravy v Portugalsku, jsou zde popsány základní principy jejího fungování včetně příkladů dobré praxe. Následně je systém posouzen, zda-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možné některé prvky aplikovat v rámci České republiky.</a:t>
            </a:r>
            <a:endParaRPr lang="cs-CZ" sz="2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Image result for tram lisb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291" y="4005064"/>
            <a:ext cx="3650107" cy="2433405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842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776864" cy="792088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Definované výzkumné otázky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Image result for tram lisb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291" y="4005064"/>
            <a:ext cx="3650107" cy="2433405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99592" y="1916832"/>
            <a:ext cx="784887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možné aplikovat systém placení ve veřejné dopravě v Portugalsku  na jednotlivé IDS na území České republiky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Bylo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by možné sjednotit platební systémy IDS v České republice a aplikovat portugalský platební systém?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Jsou módy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veřejné dopravy požívané na letišti v Lisabonu implementované na letiště Václava Havla?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59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776864" cy="792088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Image result for tram lisb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291" y="4005064"/>
            <a:ext cx="3650107" cy="2433405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99592" y="1916832"/>
            <a:ext cx="784887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Metoda analýzy dokumentů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Metoda pozorování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Dedukce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230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776864" cy="792088"/>
          </a:xfrm>
        </p:spPr>
        <p:txBody>
          <a:bodyPr>
            <a:normAutofit/>
          </a:bodyPr>
          <a:lstStyle/>
          <a:p>
            <a:pPr lvl="2" fontAlgn="base"/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možné aplikovat systém placení ve veřejné dopravě v Portugalsku  na jednotlivé IDS na území České republiky?</a:t>
            </a:r>
          </a:p>
        </p:txBody>
      </p:sp>
      <p:pic>
        <p:nvPicPr>
          <p:cNvPr id="1026" name="Picture 2" descr="Image result for tram lisb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291" y="4005064"/>
            <a:ext cx="3650107" cy="2433405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99592" y="1924116"/>
            <a:ext cx="784887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Karta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Viva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Viagem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Vybudování infrastruktury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Modifikace současných systému x nový systém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5122" name="Picture 2" descr="Image result for viva viag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201" y="3801553"/>
            <a:ext cx="2886075" cy="1857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800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776864" cy="792088"/>
          </a:xfrm>
        </p:spPr>
        <p:txBody>
          <a:bodyPr>
            <a:normAutofit/>
          </a:bodyPr>
          <a:lstStyle/>
          <a:p>
            <a:pPr lvl="2" fontAlgn="base"/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Bylo by možné sjednotit platební systémy IDS v České republice a aplikovat portugalský platební systém?</a:t>
            </a:r>
          </a:p>
        </p:txBody>
      </p:sp>
      <p:pic>
        <p:nvPicPr>
          <p:cNvPr id="1026" name="Picture 2" descr="Image result for tram lisb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291" y="4005064"/>
            <a:ext cx="3650107" cy="2433405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99592" y="1916832"/>
            <a:ext cx="78488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Koordinace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Různí dopravci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Odlišné platební systémy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2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776864" cy="792088"/>
          </a:xfrm>
        </p:spPr>
        <p:txBody>
          <a:bodyPr>
            <a:normAutofit/>
          </a:bodyPr>
          <a:lstStyle/>
          <a:p>
            <a:pPr lvl="2" fontAlgn="base"/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Bylo by možné sjednotit platební systémy IDS v České republice a aplikovat portugalský platební systém?</a:t>
            </a:r>
          </a:p>
        </p:txBody>
      </p:sp>
      <p:pic>
        <p:nvPicPr>
          <p:cNvPr id="1026" name="Picture 2" descr="Image result for tram lisb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291" y="4005064"/>
            <a:ext cx="3650107" cy="2433405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824650305"/>
              </p:ext>
            </p:extLst>
          </p:nvPr>
        </p:nvGraphicFramePr>
        <p:xfrm>
          <a:off x="611560" y="1484784"/>
          <a:ext cx="698477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628747" y="5539106"/>
            <a:ext cx="489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Způsob </a:t>
            </a:r>
            <a:r>
              <a:rPr lang="cs-CZ" sz="1600" b="1" dirty="0" smtClean="0"/>
              <a:t>dobytí karty, zdroj: vlastní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107616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776864" cy="792088"/>
          </a:xfrm>
        </p:spPr>
        <p:txBody>
          <a:bodyPr>
            <a:normAutofit/>
          </a:bodyPr>
          <a:lstStyle/>
          <a:p>
            <a:pPr lvl="2" fontAlgn="base"/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Jsou mody veřejné dopravy požívané na letišti v Lisabonu implementované na letiště Václava Havla?</a:t>
            </a:r>
          </a:p>
        </p:txBody>
      </p:sp>
      <p:pic>
        <p:nvPicPr>
          <p:cNvPr id="1026" name="Picture 2" descr="Image result for tram lisb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291" y="4005064"/>
            <a:ext cx="3650107" cy="2433405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99592" y="1916832"/>
            <a:ext cx="784887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Zavedení systému metra</a:t>
            </a:r>
          </a:p>
          <a:p>
            <a:pPr marL="342900" indent="-342900">
              <a:buFontTx/>
              <a:buChar char="-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Zkrácení doby přepravy</a:t>
            </a:r>
          </a:p>
          <a:p>
            <a:pPr marL="342900" indent="-342900">
              <a:buFontTx/>
              <a:buChar char="-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Bez přestupů</a:t>
            </a:r>
          </a:p>
          <a:p>
            <a:pPr marL="342900" indent="-342900">
              <a:buFontTx/>
              <a:buChar char="-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Nezávislý systém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475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147</TotalTime>
  <Words>259</Words>
  <Application>Microsoft Office PowerPoint</Application>
  <PresentationFormat>Předvádění na obrazovce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NewsPrint</vt:lpstr>
      <vt:lpstr>Analýza systému veřejné dopravy v Portugalsku a možnost implementace vybraných prvků v podmínkách České republiky </vt:lpstr>
      <vt:lpstr>Motivace a důvody k řešení daného tématu</vt:lpstr>
      <vt:lpstr>Cíl práce</vt:lpstr>
      <vt:lpstr>Definované výzkumné otázky</vt:lpstr>
      <vt:lpstr>Použité metody</vt:lpstr>
      <vt:lpstr>Je možné aplikovat systém placení ve veřejné dopravě v Portugalsku  na jednotlivé IDS na území České republiky?</vt:lpstr>
      <vt:lpstr>Bylo by možné sjednotit platební systémy IDS v České republice a aplikovat portugalský platební systém?</vt:lpstr>
      <vt:lpstr>Bylo by možné sjednotit platební systémy IDS v České republice a aplikovat portugalský platební systém?</vt:lpstr>
      <vt:lpstr>Jsou mody veřejné dopravy požívané na letišti v Lisabonu implementované na letiště Václava Havla?</vt:lpstr>
      <vt:lpstr>Závěrečné shrnutí</vt:lpstr>
      <vt:lpstr>Děkuji za pozornost</vt:lpstr>
      <vt:lpstr>Doplňující otázky vedoucího a oponenta práce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systému veřejné dopravy v Portugalsku a možnost implementace vybraných prvků v podmínkách České republiky</dc:title>
  <dc:creator>OLCA</dc:creator>
  <cp:lastModifiedBy>OLCA</cp:lastModifiedBy>
  <cp:revision>12</cp:revision>
  <dcterms:created xsi:type="dcterms:W3CDTF">2018-06-10T17:42:24Z</dcterms:created>
  <dcterms:modified xsi:type="dcterms:W3CDTF">2018-06-10T20:09:53Z</dcterms:modified>
</cp:coreProperties>
</file>