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Používáte </a:t>
            </a:r>
            <a:r>
              <a:rPr lang="cs-CZ" sz="2000" dirty="0"/>
              <a:t>bezpečnostní pásy?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Ano, při každé jízdě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0.00%</c:formatCode>
                <c:ptCount val="1"/>
                <c:pt idx="0">
                  <c:v>0.4607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Jen na delší vzdálenosti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0.00%</c:formatCode>
                <c:ptCount val="1"/>
                <c:pt idx="0">
                  <c:v>0.29210000000000003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Pouze občas</c:v>
                </c:pt>
              </c:strCache>
            </c:strRef>
          </c:tx>
          <c:spPr>
            <a:solidFill>
              <a:srgbClr val="4BED1F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0.00%</c:formatCode>
                <c:ptCount val="1"/>
                <c:pt idx="0">
                  <c:v>0.1348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Pásy nepoužívám vůbec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0.00%</c:formatCode>
                <c:ptCount val="1"/>
                <c:pt idx="0">
                  <c:v>0.1124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8169984"/>
        <c:axId val="7013504"/>
        <c:axId val="0"/>
      </c:bar3DChart>
      <c:catAx>
        <c:axId val="3816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013504"/>
        <c:crosses val="autoZero"/>
        <c:auto val="1"/>
        <c:lblAlgn val="ctr"/>
        <c:lblOffset val="100"/>
        <c:noMultiLvlLbl val="0"/>
      </c:catAx>
      <c:valAx>
        <c:axId val="7013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8169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Řídil </a:t>
            </a:r>
            <a:r>
              <a:rPr lang="cs-CZ" sz="1800" b="1" i="0" u="none" strike="noStrike" baseline="0" dirty="0">
                <a:effectLst/>
              </a:rPr>
              <a:t>(a) jste někdy pod vlivem alkoholu?</a:t>
            </a:r>
            <a:endParaRPr lang="cs-CZ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Ano, už mnohokrát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0.00%</c:formatCode>
                <c:ptCount val="1"/>
                <c:pt idx="0">
                  <c:v>5.62E-2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Ano, ale pouze výjimečně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0.00%</c:formatCode>
                <c:ptCount val="1"/>
                <c:pt idx="0">
                  <c:v>8.9899999999999994E-2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Možná s trochou zbytkového alkoholu</c:v>
                </c:pt>
              </c:strCache>
            </c:strRef>
          </c:tx>
          <c:spPr>
            <a:solidFill>
              <a:srgbClr val="4BED1F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0.00%</c:formatCode>
                <c:ptCount val="1"/>
                <c:pt idx="0">
                  <c:v>0.1011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nikdy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0.00%</c:formatCode>
                <c:ptCount val="1"/>
                <c:pt idx="0">
                  <c:v>0.75280000000000002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3347328"/>
        <c:axId val="83348864"/>
        <c:axId val="0"/>
      </c:bar3DChart>
      <c:catAx>
        <c:axId val="8334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348864"/>
        <c:crosses val="autoZero"/>
        <c:auto val="1"/>
        <c:lblAlgn val="ctr"/>
        <c:lblOffset val="100"/>
        <c:noMultiLvlLbl val="0"/>
      </c:catAx>
      <c:valAx>
        <c:axId val="83348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83347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92366995567471E-2"/>
          <c:y val="0.92662016048396056"/>
          <c:w val="0.94450434894565205"/>
          <c:h val="5.631184348692439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Používáte </a:t>
            </a:r>
            <a:r>
              <a:rPr lang="cs-CZ" sz="2000" dirty="0"/>
              <a:t>bezpečnostní pásy?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1226368"/>
        <c:axId val="101227904"/>
        <c:axId val="0"/>
      </c:bar3DChart>
      <c:catAx>
        <c:axId val="10122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227904"/>
        <c:crosses val="autoZero"/>
        <c:auto val="1"/>
        <c:lblAlgn val="ctr"/>
        <c:lblOffset val="100"/>
        <c:noMultiLvlLbl val="0"/>
      </c:catAx>
      <c:valAx>
        <c:axId val="1012279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1012263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68447950227752"/>
          <c:y val="0.11572890965779285"/>
          <c:w val="0.86091489834462842"/>
          <c:h val="0.68663027305900137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1467904"/>
        <c:axId val="41469440"/>
        <c:axId val="0"/>
      </c:bar3DChart>
      <c:catAx>
        <c:axId val="4146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469440"/>
        <c:crosses val="autoZero"/>
        <c:auto val="1"/>
        <c:lblAlgn val="ctr"/>
        <c:lblOffset val="100"/>
        <c:noMultiLvlLbl val="0"/>
      </c:catAx>
      <c:valAx>
        <c:axId val="41469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41467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846433888387095"/>
          <c:w val="1"/>
          <c:h val="0.1615356611161290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Dodržujete </a:t>
            </a:r>
            <a:r>
              <a:rPr lang="cs-CZ" sz="1800" b="1" i="0" u="none" strike="noStrike" baseline="0" dirty="0">
                <a:effectLst/>
              </a:rPr>
              <a:t>vždy </a:t>
            </a:r>
            <a:r>
              <a:rPr lang="cs-CZ" sz="2000" b="1" i="0" u="none" strike="noStrike" baseline="0" dirty="0">
                <a:effectLst/>
              </a:rPr>
              <a:t>maximální</a:t>
            </a:r>
            <a:r>
              <a:rPr lang="cs-CZ" sz="1800" b="1" i="0" u="none" strike="noStrike" baseline="0" dirty="0">
                <a:effectLst/>
              </a:rPr>
              <a:t> dovolenou rychlost?</a:t>
            </a:r>
            <a:endParaRPr lang="cs-CZ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1518592"/>
        <c:axId val="41520128"/>
        <c:axId val="0"/>
      </c:bar3DChart>
      <c:catAx>
        <c:axId val="4151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520128"/>
        <c:crosses val="autoZero"/>
        <c:auto val="1"/>
        <c:lblAlgn val="ctr"/>
        <c:lblOffset val="100"/>
        <c:noMultiLvlLbl val="0"/>
      </c:catAx>
      <c:valAx>
        <c:axId val="41520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41518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Řídil </a:t>
            </a:r>
            <a:r>
              <a:rPr lang="cs-CZ" sz="1800" b="1" i="0" u="none" strike="noStrike" baseline="0" dirty="0">
                <a:effectLst/>
              </a:rPr>
              <a:t>(a) jste někdy pod vlivem alkoholu?</a:t>
            </a:r>
            <a:endParaRPr lang="cs-CZ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1549184"/>
        <c:axId val="41559168"/>
        <c:axId val="0"/>
      </c:bar3DChart>
      <c:catAx>
        <c:axId val="415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559168"/>
        <c:crosses val="autoZero"/>
        <c:auto val="1"/>
        <c:lblAlgn val="ctr"/>
        <c:lblOffset val="100"/>
        <c:noMultiLvlLbl val="0"/>
      </c:catAx>
      <c:valAx>
        <c:axId val="41559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4154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92366995567471E-2"/>
          <c:y val="0.92662016048396056"/>
          <c:w val="0.94450434894565205"/>
          <c:h val="5.631184348692439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/>
              <a:t>Porovnání</a:t>
            </a:r>
            <a:r>
              <a:rPr lang="cs-CZ" sz="2000" baseline="0" dirty="0"/>
              <a:t> rychlostí z </a:t>
            </a:r>
            <a:r>
              <a:rPr lang="cs-CZ" sz="2000" baseline="0"/>
              <a:t>obou </a:t>
            </a:r>
            <a:r>
              <a:rPr lang="cs-CZ" sz="2000" baseline="0" smtClean="0"/>
              <a:t>oblastí měření</a:t>
            </a:r>
            <a:endParaRPr lang="cs-CZ" sz="20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Špičák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List1!$A$2:$A$6</c:f>
              <c:strCache>
                <c:ptCount val="5"/>
                <c:pt idx="0">
                  <c:v>50 km/h a méně</c:v>
                </c:pt>
                <c:pt idx="1">
                  <c:v>50 - 55 km/h</c:v>
                </c:pt>
                <c:pt idx="2">
                  <c:v>55 - 60 km/h</c:v>
                </c:pt>
                <c:pt idx="3">
                  <c:v>60 - 70 km/h</c:v>
                </c:pt>
                <c:pt idx="4">
                  <c:v>70 km/h a více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0.1681</c:v>
                </c:pt>
                <c:pt idx="1">
                  <c:v>0.4602</c:v>
                </c:pt>
                <c:pt idx="2">
                  <c:v>0.18579999999999999</c:v>
                </c:pt>
                <c:pt idx="3">
                  <c:v>0.115</c:v>
                </c:pt>
                <c:pt idx="4">
                  <c:v>7.0800000000000002E-2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Alžbětín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List1!$A$2:$A$6</c:f>
              <c:strCache>
                <c:ptCount val="5"/>
                <c:pt idx="0">
                  <c:v>50 km/h a méně</c:v>
                </c:pt>
                <c:pt idx="1">
                  <c:v>50 - 55 km/h</c:v>
                </c:pt>
                <c:pt idx="2">
                  <c:v>55 - 60 km/h</c:v>
                </c:pt>
                <c:pt idx="3">
                  <c:v>60 - 70 km/h</c:v>
                </c:pt>
                <c:pt idx="4">
                  <c:v>70 km/h a více</c:v>
                </c:pt>
              </c:strCache>
            </c:strRef>
          </c:cat>
          <c:val>
            <c:numRef>
              <c:f>List1!$C$2:$C$6</c:f>
              <c:numCache>
                <c:formatCode>0.00%</c:formatCode>
                <c:ptCount val="5"/>
                <c:pt idx="0">
                  <c:v>0.58279999999999998</c:v>
                </c:pt>
                <c:pt idx="1">
                  <c:v>0.29930000000000001</c:v>
                </c:pt>
                <c:pt idx="2">
                  <c:v>0.1111</c:v>
                </c:pt>
                <c:pt idx="3">
                  <c:v>6.7999999999999996E-3</c:v>
                </c:pt>
                <c:pt idx="4" formatCode="0%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1610624"/>
        <c:axId val="42079360"/>
        <c:axId val="0"/>
      </c:bar3DChart>
      <c:catAx>
        <c:axId val="41610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42079360"/>
        <c:crosses val="autoZero"/>
        <c:auto val="1"/>
        <c:lblAlgn val="ctr"/>
        <c:lblOffset val="100"/>
        <c:noMultiLvlLbl val="0"/>
      </c:catAx>
      <c:valAx>
        <c:axId val="42079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Vozidla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41610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Používáte </a:t>
            </a:r>
            <a:r>
              <a:rPr lang="cs-CZ" sz="2000" dirty="0"/>
              <a:t>bezpečnostní pásy?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064576"/>
        <c:axId val="7066368"/>
        <c:axId val="0"/>
      </c:bar3DChart>
      <c:catAx>
        <c:axId val="70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066368"/>
        <c:crosses val="autoZero"/>
        <c:auto val="1"/>
        <c:lblAlgn val="ctr"/>
        <c:lblOffset val="100"/>
        <c:noMultiLvlLbl val="0"/>
      </c:catAx>
      <c:valAx>
        <c:axId val="7066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7064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b="1" i="0" u="none" strike="noStrike" baseline="0" dirty="0" smtClean="0">
                <a:effectLst/>
              </a:rPr>
              <a:t>Z</a:t>
            </a:r>
            <a:r>
              <a:rPr lang="cs-CZ" sz="2000" b="1" i="0" u="none" strike="noStrike" baseline="0" dirty="0">
                <a:effectLst/>
              </a:rPr>
              <a:t> jakého důvodu používáte bezpečnostní pásy?</a:t>
            </a:r>
            <a:endParaRPr lang="cs-CZ" sz="20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68447950227752"/>
          <c:y val="0.11572890965779285"/>
          <c:w val="0.86091489834462842"/>
          <c:h val="0.686630273059001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Kvůli své bezpečnosti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0.00%</c:formatCode>
                <c:ptCount val="1"/>
                <c:pt idx="0">
                  <c:v>0.51690000000000003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Kvůli policejním kontrolám a ztrátě 3 bodů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0.00%</c:formatCode>
                <c:ptCount val="1"/>
                <c:pt idx="0">
                  <c:v>0.3483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Automobil to vyžaduje, jinak vydává nepříjemný zvuk</c:v>
                </c:pt>
              </c:strCache>
            </c:strRef>
          </c:tx>
          <c:spPr>
            <a:solidFill>
              <a:srgbClr val="4BED1F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0.00%</c:formatCode>
                <c:ptCount val="1"/>
                <c:pt idx="0">
                  <c:v>2.2499999999999999E-2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Nepoužívám je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0.00%</c:formatCode>
                <c:ptCount val="1"/>
                <c:pt idx="0">
                  <c:v>0.1124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261632"/>
        <c:axId val="32263168"/>
        <c:axId val="0"/>
      </c:bar3DChart>
      <c:catAx>
        <c:axId val="322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263168"/>
        <c:crosses val="autoZero"/>
        <c:auto val="1"/>
        <c:lblAlgn val="ctr"/>
        <c:lblOffset val="100"/>
        <c:noMultiLvlLbl val="0"/>
      </c:catAx>
      <c:valAx>
        <c:axId val="32263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2261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846433888387095"/>
          <c:w val="1"/>
          <c:h val="0.1615356611161290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Používáte </a:t>
            </a:r>
            <a:r>
              <a:rPr lang="cs-CZ" sz="2000" dirty="0"/>
              <a:t>bezpečnostní pásy?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825344"/>
        <c:axId val="34826880"/>
        <c:axId val="0"/>
      </c:bar3DChart>
      <c:catAx>
        <c:axId val="348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826880"/>
        <c:crosses val="autoZero"/>
        <c:auto val="1"/>
        <c:lblAlgn val="ctr"/>
        <c:lblOffset val="100"/>
        <c:noMultiLvlLbl val="0"/>
      </c:catAx>
      <c:valAx>
        <c:axId val="34826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4825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68447950227752"/>
          <c:y val="0.11572890965779285"/>
          <c:w val="0.86091489834462842"/>
          <c:h val="0.68663027305900137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386048"/>
        <c:axId val="32391936"/>
        <c:axId val="0"/>
      </c:bar3DChart>
      <c:catAx>
        <c:axId val="3238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391936"/>
        <c:crosses val="autoZero"/>
        <c:auto val="1"/>
        <c:lblAlgn val="ctr"/>
        <c:lblOffset val="100"/>
        <c:noMultiLvlLbl val="0"/>
      </c:catAx>
      <c:valAx>
        <c:axId val="32391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2386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846433888387095"/>
          <c:w val="1"/>
          <c:h val="0.1615356611161290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Dodržujete </a:t>
            </a:r>
            <a:r>
              <a:rPr lang="cs-CZ" sz="1800" b="1" i="0" u="none" strike="noStrike" baseline="0" dirty="0">
                <a:effectLst/>
              </a:rPr>
              <a:t>vždy </a:t>
            </a:r>
            <a:r>
              <a:rPr lang="cs-CZ" sz="2000" b="1" i="0" u="none" strike="noStrike" baseline="0" dirty="0">
                <a:effectLst/>
              </a:rPr>
              <a:t>maximální</a:t>
            </a:r>
            <a:r>
              <a:rPr lang="cs-CZ" sz="1800" b="1" i="0" u="none" strike="noStrike" baseline="0" dirty="0">
                <a:effectLst/>
              </a:rPr>
              <a:t> dovolenou rychlost?</a:t>
            </a:r>
            <a:endParaRPr lang="cs-CZ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Ano, raději jezdím i pomaleji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0.00%</c:formatCode>
                <c:ptCount val="1"/>
                <c:pt idx="0">
                  <c:v>0.32579999999999998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Ano většinou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0.00%</c:formatCode>
                <c:ptCount val="1"/>
                <c:pt idx="0">
                  <c:v>0.2135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 obcích ano, ale mimo obec jezdím i rychleji</c:v>
                </c:pt>
              </c:strCache>
            </c:strRef>
          </c:tx>
          <c:spPr>
            <a:solidFill>
              <a:srgbClr val="4BED1F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0.00%</c:formatCode>
                <c:ptCount val="1"/>
                <c:pt idx="0">
                  <c:v>0.31459999999999999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Rychlost nedodržuji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0.00%</c:formatCode>
                <c:ptCount val="1"/>
                <c:pt idx="0">
                  <c:v>0.14610000000000001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429184"/>
        <c:axId val="32430720"/>
        <c:axId val="0"/>
      </c:bar3DChart>
      <c:catAx>
        <c:axId val="324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430720"/>
        <c:crosses val="autoZero"/>
        <c:auto val="1"/>
        <c:lblAlgn val="ctr"/>
        <c:lblOffset val="100"/>
        <c:noMultiLvlLbl val="0"/>
      </c:catAx>
      <c:valAx>
        <c:axId val="32430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2429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Používáte </a:t>
            </a:r>
            <a:r>
              <a:rPr lang="cs-CZ" sz="2000" dirty="0"/>
              <a:t>bezpečnostní pásy?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6646272"/>
        <c:axId val="36693120"/>
        <c:axId val="0"/>
      </c:bar3DChart>
      <c:catAx>
        <c:axId val="3664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693120"/>
        <c:crosses val="autoZero"/>
        <c:auto val="1"/>
        <c:lblAlgn val="ctr"/>
        <c:lblOffset val="100"/>
        <c:noMultiLvlLbl val="0"/>
      </c:catAx>
      <c:valAx>
        <c:axId val="36693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6646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68447950227752"/>
          <c:y val="0.11572890965779285"/>
          <c:w val="0.86091489834462842"/>
          <c:h val="0.68663027305900137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3313792"/>
        <c:axId val="83315712"/>
        <c:axId val="0"/>
      </c:bar3DChart>
      <c:catAx>
        <c:axId val="8331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315712"/>
        <c:crosses val="autoZero"/>
        <c:auto val="1"/>
        <c:lblAlgn val="ctr"/>
        <c:lblOffset val="100"/>
        <c:noMultiLvlLbl val="0"/>
      </c:catAx>
      <c:valAx>
        <c:axId val="83315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83313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846433888387095"/>
          <c:w val="1"/>
          <c:h val="0.1615356611161290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Dodržujete </a:t>
            </a:r>
            <a:r>
              <a:rPr lang="cs-CZ" sz="1800" b="1" i="0" u="none" strike="noStrike" baseline="0" dirty="0">
                <a:effectLst/>
              </a:rPr>
              <a:t>vždy </a:t>
            </a:r>
            <a:r>
              <a:rPr lang="cs-CZ" sz="2000" b="1" i="0" u="none" strike="noStrike" baseline="0" dirty="0">
                <a:effectLst/>
              </a:rPr>
              <a:t>maximální</a:t>
            </a:r>
            <a:r>
              <a:rPr lang="cs-CZ" sz="1800" b="1" i="0" u="none" strike="noStrike" baseline="0" dirty="0">
                <a:effectLst/>
              </a:rPr>
              <a:t> dovolenou rychlost?</a:t>
            </a:r>
            <a:endParaRPr lang="cs-CZ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8075776"/>
        <c:axId val="83317888"/>
        <c:axId val="0"/>
      </c:bar3DChart>
      <c:catAx>
        <c:axId val="3807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317888"/>
        <c:crosses val="autoZero"/>
        <c:auto val="1"/>
        <c:lblAlgn val="ctr"/>
        <c:lblOffset val="100"/>
        <c:noMultiLvlLbl val="0"/>
      </c:catAx>
      <c:valAx>
        <c:axId val="83317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cs-CZ" sz="1100"/>
                  <a:t>Počet respondentů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8075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920207-59F6-4697-A623-B69CBE6FDE6C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731537-6386-49A7-9425-F63E21C04A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941168"/>
            <a:ext cx="7272807" cy="115212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Autor bakalářské práce: Ivana </a:t>
            </a:r>
            <a:r>
              <a:rPr lang="cs-CZ" dirty="0" err="1" smtClean="0"/>
              <a:t>Doumelová</a:t>
            </a:r>
            <a:endParaRPr lang="cs-CZ" dirty="0" smtClean="0"/>
          </a:p>
          <a:p>
            <a:r>
              <a:rPr lang="cs-CZ" dirty="0" smtClean="0"/>
              <a:t>Vedoucí bakalářské práce: Mgr</a:t>
            </a:r>
            <a:r>
              <a:rPr lang="cs-CZ" dirty="0"/>
              <a:t>. </a:t>
            </a:r>
            <a:r>
              <a:rPr lang="cs-CZ" dirty="0" smtClean="0"/>
              <a:t>Vladislav </a:t>
            </a:r>
            <a:r>
              <a:rPr lang="cs-CZ" dirty="0" err="1" smtClean="0"/>
              <a:t>Bíba</a:t>
            </a:r>
            <a:r>
              <a:rPr lang="cs-CZ" dirty="0" smtClean="0"/>
              <a:t> </a:t>
            </a:r>
            <a:r>
              <a:rPr lang="cs-CZ" dirty="0"/>
              <a:t>Ph.D.</a:t>
            </a:r>
            <a:endParaRPr lang="cs-CZ" dirty="0" smtClean="0"/>
          </a:p>
          <a:p>
            <a:r>
              <a:rPr lang="cs-CZ" dirty="0" smtClean="0"/>
              <a:t>Oponent bakalářské práce: </a:t>
            </a:r>
            <a:r>
              <a:rPr lang="cs-CZ" dirty="0"/>
              <a:t>Ing. Jindřich Šedivý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0920" cy="388843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cs-CZ" b="1" dirty="0">
                <a:effectLst/>
              </a:rPr>
              <a:t>Zádržné systémy a ochranné prostředky v rámci bezpečnosti a plynulosti silničního provozu </a:t>
            </a:r>
            <a:endParaRPr lang="cs-CZ" dirty="0"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10251"/>
            <a:ext cx="1700808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Aplikační část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0074299"/>
              </p:ext>
            </p:extLst>
          </p:nvPr>
        </p:nvGraphicFramePr>
        <p:xfrm>
          <a:off x="827584" y="148478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>
            <a:off x="7092280" y="54868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08304" y="105360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Vlastní výzkum</a:t>
            </a:r>
            <a:endParaRPr lang="cs-CZ" sz="16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399461908"/>
              </p:ext>
            </p:extLst>
          </p:nvPr>
        </p:nvGraphicFramePr>
        <p:xfrm>
          <a:off x="971600" y="1646485"/>
          <a:ext cx="7200800" cy="470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459238195"/>
              </p:ext>
            </p:extLst>
          </p:nvPr>
        </p:nvGraphicFramePr>
        <p:xfrm>
          <a:off x="683568" y="1628800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191157174"/>
              </p:ext>
            </p:extLst>
          </p:nvPr>
        </p:nvGraphicFramePr>
        <p:xfrm>
          <a:off x="683568" y="1556793"/>
          <a:ext cx="7704856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524415405"/>
              </p:ext>
            </p:extLst>
          </p:nvPr>
        </p:nvGraphicFramePr>
        <p:xfrm>
          <a:off x="539552" y="1556792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40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Návrhy opatření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992888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Problematika bezpečnostních pásů</a:t>
            </a:r>
          </a:p>
          <a:p>
            <a:pPr lvl="1"/>
            <a:r>
              <a:rPr lang="cs-CZ" dirty="0" smtClean="0"/>
              <a:t>Častější policejní kontroly a vyšší bodové a peněžní sankce</a:t>
            </a:r>
            <a:endParaRPr lang="cs-CZ" dirty="0"/>
          </a:p>
          <a:p>
            <a:r>
              <a:rPr lang="cs-CZ" dirty="0" smtClean="0"/>
              <a:t>Nedodržování rychlosti</a:t>
            </a:r>
          </a:p>
          <a:p>
            <a:pPr lvl="1"/>
            <a:r>
              <a:rPr lang="cs-CZ" dirty="0" smtClean="0"/>
              <a:t>Podpora instalace zařízení pro úsekové měření rychlosti a některé doplnit o skutečné kalibrované radary, aby řidič nevěděl, o jaký typ radaru se jedná</a:t>
            </a:r>
          </a:p>
          <a:p>
            <a:r>
              <a:rPr lang="cs-CZ" dirty="0" smtClean="0"/>
              <a:t>Alkohol za volantem</a:t>
            </a:r>
          </a:p>
          <a:p>
            <a:pPr lvl="1"/>
            <a:r>
              <a:rPr lang="cs-CZ" dirty="0" smtClean="0"/>
              <a:t>Instalace alkoholových zámků do vozidel</a:t>
            </a:r>
          </a:p>
          <a:p>
            <a:pPr lvl="1"/>
            <a:r>
              <a:rPr lang="cs-CZ" dirty="0" smtClean="0"/>
              <a:t>Zpřísnění trestů – výší pokuta a odebrání řidičského oprávnění na delší dobu</a:t>
            </a:r>
          </a:p>
          <a:p>
            <a:r>
              <a:rPr lang="cs-CZ" dirty="0" smtClean="0"/>
              <a:t>Oblast Špičák – oprava asfaltového povrchu, připomenutí rychlostního omezení pomocí svislého dopravního značení</a:t>
            </a:r>
          </a:p>
          <a:p>
            <a:r>
              <a:rPr lang="cs-CZ" dirty="0" smtClean="0"/>
              <a:t>Oblast </a:t>
            </a:r>
            <a:r>
              <a:rPr lang="cs-CZ" dirty="0" err="1" smtClean="0"/>
              <a:t>Alžbětín</a:t>
            </a:r>
            <a:r>
              <a:rPr lang="cs-CZ" dirty="0" smtClean="0"/>
              <a:t> – častější policejní kontroly ve směru od Německa</a:t>
            </a:r>
          </a:p>
        </p:txBody>
      </p:sp>
    </p:spTree>
    <p:extLst>
      <p:ext uri="{BB962C8B-B14F-4D97-AF65-F5344CB8AC3E}">
        <p14:creationId xmlns:p14="http://schemas.microsoft.com/office/powerpoint/2010/main" val="296025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248018" y="2967335"/>
            <a:ext cx="6647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Děkuji za pozornost</a:t>
            </a:r>
            <a:endParaRPr lang="cs-CZ" sz="5400" b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63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Doplňující otázky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424936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Otázky vedoucího: ----</a:t>
            </a:r>
          </a:p>
          <a:p>
            <a:r>
              <a:rPr lang="cs-CZ" dirty="0" smtClean="0"/>
              <a:t>Otázky oponenta:</a:t>
            </a:r>
          </a:p>
          <a:p>
            <a:pPr lvl="1"/>
            <a:r>
              <a:rPr lang="cs-CZ" dirty="0"/>
              <a:t>Euro NCAP - vysvětlete význam zkratky </a:t>
            </a:r>
            <a:r>
              <a:rPr lang="cs-CZ" dirty="0" smtClean="0"/>
              <a:t>NCAP</a:t>
            </a:r>
          </a:p>
          <a:p>
            <a:pPr lvl="1"/>
            <a:r>
              <a:rPr lang="cs-CZ" dirty="0"/>
              <a:t>V části 2 píšete, že ”Práce bude zpracována na modelu Plzeňského kraje.” Má tomu čtenář </a:t>
            </a:r>
            <a:r>
              <a:rPr lang="cs-CZ" dirty="0" smtClean="0"/>
              <a:t>rozumět </a:t>
            </a:r>
            <a:r>
              <a:rPr lang="cs-CZ" dirty="0"/>
              <a:t>snad tak, že si stanovíte nějaký (zjednodušený) model, který aproximujete na Plzeňský kraj</a:t>
            </a:r>
            <a:r>
              <a:rPr lang="cs-CZ" dirty="0" smtClean="0"/>
              <a:t>,</a:t>
            </a:r>
            <a:r>
              <a:rPr lang="cs-CZ" dirty="0"/>
              <a:t> nebo jste vytvořila nejprve model kraje (2D, 3D, jiný apod. - uveďte jaký). Data o rychlosti </a:t>
            </a:r>
            <a:r>
              <a:rPr lang="cs-CZ" dirty="0" smtClean="0"/>
              <a:t>jsou ze </a:t>
            </a:r>
            <a:r>
              <a:rPr lang="cs-CZ" dirty="0"/>
              <a:t>dvou místních částí Železné Rudy, což nelze považovat za model kraje. Zbývá tedy ono v </a:t>
            </a:r>
            <a:r>
              <a:rPr lang="cs-CZ" dirty="0" smtClean="0"/>
              <a:t>práci popsané </a:t>
            </a:r>
            <a:r>
              <a:rPr lang="cs-CZ" dirty="0"/>
              <a:t>a zhodnocené dotazování. Pokud bychom měli zohlednit počet obyvatel Plzeňského </a:t>
            </a:r>
            <a:r>
              <a:rPr lang="cs-CZ" dirty="0" smtClean="0"/>
              <a:t>kraje</a:t>
            </a:r>
            <a:r>
              <a:rPr lang="cs-CZ" dirty="0"/>
              <a:t>, pak vzorek 89 osob není rozhodně </a:t>
            </a:r>
            <a:r>
              <a:rPr lang="cs-CZ" dirty="0" smtClean="0"/>
              <a:t>reprezentativním </a:t>
            </a:r>
            <a:r>
              <a:rPr lang="cs-CZ" dirty="0"/>
              <a:t>výběrem. Navíc je zde ještě jiný </a:t>
            </a:r>
            <a:r>
              <a:rPr lang="cs-CZ" dirty="0" smtClean="0"/>
              <a:t>aspekt, a </a:t>
            </a:r>
            <a:r>
              <a:rPr lang="cs-CZ" dirty="0"/>
              <a:t>to sice ten, že nikde v dotazníku není selektivní otázka na bydliště v Plzeňském </a:t>
            </a:r>
            <a:r>
              <a:rPr lang="cs-CZ" dirty="0" smtClean="0"/>
              <a:t>kraji/mimo tento </a:t>
            </a:r>
            <a:r>
              <a:rPr lang="cs-CZ" dirty="0"/>
              <a:t>kraj, ledaže byste tento jev eliminovala sama již před zahájením dotazování </a:t>
            </a:r>
            <a:r>
              <a:rPr lang="cs-CZ" dirty="0" smtClean="0"/>
              <a:t>konkrétního respondenta</a:t>
            </a:r>
            <a:r>
              <a:rPr lang="cs-CZ" dirty="0"/>
              <a:t>. Jakým způsobem dotazování probíhalo?</a:t>
            </a:r>
          </a:p>
          <a:p>
            <a:pPr lvl="1"/>
            <a:r>
              <a:rPr lang="cs-CZ" dirty="0"/>
              <a:t>Bylo možné (dokázala jste nějak odhalit/eliminovat) nějakým způsobem odfiltrovat nesprávně (úmyslně chybně) zodpovězené dotazy?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63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Doplňující otázky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992888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Otázky oponenta:</a:t>
            </a:r>
          </a:p>
          <a:p>
            <a:pPr lvl="1"/>
            <a:r>
              <a:rPr lang="cs-CZ" dirty="0"/>
              <a:t>V práci uvádíte, jak by se situace změnila, kdyby na základě naměřené hodnoty rychlosti byl řidič sankcionován (pokutován). Proč tomu tak v tomto případě není? Jaká je přesnost měření přístrojů umístěných na vámi vybraných stanovištích (kalibrace, certifikace apod.)?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opatřeních navrhujete v místní části Špičák pro tzv. lesní úsek (kdy se řidič může </a:t>
            </a:r>
            <a:r>
              <a:rPr lang="cs-CZ" dirty="0" smtClean="0"/>
              <a:t>domnívat, že </a:t>
            </a:r>
            <a:r>
              <a:rPr lang="cs-CZ" dirty="0"/>
              <a:t>již není v obci) 2 možné postupy, a to </a:t>
            </a:r>
            <a:r>
              <a:rPr lang="cs-CZ" dirty="0" smtClean="0"/>
              <a:t>sice: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sz="2000" dirty="0" smtClean="0"/>
              <a:t>a</a:t>
            </a:r>
            <a:r>
              <a:rPr lang="cs-CZ" sz="2000" dirty="0"/>
              <a:t>) zvýšení rychlosti a následně její opětovné snížení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000" dirty="0" smtClean="0"/>
              <a:t>	b</a:t>
            </a:r>
            <a:r>
              <a:rPr lang="cs-CZ" sz="2000" dirty="0"/>
              <a:t>) ponechání současného stavu s upozorněním na </a:t>
            </a:r>
            <a:r>
              <a:rPr lang="cs-CZ" sz="2000" dirty="0" smtClean="0"/>
              <a:t>danou 	situaci </a:t>
            </a:r>
            <a:r>
              <a:rPr lang="cs-CZ" sz="2000" dirty="0"/>
              <a:t>svislou dopravní značkou</a:t>
            </a:r>
          </a:p>
          <a:p>
            <a:pPr marL="365760" lvl="1" indent="0">
              <a:buNone/>
            </a:pPr>
            <a:r>
              <a:rPr lang="cs-CZ" dirty="0"/>
              <a:t>Vzhledem k tomu, že cílem práce je zhodnotit bezpečnost, kterou z uvedených možností </a:t>
            </a:r>
            <a:r>
              <a:rPr lang="cs-CZ" dirty="0" smtClean="0"/>
              <a:t>preferujete</a:t>
            </a:r>
            <a:r>
              <a:rPr lang="cs-CZ" dirty="0"/>
              <a:t>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635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88832" cy="165618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Motivace a důvody k výběru daného tématu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2420888"/>
            <a:ext cx="7056784" cy="3762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Aktuální problematika bezpečnosti v silniční dopravě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Zájem o silniční dopravu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9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Cíl práce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7056784" cy="39067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Cílem bakalářské práce je zhodnotit bezpečnost v silniční dopravě v oblasti používání jednotlivých druhů zádržných systémů. Dále budou navrženy možnosti řešení. Práce bude zpracována na modelu Plzeňského kraje.</a:t>
            </a:r>
          </a:p>
        </p:txBody>
      </p:sp>
    </p:spTree>
    <p:extLst>
      <p:ext uri="{BB962C8B-B14F-4D97-AF65-F5344CB8AC3E}">
        <p14:creationId xmlns:p14="http://schemas.microsoft.com/office/powerpoint/2010/main" val="22208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Nejčastější přestupky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7992888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Překročení nejvyšší dovolené rychlosti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 obci - o méně než 20 km/h ale více než 5km/h – 32,88%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 obci - o více než 20 km/h – 9,07%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Mimo obec – o méně než 30 km/h ale více než 10 km/h – 8,53%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Mimo obec – o 30 km/h a více – 2,50%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Nepoužití bezpečnostních pásů (nebo přilby) – 18,01%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Řízení pod vlivem alkoholu nebo jiné návykové látky – 1,66%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1900" dirty="0" smtClean="0"/>
              <a:t>Údaje z roku 2017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000" dirty="0" smtClean="0"/>
              <a:t>Zdroj: </a:t>
            </a:r>
            <a:r>
              <a:rPr lang="cs-CZ" sz="2000" dirty="0"/>
              <a:t>www.mdcr.cz/Statistiky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23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Metodika práce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912768" cy="39067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Metody sběru dat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Dotazníkové šetření – 15 uzavřených otázek, vyplněno od 89 respondentů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Vlastní výzkum o dodržování rychlosti – 2 místa měření, sledování po dobu dvou hodin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Pozorování chování řidičů na pozemních komunikacích</a:t>
            </a:r>
          </a:p>
        </p:txBody>
      </p:sp>
    </p:spTree>
    <p:extLst>
      <p:ext uri="{BB962C8B-B14F-4D97-AF65-F5344CB8AC3E}">
        <p14:creationId xmlns:p14="http://schemas.microsoft.com/office/powerpoint/2010/main" val="245469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Aplikační část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1437781"/>
              </p:ext>
            </p:extLst>
          </p:nvPr>
        </p:nvGraphicFramePr>
        <p:xfrm>
          <a:off x="827584" y="148478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>
            <a:off x="7092280" y="54868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108438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Dotazník</a:t>
            </a:r>
            <a:endParaRPr lang="cs-CZ" sz="1600" dirty="0" smtClean="0"/>
          </a:p>
          <a:p>
            <a:pPr algn="ctr"/>
            <a:r>
              <a:rPr lang="cs-CZ" dirty="0" smtClean="0"/>
              <a:t>Otázka</a:t>
            </a:r>
            <a:r>
              <a:rPr lang="cs-CZ" sz="1600" dirty="0" smtClean="0"/>
              <a:t> 6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313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Aplikační část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3436283"/>
              </p:ext>
            </p:extLst>
          </p:nvPr>
        </p:nvGraphicFramePr>
        <p:xfrm>
          <a:off x="827584" y="148478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>
            <a:off x="7092280" y="54868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108438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Dotazník</a:t>
            </a:r>
            <a:endParaRPr lang="cs-CZ" sz="1600" dirty="0" smtClean="0"/>
          </a:p>
          <a:p>
            <a:pPr algn="ctr"/>
            <a:r>
              <a:rPr lang="cs-CZ" dirty="0" smtClean="0"/>
              <a:t>Otázka</a:t>
            </a:r>
            <a:r>
              <a:rPr lang="cs-CZ" sz="1600" dirty="0" smtClean="0"/>
              <a:t> 8</a:t>
            </a:r>
            <a:endParaRPr lang="cs-CZ" sz="16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683705126"/>
              </p:ext>
            </p:extLst>
          </p:nvPr>
        </p:nvGraphicFramePr>
        <p:xfrm>
          <a:off x="971600" y="1604962"/>
          <a:ext cx="7200800" cy="470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908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Aplikační část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8198078"/>
              </p:ext>
            </p:extLst>
          </p:nvPr>
        </p:nvGraphicFramePr>
        <p:xfrm>
          <a:off x="827584" y="148478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>
            <a:off x="7092280" y="54868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108438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Dotazník</a:t>
            </a:r>
            <a:endParaRPr lang="cs-CZ" sz="1600" dirty="0" smtClean="0"/>
          </a:p>
          <a:p>
            <a:pPr algn="ctr"/>
            <a:r>
              <a:rPr lang="cs-CZ" dirty="0" smtClean="0"/>
              <a:t>Otázka</a:t>
            </a:r>
            <a:r>
              <a:rPr lang="cs-CZ" sz="1600" dirty="0" smtClean="0"/>
              <a:t> 9</a:t>
            </a:r>
            <a:endParaRPr lang="cs-CZ" sz="16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089071762"/>
              </p:ext>
            </p:extLst>
          </p:nvPr>
        </p:nvGraphicFramePr>
        <p:xfrm>
          <a:off x="971600" y="1646485"/>
          <a:ext cx="7200800" cy="470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130795072"/>
              </p:ext>
            </p:extLst>
          </p:nvPr>
        </p:nvGraphicFramePr>
        <p:xfrm>
          <a:off x="683568" y="1628800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96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Aplikační část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7614651"/>
              </p:ext>
            </p:extLst>
          </p:nvPr>
        </p:nvGraphicFramePr>
        <p:xfrm>
          <a:off x="827584" y="148478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>
            <a:off x="7092280" y="54868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148793873"/>
              </p:ext>
            </p:extLst>
          </p:nvPr>
        </p:nvGraphicFramePr>
        <p:xfrm>
          <a:off x="971600" y="1646485"/>
          <a:ext cx="7200800" cy="470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308304" y="105360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Dotazník</a:t>
            </a:r>
            <a:endParaRPr lang="cs-CZ" sz="1600" dirty="0" smtClean="0"/>
          </a:p>
          <a:p>
            <a:pPr algn="ctr"/>
            <a:r>
              <a:rPr lang="cs-CZ" dirty="0" smtClean="0"/>
              <a:t>Otázka</a:t>
            </a:r>
            <a:r>
              <a:rPr lang="cs-CZ" sz="1600" dirty="0" smtClean="0"/>
              <a:t> 10</a:t>
            </a:r>
            <a:endParaRPr lang="cs-CZ" sz="1600" dirty="0"/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619227185"/>
              </p:ext>
            </p:extLst>
          </p:nvPr>
        </p:nvGraphicFramePr>
        <p:xfrm>
          <a:off x="683568" y="1628800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730946058"/>
              </p:ext>
            </p:extLst>
          </p:nvPr>
        </p:nvGraphicFramePr>
        <p:xfrm>
          <a:off x="683568" y="1556793"/>
          <a:ext cx="7704856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32745" y="6104274"/>
            <a:ext cx="787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Alespoň jednou za volant pod vlivem alkoholu usedlo 24,72% respondentů.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8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Graphic spid="8" grpId="0">
        <p:bldAsOne/>
      </p:bldGraphic>
      <p:bldP spid="3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2348</TotalTime>
  <Words>693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Aerodynamika</vt:lpstr>
      <vt:lpstr>Zádržné systémy a ochranné prostředky v rámci bezpečnosti a plynulosti silničního provozu </vt:lpstr>
      <vt:lpstr>Motivace a důvody k výběru daného tématu</vt:lpstr>
      <vt:lpstr>Cíl práce</vt:lpstr>
      <vt:lpstr>Nejčastější přestupky</vt:lpstr>
      <vt:lpstr>Metodika práce</vt:lpstr>
      <vt:lpstr>Aplikační část</vt:lpstr>
      <vt:lpstr>Aplikační část</vt:lpstr>
      <vt:lpstr>Aplikační část</vt:lpstr>
      <vt:lpstr>Aplikační část</vt:lpstr>
      <vt:lpstr>Aplikační část</vt:lpstr>
      <vt:lpstr>Návrhy opatření</vt:lpstr>
      <vt:lpstr>Prezentace aplikace PowerPoint</vt:lpstr>
      <vt:lpstr>Doplňující otázky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Zádržné systémy a ochranné prostředky v rámci bezpečnosti a plynulosti silničního provozu</dc:title>
  <dc:creator>PC</dc:creator>
  <cp:lastModifiedBy>PC</cp:lastModifiedBy>
  <cp:revision>34</cp:revision>
  <dcterms:created xsi:type="dcterms:W3CDTF">2018-05-18T09:56:30Z</dcterms:created>
  <dcterms:modified xsi:type="dcterms:W3CDTF">2018-05-31T10:40:09Z</dcterms:modified>
</cp:coreProperties>
</file>