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8" r:id="rId9"/>
    <p:sldId id="269" r:id="rId10"/>
    <p:sldId id="270" r:id="rId11"/>
    <p:sldId id="263" r:id="rId12"/>
    <p:sldId id="266" r:id="rId13"/>
    <p:sldId id="265" r:id="rId14"/>
    <p:sldId id="267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7"/>
    <p:restoredTop sz="94705"/>
  </p:normalViewPr>
  <p:slideViewPr>
    <p:cSldViewPr>
      <p:cViewPr varScale="1">
        <p:scale>
          <a:sx n="68" d="100"/>
          <a:sy n="68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760D-9D78-4AA7-9731-52CAE24D2639}" type="datetimeFigureOut">
              <a:rPr lang="cs-CZ" smtClean="0"/>
              <a:pPr/>
              <a:t>12.6.2018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6F890D56-F959-42BE-9A54-1B8EAF07AE6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4910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760D-9D78-4AA7-9731-52CAE24D2639}" type="datetimeFigureOut">
              <a:rPr lang="cs-CZ" smtClean="0"/>
              <a:pPr/>
              <a:t>12.6.2018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0D56-F959-42BE-9A54-1B8EAF07AE6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5376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760D-9D78-4AA7-9731-52CAE24D2639}" type="datetimeFigureOut">
              <a:rPr lang="cs-CZ" smtClean="0"/>
              <a:pPr/>
              <a:t>12.6.2018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0D56-F959-42BE-9A54-1B8EAF07AE6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07754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760D-9D78-4AA7-9731-52CAE24D2639}" type="datetimeFigureOut">
              <a:rPr lang="cs-CZ" smtClean="0"/>
              <a:pPr/>
              <a:t>12.6.2018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0D56-F959-42BE-9A54-1B8EAF07AE6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58822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760D-9D78-4AA7-9731-52CAE24D2639}" type="datetimeFigureOut">
              <a:rPr lang="cs-CZ" smtClean="0"/>
              <a:pPr/>
              <a:t>12.6.2018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0D56-F959-42BE-9A54-1B8EAF07AE6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92107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760D-9D78-4AA7-9731-52CAE24D2639}" type="datetimeFigureOut">
              <a:rPr lang="cs-CZ" smtClean="0"/>
              <a:pPr/>
              <a:t>12.6.2018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0D56-F959-42BE-9A54-1B8EAF07AE6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0438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760D-9D78-4AA7-9731-52CAE24D2639}" type="datetimeFigureOut">
              <a:rPr lang="cs-CZ" smtClean="0"/>
              <a:pPr/>
              <a:t>12.6.2018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0D56-F959-42BE-9A54-1B8EAF07AE6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05691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760D-9D78-4AA7-9731-52CAE24D2639}" type="datetimeFigureOut">
              <a:rPr lang="cs-CZ" smtClean="0"/>
              <a:pPr/>
              <a:t>12.6.2018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0D56-F959-42BE-9A54-1B8EAF07AE6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53749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760D-9D78-4AA7-9731-52CAE24D2639}" type="datetimeFigureOut">
              <a:rPr lang="cs-CZ" smtClean="0"/>
              <a:pPr/>
              <a:t>12.6.2018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0D56-F959-42BE-9A54-1B8EAF07AE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2389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760D-9D78-4AA7-9731-52CAE24D2639}" type="datetimeFigureOut">
              <a:rPr lang="cs-CZ" smtClean="0"/>
              <a:pPr/>
              <a:t>12.6.2018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0D56-F959-42BE-9A54-1B8EAF07AE6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0217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1A30760D-9D78-4AA7-9731-52CAE24D2639}" type="datetimeFigureOut">
              <a:rPr lang="cs-CZ" smtClean="0"/>
              <a:pPr/>
              <a:t>12.6.2018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6F890D56-F959-42BE-9A54-1B8EAF07AE6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9537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0760D-9D78-4AA7-9731-52CAE24D2639}" type="datetimeFigureOut">
              <a:rPr lang="cs-CZ" smtClean="0"/>
              <a:pPr/>
              <a:t>12.6.2018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F890D56-F959-42BE-9A54-1B8EAF07AE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2973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02624" cy="3312368"/>
          </a:xfrm>
        </p:spPr>
        <p:txBody>
          <a:bodyPr>
            <a:normAutofit/>
          </a:bodyPr>
          <a:lstStyle/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71800" y="4293096"/>
            <a:ext cx="6172200" cy="19378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2200" dirty="0">
                <a:latin typeface="Century Gothic" panose="020B0502020202020204" pitchFamily="34" charset="0"/>
                <a:cs typeface="Arial" panose="020B0604020202020204" pitchFamily="34" charset="0"/>
              </a:rPr>
              <a:t>Autor bakalářské práce: Dominik Vávra 16903</a:t>
            </a:r>
          </a:p>
          <a:p>
            <a:pPr algn="just"/>
            <a:r>
              <a:rPr lang="cs-CZ" sz="2200" dirty="0">
                <a:latin typeface="Century Gothic" panose="020B0502020202020204" pitchFamily="34" charset="0"/>
                <a:cs typeface="Arial" panose="020B0604020202020204" pitchFamily="34" charset="0"/>
              </a:rPr>
              <a:t>Vedoucí bakalářské práce: Ing. Martina Hlatká</a:t>
            </a:r>
          </a:p>
          <a:p>
            <a:pPr algn="just"/>
            <a:r>
              <a:rPr lang="cs-CZ" sz="2200" dirty="0">
                <a:latin typeface="Century Gothic" panose="020B0502020202020204" pitchFamily="34" charset="0"/>
                <a:cs typeface="Arial" panose="020B0604020202020204" pitchFamily="34" charset="0"/>
              </a:rPr>
              <a:t>Oponent bakalářské práce: Ing. Jindřich </a:t>
            </a:r>
            <a:r>
              <a:rPr lang="cs-CZ" sz="2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Šedivý</a:t>
            </a:r>
          </a:p>
          <a:p>
            <a:pPr algn="just"/>
            <a:r>
              <a:rPr lang="cs-CZ" sz="2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České Budějovice, červen, 2018</a:t>
            </a:r>
            <a:endParaRPr lang="cs-CZ" sz="2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9DA0D3CA-E5CB-B048-BC5B-5006F37CA153}"/>
              </a:ext>
            </a:extLst>
          </p:cNvPr>
          <p:cNvSpPr txBox="1"/>
          <p:nvPr/>
        </p:nvSpPr>
        <p:spPr>
          <a:xfrm>
            <a:off x="611560" y="980728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/>
              <a:t>Analýza kritických míst, plynulost a bezpečnost silničního provozu v obci Litvínovice a okolí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AC2723CC-56C0-C144-B003-601A86B583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165304"/>
            <a:ext cx="4914796" cy="587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571343" cy="104923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Návrh č. 3: Úsek mezi Litvínovicemi a Šindlovými Dvory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19" descr="oba návrhy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4464496" cy="4248472"/>
          </a:xfrm>
          <a:prstGeom prst="rect">
            <a:avLst/>
          </a:prstGeom>
        </p:spPr>
      </p:pic>
      <p:pic>
        <p:nvPicPr>
          <p:cNvPr id="5" name="Obrázek 25" descr="navrh 2 přechod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6016" y="2708920"/>
            <a:ext cx="4248472" cy="216024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79512" y="321297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Obrázek č. 7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63888" y="537321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Obrázek č. 8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16016" y="429309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Obrázek č. 9</a:t>
            </a: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AC2723CC-56C0-C144-B003-601A86B583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6165304"/>
            <a:ext cx="4914796" cy="587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Závěrečné 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167385"/>
            <a:ext cx="7016459" cy="3288635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Potvrzení stanovené otázky</a:t>
            </a:r>
          </a:p>
          <a:p>
            <a:pPr algn="just"/>
            <a:r>
              <a:rPr lang="cs-CZ" sz="2400" dirty="0"/>
              <a:t>Poznatky a přínosy</a:t>
            </a:r>
          </a:p>
          <a:p>
            <a:pPr algn="just"/>
            <a:r>
              <a:rPr lang="cs-CZ" sz="2400" dirty="0"/>
              <a:t>Podpora realizace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AC2723CC-56C0-C144-B003-601A86B583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165304"/>
            <a:ext cx="4914796" cy="587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528611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3068960"/>
            <a:ext cx="7467600" cy="25408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4400" dirty="0"/>
              <a:t>Děkuji za pozornost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AC2723CC-56C0-C144-B003-601A86B583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165304"/>
            <a:ext cx="4914796" cy="587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6571343" cy="1008112"/>
          </a:xfrm>
        </p:spPr>
        <p:txBody>
          <a:bodyPr>
            <a:normAutofit fontScale="90000"/>
          </a:bodyPr>
          <a:lstStyle/>
          <a:p>
            <a:pPr algn="just"/>
            <a:r>
              <a:rPr lang="cs-CZ" sz="3600" dirty="0">
                <a:cs typeface="Arial" panose="020B0604020202020204" pitchFamily="34" charset="0"/>
              </a:rPr>
              <a:t>Doplňující otázka od vedoucího bakalářské práce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706" y="2492896"/>
            <a:ext cx="8640960" cy="4680520"/>
          </a:xfrm>
        </p:spPr>
        <p:txBody>
          <a:bodyPr>
            <a:normAutofit/>
          </a:bodyPr>
          <a:lstStyle/>
          <a:p>
            <a:pPr lvl="1" algn="just"/>
            <a:r>
              <a:rPr lang="cs-CZ" sz="2400" dirty="0"/>
              <a:t>Konzultoval jste Vámi navržená opatření s obcí? Budou Vámi navržená řešení provedena?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AC2723CC-56C0-C144-B003-601A86B583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165304"/>
            <a:ext cx="4914796" cy="587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D2FF23F-BFD5-1847-AA63-61E31F3C4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otázky od oponenta bakalářské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A04ADDE2-462C-464A-A369-9FB233F13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167385"/>
            <a:ext cx="8352928" cy="3925911"/>
          </a:xfrm>
        </p:spPr>
        <p:txBody>
          <a:bodyPr>
            <a:normAutofit fontScale="47500" lnSpcReduction="20000"/>
          </a:bodyPr>
          <a:lstStyle/>
          <a:p>
            <a:pPr lvl="1" algn="just"/>
            <a:r>
              <a:rPr lang="cs-CZ" sz="2900" dirty="0"/>
              <a:t>Str</a:t>
            </a:r>
            <a:r>
              <a:rPr lang="cs-CZ" sz="3300" dirty="0"/>
              <a:t>. 4 - pojem ”obchodní zákoník” - aktuálně již existuje jiná právní norma, která?</a:t>
            </a:r>
          </a:p>
          <a:p>
            <a:pPr lvl="1" algn="just"/>
            <a:r>
              <a:rPr lang="cs-CZ" sz="3300" dirty="0"/>
              <a:t>Str. 4 - pojmy - uvážíme-li osobu, která jde pěšky (a nic netlačí, netáhne, ani nevede) - je tato osoba chodcem? Pokud již taková osoba vede kolo, vede kolo ”jízdní” (nikoli tedy ”jízdy kolo”).</a:t>
            </a:r>
          </a:p>
          <a:p>
            <a:pPr lvl="1" algn="just"/>
            <a:r>
              <a:rPr lang="cs-CZ" sz="3300" dirty="0"/>
              <a:t>Str. 8 - 3.1.3.2 - zastáváte názor, že silnice zajišťuje trvalou, bezpečnou a plynulou dopravu za každého počasí?</a:t>
            </a:r>
          </a:p>
          <a:p>
            <a:pPr lvl="1" algn="just"/>
            <a:r>
              <a:rPr lang="cs-CZ" sz="3300" dirty="0"/>
              <a:t>Str. 13 - uveden zdroj </a:t>
            </a:r>
            <a:r>
              <a:rPr lang="cs-CZ" sz="3300" dirty="0" err="1"/>
              <a:t>VAKOmobilář</a:t>
            </a:r>
            <a:r>
              <a:rPr lang="cs-CZ" sz="3300" dirty="0"/>
              <a:t> (tato chyba je i v seznamu zdrojů) - má být uvedeno mobiliář - dovedl byste charakterizovat význam slova ”mobiliář”.</a:t>
            </a:r>
          </a:p>
          <a:p>
            <a:pPr lvl="1" algn="just"/>
            <a:r>
              <a:rPr lang="cs-CZ" sz="3300" dirty="0"/>
              <a:t>Samotní dotázaní uvedli, že nedodržují stanovenou rychlost - jaký máte názor na možnost, zda by došlo ke zvýšení bezpečnosti v daných úsecích/místech již jen tím, že by dopravní předpisy byly dodržovány samotnými respondenty?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AC2723CC-56C0-C144-B003-601A86B583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165304"/>
            <a:ext cx="4914796" cy="5873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3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916833"/>
            <a:ext cx="7016459" cy="3888432"/>
          </a:xfrm>
        </p:spPr>
        <p:txBody>
          <a:bodyPr>
            <a:normAutofit/>
          </a:bodyPr>
          <a:lstStyle/>
          <a:p>
            <a:pPr algn="just"/>
            <a:r>
              <a:rPr lang="cs-CZ" sz="2600" dirty="0">
                <a:latin typeface="Century Gothic" panose="020B0502020202020204" pitchFamily="34" charset="0"/>
                <a:cs typeface="Arial" panose="020B0604020202020204" pitchFamily="34" charset="0"/>
              </a:rPr>
              <a:t>Cíl práce</a:t>
            </a:r>
          </a:p>
          <a:p>
            <a:pPr algn="just"/>
            <a:r>
              <a:rPr lang="cs-CZ" sz="2600" dirty="0">
                <a:latin typeface="Century Gothic" panose="020B0502020202020204" pitchFamily="34" charset="0"/>
                <a:cs typeface="Arial" panose="020B0604020202020204" pitchFamily="34" charset="0"/>
              </a:rPr>
              <a:t>Výzkumný problém</a:t>
            </a:r>
          </a:p>
          <a:p>
            <a:pPr algn="just"/>
            <a:r>
              <a:rPr lang="cs-CZ" sz="2600" dirty="0">
                <a:latin typeface="Century Gothic" panose="020B0502020202020204" pitchFamily="34" charset="0"/>
                <a:cs typeface="Arial" panose="020B0604020202020204" pitchFamily="34" charset="0"/>
              </a:rPr>
              <a:t>Použité metody</a:t>
            </a:r>
          </a:p>
          <a:p>
            <a:pPr algn="just"/>
            <a:r>
              <a:rPr lang="cs-CZ" sz="2600" dirty="0">
                <a:latin typeface="Century Gothic" panose="020B0502020202020204" pitchFamily="34" charset="0"/>
                <a:cs typeface="Arial" panose="020B0604020202020204" pitchFamily="34" charset="0"/>
              </a:rPr>
              <a:t>Dosažené výsledky a přínos práce</a:t>
            </a:r>
          </a:p>
          <a:p>
            <a:pPr algn="just"/>
            <a:r>
              <a:rPr lang="cs-CZ" sz="2600" dirty="0">
                <a:latin typeface="Century Gothic" panose="020B0502020202020204" pitchFamily="34" charset="0"/>
                <a:cs typeface="Arial" panose="020B0604020202020204" pitchFamily="34" charset="0"/>
              </a:rPr>
              <a:t>Závěrečné shrnutí</a:t>
            </a:r>
          </a:p>
          <a:p>
            <a:pPr algn="just"/>
            <a:r>
              <a:rPr lang="cs-CZ" sz="2600" dirty="0">
                <a:latin typeface="Century Gothic" panose="020B0502020202020204" pitchFamily="34" charset="0"/>
                <a:cs typeface="Arial" panose="020B0604020202020204" pitchFamily="34" charset="0"/>
              </a:rPr>
              <a:t>Doplňující dotazy</a:t>
            </a:r>
          </a:p>
          <a:p>
            <a:endParaRPr lang="cs-CZ" sz="1800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AC2723CC-56C0-C144-B003-601A86B583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165304"/>
            <a:ext cx="4914796" cy="587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Cíl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36912"/>
            <a:ext cx="7467600" cy="3837040"/>
          </a:xfrm>
        </p:spPr>
        <p:txBody>
          <a:bodyPr/>
          <a:lstStyle/>
          <a:p>
            <a:pPr algn="just"/>
            <a:r>
              <a:rPr lang="cs-CZ" sz="2400" dirty="0"/>
              <a:t>Cílem bakalářské práce je provést průzkum v obci Litvínovice. Na základě zjištěných dat bude provedena analýza bezpečnosti a plynulosti silničního provozu a navržena příslušná opatření.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AC2723CC-56C0-C144-B003-601A86B583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165304"/>
            <a:ext cx="4914796" cy="587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Výzkumný problém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564904"/>
            <a:ext cx="7467600" cy="3909048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Analýza kritických míst v obci Litvínovice a okolí</a:t>
            </a:r>
          </a:p>
          <a:p>
            <a:pPr algn="just"/>
            <a:r>
              <a:rPr lang="cs-CZ" sz="2400" dirty="0"/>
              <a:t>Navrhnutí vhodných opatření, která budou přínosná nejen pro obyvatele, ale i pro ostatní účastníky silničního provozu v dané obci </a:t>
            </a:r>
          </a:p>
          <a:p>
            <a:pPr algn="just"/>
            <a:r>
              <a:rPr lang="cs-CZ" sz="2400" dirty="0"/>
              <a:t>Potvrzení či vyvrácení předem stanovené otázky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AC2723CC-56C0-C144-B003-601A86B583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165304"/>
            <a:ext cx="4914796" cy="587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Použité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872"/>
            <a:ext cx="7467600" cy="4197080"/>
          </a:xfrm>
        </p:spPr>
        <p:txBody>
          <a:bodyPr/>
          <a:lstStyle/>
          <a:p>
            <a:pPr algn="just"/>
            <a:r>
              <a:rPr lang="cs-CZ" sz="2400" dirty="0">
                <a:cs typeface="Arial" panose="020B0604020202020204" pitchFamily="34" charset="0"/>
              </a:rPr>
              <a:t>Analýza, sběr a shromažďování dat</a:t>
            </a:r>
          </a:p>
          <a:p>
            <a:pPr algn="just"/>
            <a:r>
              <a:rPr lang="cs-CZ" sz="2400" dirty="0">
                <a:cs typeface="Arial" panose="020B0604020202020204" pitchFamily="34" charset="0"/>
              </a:rPr>
              <a:t>Dotazníkové šetření</a:t>
            </a:r>
          </a:p>
          <a:p>
            <a:pPr algn="just"/>
            <a:r>
              <a:rPr lang="cs-CZ" sz="2400" dirty="0">
                <a:cs typeface="Arial" panose="020B0604020202020204" pitchFamily="34" charset="0"/>
              </a:rPr>
              <a:t>Vyhodnocení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AC2723CC-56C0-C144-B003-601A86B583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165304"/>
            <a:ext cx="4914796" cy="587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248692"/>
          </a:xfrm>
        </p:spPr>
        <p:txBody>
          <a:bodyPr>
            <a:normAutofit/>
          </a:bodyPr>
          <a:lstStyle/>
          <a:p>
            <a:r>
              <a:rPr lang="cs-CZ" sz="4000" dirty="0">
                <a:cs typeface="Arial" panose="020B0604020202020204" pitchFamily="34" charset="0"/>
              </a:rPr>
              <a:t>Dosažené výsledky a přínos práce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36912"/>
            <a:ext cx="7467600" cy="3837040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Byla zjištěna nehodovost v dané obci a v přilehlém okolí</a:t>
            </a:r>
          </a:p>
          <a:p>
            <a:pPr algn="just"/>
            <a:r>
              <a:rPr lang="cs-CZ" sz="2400" dirty="0"/>
              <a:t>Byla zjištěna kritická místa v obci a okolí</a:t>
            </a:r>
          </a:p>
          <a:p>
            <a:pPr algn="just"/>
            <a:r>
              <a:rPr lang="cs-CZ" sz="2400" dirty="0"/>
              <a:t>Byla navrhnuta opatření, která zlepší situaci v dané obci</a:t>
            </a:r>
          </a:p>
          <a:p>
            <a:pPr algn="just"/>
            <a:r>
              <a:rPr lang="cs-CZ" sz="2400" dirty="0"/>
              <a:t>Byla navrhnuta cenová kalkulace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AC2723CC-56C0-C144-B003-601A86B583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165304"/>
            <a:ext cx="4914796" cy="587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Návrhy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7467600" cy="4053064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Návrh č. </a:t>
            </a:r>
            <a:r>
              <a:rPr lang="cs-CZ" sz="2400" dirty="0" smtClean="0"/>
              <a:t>1: Výjezd/příjezd </a:t>
            </a:r>
            <a:r>
              <a:rPr lang="cs-CZ" sz="2400" dirty="0"/>
              <a:t>u prodejen s ojetými automobily </a:t>
            </a:r>
          </a:p>
          <a:p>
            <a:pPr algn="just"/>
            <a:r>
              <a:rPr lang="cs-CZ" sz="2400" dirty="0"/>
              <a:t>Návrh č. 2: Náves v obci Litvínovice</a:t>
            </a:r>
          </a:p>
          <a:p>
            <a:pPr algn="just"/>
            <a:r>
              <a:rPr lang="cs-CZ" sz="2400" dirty="0"/>
              <a:t>Návrh č. 3: Úsek mezi Litvínovicemi a </a:t>
            </a:r>
            <a:r>
              <a:rPr lang="cs-CZ" sz="2400" dirty="0" err="1"/>
              <a:t>Šindlovými</a:t>
            </a:r>
            <a:r>
              <a:rPr lang="cs-CZ" sz="2400" dirty="0"/>
              <a:t> Dvory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AC2723CC-56C0-C144-B003-601A86B583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165304"/>
            <a:ext cx="4914796" cy="587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Návrh č. 1:  Výjezd/příjezd u prodejen s ojetými automobily 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0" descr="úprava křižovatky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060848"/>
            <a:ext cx="3600400" cy="3384376"/>
          </a:xfrm>
          <a:prstGeom prst="rect">
            <a:avLst/>
          </a:prstGeom>
        </p:spPr>
      </p:pic>
      <p:pic>
        <p:nvPicPr>
          <p:cNvPr id="5" name="Obrázek 1" descr="upravený návrh 2 – kopi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9992" y="2060848"/>
            <a:ext cx="3600400" cy="33843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347864" y="206084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Obrázek č. 1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020272" y="206084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Obrázek č. 2</a:t>
            </a: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AC2723CC-56C0-C144-B003-601A86B583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6165304"/>
            <a:ext cx="4914796" cy="587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416824" cy="504057"/>
          </a:xfrm>
        </p:spPr>
        <p:txBody>
          <a:bodyPr>
            <a:noAutofit/>
          </a:bodyPr>
          <a:lstStyle/>
          <a:p>
            <a:r>
              <a:rPr lang="cs-CZ" dirty="0" smtClean="0"/>
              <a:t>Návrh č. 2: Náves v obci Litvínovice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18" descr="Situace 1.png"/>
          <p:cNvPicPr>
            <a:picLocks noGrp="1"/>
          </p:cNvPicPr>
          <p:nvPr>
            <p:ph idx="1"/>
          </p:nvPr>
        </p:nvPicPr>
        <p:blipFill>
          <a:blip r:embed="rId2" cstate="print"/>
          <a:srcRect l="50422"/>
          <a:stretch>
            <a:fillRect/>
          </a:stretch>
        </p:blipFill>
        <p:spPr>
          <a:xfrm>
            <a:off x="539552" y="3573016"/>
            <a:ext cx="3672408" cy="2448272"/>
          </a:xfrm>
          <a:prstGeom prst="rect">
            <a:avLst/>
          </a:prstGeom>
        </p:spPr>
      </p:pic>
      <p:pic>
        <p:nvPicPr>
          <p:cNvPr id="5" name="Obrázek 21" descr="finále c2 obec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5976" y="1988840"/>
            <a:ext cx="4176464" cy="3816424"/>
          </a:xfrm>
          <a:prstGeom prst="rect">
            <a:avLst/>
          </a:prstGeom>
        </p:spPr>
      </p:pic>
      <p:pic>
        <p:nvPicPr>
          <p:cNvPr id="6" name="Obrázek 18" descr="Situace 1.png"/>
          <p:cNvPicPr/>
          <p:nvPr/>
        </p:nvPicPr>
        <p:blipFill>
          <a:blip r:embed="rId2" cstate="print"/>
          <a:srcRect r="49700"/>
          <a:stretch>
            <a:fillRect/>
          </a:stretch>
        </p:blipFill>
        <p:spPr>
          <a:xfrm>
            <a:off x="539552" y="1412776"/>
            <a:ext cx="3672408" cy="216024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39552" y="148478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Obrázek č.3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9552" y="357301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Obrázek č.4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355976" y="522920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Obrázek č. 5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516216" y="522920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FF00"/>
                </a:solidFill>
              </a:rPr>
              <a:t>Obrázekč</a:t>
            </a:r>
            <a:r>
              <a:rPr lang="cs-CZ" b="1" dirty="0" smtClean="0">
                <a:solidFill>
                  <a:srgbClr val="FFFF00"/>
                </a:solidFill>
              </a:rPr>
              <a:t>. 6</a:t>
            </a: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AC2723CC-56C0-C144-B003-601A86B583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6165304"/>
            <a:ext cx="4914796" cy="587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Galerie">
      <a:majorFont>
        <a:latin typeface="Century Gothic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{544BFBF1-8118-C742-879B-A0A11AD3CD40}tf10001119</Template>
  <TotalTime>20114</TotalTime>
  <Words>432</Words>
  <Application>Microsoft Office PowerPoint</Application>
  <PresentationFormat>Předvádění na obrazovce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Galerie</vt:lpstr>
      <vt:lpstr> </vt:lpstr>
      <vt:lpstr>Obsah</vt:lpstr>
      <vt:lpstr>Cíl práce</vt:lpstr>
      <vt:lpstr>Výzkumný problém</vt:lpstr>
      <vt:lpstr>Použité metody</vt:lpstr>
      <vt:lpstr>Dosažené výsledky a přínos práce</vt:lpstr>
      <vt:lpstr>Návrhy opatření</vt:lpstr>
      <vt:lpstr>Návrh č. 1:  Výjezd/příjezd u prodejen s ojetými automobily  </vt:lpstr>
      <vt:lpstr>Návrh č. 2: Náves v obci Litvínovice </vt:lpstr>
      <vt:lpstr>Návrh č. 3: Úsek mezi Litvínovicemi a Šindlovými Dvory </vt:lpstr>
      <vt:lpstr>Závěrečné shrnutí</vt:lpstr>
      <vt:lpstr>Snímek 12</vt:lpstr>
      <vt:lpstr>Doplňující otázka od vedoucího bakalářské práce</vt:lpstr>
      <vt:lpstr>Doplňující otázky od oponenta bakalářské práce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kritických míst, plynulost a bezpečnost silničního provozu v obci Litvínovice a okolí</dc:title>
  <dc:creator>Moje</dc:creator>
  <cp:lastModifiedBy>Moje</cp:lastModifiedBy>
  <cp:revision>74</cp:revision>
  <dcterms:created xsi:type="dcterms:W3CDTF">2018-04-28T11:41:32Z</dcterms:created>
  <dcterms:modified xsi:type="dcterms:W3CDTF">2018-06-12T20:15:46Z</dcterms:modified>
</cp:coreProperties>
</file>