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8" r:id="rId3"/>
    <p:sldId id="270" r:id="rId4"/>
    <p:sldId id="269" r:id="rId5"/>
    <p:sldId id="272" r:id="rId6"/>
    <p:sldId id="282" r:id="rId7"/>
    <p:sldId id="284" r:id="rId8"/>
    <p:sldId id="285" r:id="rId9"/>
    <p:sldId id="286" r:id="rId10"/>
    <p:sldId id="287" r:id="rId11"/>
    <p:sldId id="283" r:id="rId12"/>
    <p:sldId id="273" r:id="rId13"/>
    <p:sldId id="279" r:id="rId14"/>
    <p:sldId id="280" r:id="rId15"/>
    <p:sldId id="278" r:id="rId16"/>
    <p:sldId id="281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01" autoAdjust="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esktop\graf%20po&#269;et%20p&#345;&#237;pad&#36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esktop\graf%20po&#269;et%20p&#345;&#237;pad&#36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esktop\graf%20po&#269;et%20p&#345;&#237;pad&#36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esktop\graf%20po&#269;et%20p&#345;&#237;pad&#36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ownloads\grafy%20unijn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ownloads\export%20eu%20gra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ownloads\grafy%20mimounijn&#23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k\Downloads\graf%20v&#253;voz%20mimo%20e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442257217847767E-2"/>
          <c:y val="0.18560185185185185"/>
          <c:w val="0.85544663167104107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'[graf počet případů.xlsx]List1'!$B$1</c:f>
              <c:strCache>
                <c:ptCount val="1"/>
                <c:pt idx="0">
                  <c:v>Počet využití za rok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 počet případů.xlsx]List1'!$A$2:$A$10</c:f>
              <c:strCache>
                <c:ptCount val="9"/>
                <c:pt idx="0">
                  <c:v>EXW</c:v>
                </c:pt>
                <c:pt idx="1">
                  <c:v>FAS</c:v>
                </c:pt>
                <c:pt idx="2">
                  <c:v>FOB</c:v>
                </c:pt>
                <c:pt idx="3">
                  <c:v>CIF</c:v>
                </c:pt>
                <c:pt idx="4">
                  <c:v>CPT</c:v>
                </c:pt>
                <c:pt idx="5">
                  <c:v>CIP</c:v>
                </c:pt>
                <c:pt idx="6">
                  <c:v>DES</c:v>
                </c:pt>
                <c:pt idx="7">
                  <c:v>DDP</c:v>
                </c:pt>
                <c:pt idx="8">
                  <c:v>DDU</c:v>
                </c:pt>
              </c:strCache>
            </c:strRef>
          </c:cat>
          <c:val>
            <c:numRef>
              <c:f>'[graf počet případů.xlsx]List1'!$B$2:$B$10</c:f>
              <c:numCache>
                <c:formatCode>General</c:formatCode>
                <c:ptCount val="9"/>
                <c:pt idx="0">
                  <c:v>6129</c:v>
                </c:pt>
                <c:pt idx="1">
                  <c:v>5</c:v>
                </c:pt>
                <c:pt idx="2">
                  <c:v>3</c:v>
                </c:pt>
                <c:pt idx="3">
                  <c:v>225</c:v>
                </c:pt>
                <c:pt idx="4">
                  <c:v>2</c:v>
                </c:pt>
                <c:pt idx="5">
                  <c:v>8158</c:v>
                </c:pt>
                <c:pt idx="6">
                  <c:v>2</c:v>
                </c:pt>
                <c:pt idx="7">
                  <c:v>3</c:v>
                </c:pt>
                <c:pt idx="8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F-4E2B-8AE4-EB2B2FFFF1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461679536"/>
        <c:axId val="-461670288"/>
      </c:barChart>
      <c:catAx>
        <c:axId val="-46167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61670288"/>
        <c:crosses val="autoZero"/>
        <c:auto val="1"/>
        <c:lblAlgn val="ctr"/>
        <c:lblOffset val="100"/>
        <c:noMultiLvlLbl val="0"/>
      </c:catAx>
      <c:valAx>
        <c:axId val="-461670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6167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Využití dodacích doložek INCOTERMS v silniční dopravě za rok 2017</a:t>
            </a:r>
          </a:p>
        </c:rich>
      </c:tx>
      <c:layout>
        <c:manualLayout>
          <c:xMode val="edge"/>
          <c:yMode val="edge"/>
          <c:x val="0.10772357723577236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silniční!$A$2:$A$9</c:f>
              <c:strCache>
                <c:ptCount val="8"/>
                <c:pt idx="0">
                  <c:v>EXW</c:v>
                </c:pt>
                <c:pt idx="1">
                  <c:v>FAS</c:v>
                </c:pt>
                <c:pt idx="2">
                  <c:v>FOB</c:v>
                </c:pt>
                <c:pt idx="3">
                  <c:v>CIF</c:v>
                </c:pt>
                <c:pt idx="4">
                  <c:v>CPT</c:v>
                </c:pt>
                <c:pt idx="5">
                  <c:v>CIP</c:v>
                </c:pt>
                <c:pt idx="6">
                  <c:v>DES</c:v>
                </c:pt>
                <c:pt idx="7">
                  <c:v>DDP</c:v>
                </c:pt>
              </c:strCache>
            </c:strRef>
          </c:cat>
          <c:val>
            <c:numRef>
              <c:f>silniční!$B$2:$B$9</c:f>
              <c:numCache>
                <c:formatCode>General</c:formatCode>
                <c:ptCount val="8"/>
                <c:pt idx="0">
                  <c:v>6102</c:v>
                </c:pt>
                <c:pt idx="1">
                  <c:v>5</c:v>
                </c:pt>
                <c:pt idx="2">
                  <c:v>3</c:v>
                </c:pt>
                <c:pt idx="3">
                  <c:v>107</c:v>
                </c:pt>
                <c:pt idx="4">
                  <c:v>2</c:v>
                </c:pt>
                <c:pt idx="5">
                  <c:v>8143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3-463C-97FE-C4C92562E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28916880"/>
        <c:axId val="-328915792"/>
      </c:barChart>
      <c:catAx>
        <c:axId val="-32891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5792"/>
        <c:crosses val="autoZero"/>
        <c:auto val="1"/>
        <c:lblAlgn val="ctr"/>
        <c:lblOffset val="100"/>
        <c:noMultiLvlLbl val="0"/>
      </c:catAx>
      <c:valAx>
        <c:axId val="-32891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Využití dodacích doložek INCOTERMS v námořní dopravě za rok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námořní!$A$2:$A$5</c:f>
              <c:strCache>
                <c:ptCount val="4"/>
                <c:pt idx="0">
                  <c:v>EXW</c:v>
                </c:pt>
                <c:pt idx="1">
                  <c:v>CIF</c:v>
                </c:pt>
                <c:pt idx="2">
                  <c:v>CIP</c:v>
                </c:pt>
                <c:pt idx="3">
                  <c:v>DDU</c:v>
                </c:pt>
              </c:strCache>
            </c:strRef>
          </c:cat>
          <c:val>
            <c:numRef>
              <c:f>námořní!$B$2:$B$5</c:f>
              <c:numCache>
                <c:formatCode>General</c:formatCode>
                <c:ptCount val="4"/>
                <c:pt idx="0">
                  <c:v>3</c:v>
                </c:pt>
                <c:pt idx="1">
                  <c:v>118</c:v>
                </c:pt>
                <c:pt idx="2">
                  <c:v>42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7-45A5-BA6F-B6D8E4C730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28903280"/>
        <c:axId val="-328907088"/>
      </c:barChart>
      <c:catAx>
        <c:axId val="-32890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7088"/>
        <c:crosses val="autoZero"/>
        <c:auto val="1"/>
        <c:lblAlgn val="ctr"/>
        <c:lblOffset val="100"/>
        <c:noMultiLvlLbl val="0"/>
      </c:catAx>
      <c:valAx>
        <c:axId val="-32890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Využití dodacích doložek INCOTERMS v letecké dopravě za rok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letecká!$A$2</c:f>
              <c:strCache>
                <c:ptCount val="1"/>
                <c:pt idx="0">
                  <c:v>EXW</c:v>
                </c:pt>
              </c:strCache>
            </c:strRef>
          </c:cat>
          <c:val>
            <c:numRef>
              <c:f>letecká!$B$2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51-47F6-A0EF-9E1373854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28907632"/>
        <c:axId val="-328905456"/>
      </c:barChart>
      <c:catAx>
        <c:axId val="-32890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5456"/>
        <c:crosses val="autoZero"/>
        <c:auto val="1"/>
        <c:lblAlgn val="ctr"/>
        <c:lblOffset val="100"/>
        <c:noMultiLvlLbl val="0"/>
      </c:catAx>
      <c:valAx>
        <c:axId val="-32890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Využítí dodacích doložek INCOTERMS</a:t>
            </a:r>
            <a:r>
              <a:rPr lang="cs-CZ"/>
              <a:t> použitých</a:t>
            </a:r>
            <a:r>
              <a:rPr lang="cs-CZ" baseline="0"/>
              <a:t> v importu v rámci EU</a:t>
            </a:r>
            <a:r>
              <a:rPr lang="en-US"/>
              <a:t> v roce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307960283750295"/>
          <c:y val="0.23374990626171729"/>
          <c:w val="0.86636482023836336"/>
          <c:h val="0.65422084739407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List1!$C$58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List1!$B$59:$B$66</c:f>
              <c:strCache>
                <c:ptCount val="8"/>
                <c:pt idx="0">
                  <c:v>EXW</c:v>
                </c:pt>
                <c:pt idx="1">
                  <c:v>FAS</c:v>
                </c:pt>
                <c:pt idx="2">
                  <c:v>FOB</c:v>
                </c:pt>
                <c:pt idx="3">
                  <c:v>CIF</c:v>
                </c:pt>
                <c:pt idx="4">
                  <c:v>CPT</c:v>
                </c:pt>
                <c:pt idx="5">
                  <c:v>CIP</c:v>
                </c:pt>
                <c:pt idx="6">
                  <c:v>DES</c:v>
                </c:pt>
                <c:pt idx="7">
                  <c:v>DDP</c:v>
                </c:pt>
              </c:strCache>
            </c:strRef>
          </c:cat>
          <c:val>
            <c:numRef>
              <c:f>List1!$C$59:$C$66</c:f>
              <c:numCache>
                <c:formatCode>General</c:formatCode>
                <c:ptCount val="8"/>
                <c:pt idx="0">
                  <c:v>3743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5274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F6-45C9-96B3-99894B2DFD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28910896"/>
        <c:axId val="-328914160"/>
      </c:barChart>
      <c:catAx>
        <c:axId val="-32891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4160"/>
        <c:crosses val="autoZero"/>
        <c:auto val="1"/>
        <c:lblAlgn val="ctr"/>
        <c:lblOffset val="100"/>
        <c:noMultiLvlLbl val="0"/>
      </c:catAx>
      <c:valAx>
        <c:axId val="-3289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Využití</a:t>
            </a:r>
            <a:r>
              <a:rPr lang="cs-CZ" baseline="0"/>
              <a:t> dodacích doložek INCOTERMS v exportu v rámci EU za rok 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List1!$A$24</c:f>
              <c:strCache>
                <c:ptCount val="1"/>
                <c:pt idx="0">
                  <c:v>Součet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List1!$B$23:$C$23</c:f>
              <c:strCache>
                <c:ptCount val="2"/>
                <c:pt idx="0">
                  <c:v>EXW</c:v>
                </c:pt>
                <c:pt idx="1">
                  <c:v>CIP</c:v>
                </c:pt>
              </c:strCache>
            </c:strRef>
          </c:cat>
          <c:val>
            <c:numRef>
              <c:f>List1!$B$24:$C$24</c:f>
              <c:numCache>
                <c:formatCode>General</c:formatCode>
                <c:ptCount val="2"/>
                <c:pt idx="0">
                  <c:v>2423</c:v>
                </c:pt>
                <c:pt idx="1">
                  <c:v>2834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4E-42A1-95B5-0037E0942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28902736"/>
        <c:axId val="-328908176"/>
      </c:barChart>
      <c:catAx>
        <c:axId val="-32890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8176"/>
        <c:crosses val="autoZero"/>
        <c:auto val="1"/>
        <c:lblAlgn val="ctr"/>
        <c:lblOffset val="100"/>
        <c:noMultiLvlLbl val="0"/>
      </c:catAx>
      <c:valAx>
        <c:axId val="-32890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Využití dodacích doložek INCOTERMS v</a:t>
            </a:r>
            <a:r>
              <a:rPr lang="cs-CZ" baseline="0"/>
              <a:t> mimo unijním importu za rok 2017</a:t>
            </a:r>
            <a:r>
              <a:rPr lang="cs-CZ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'[grafy mimounijní.xlsx]List1'!$B$32</c:f>
              <c:strCache>
                <c:ptCount val="1"/>
                <c:pt idx="0">
                  <c:v>Součet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'[grafy mimounijní.xlsx]List1'!$C$31:$F$31</c:f>
              <c:strCache>
                <c:ptCount val="4"/>
                <c:pt idx="0">
                  <c:v>EXW</c:v>
                </c:pt>
                <c:pt idx="1">
                  <c:v>CIF</c:v>
                </c:pt>
                <c:pt idx="2">
                  <c:v>CIP</c:v>
                </c:pt>
                <c:pt idx="3">
                  <c:v>DDU</c:v>
                </c:pt>
              </c:strCache>
            </c:strRef>
          </c:cat>
          <c:val>
            <c:numRef>
              <c:f>'[grafy mimounijní.xlsx]List1'!$C$32:$F$32</c:f>
              <c:numCache>
                <c:formatCode>General</c:formatCode>
                <c:ptCount val="4"/>
                <c:pt idx="0">
                  <c:v>24</c:v>
                </c:pt>
                <c:pt idx="1">
                  <c:v>120</c:v>
                </c:pt>
                <c:pt idx="2">
                  <c:v>31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B5-4146-A4D3-4B9A028ED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28908720"/>
        <c:axId val="-328913072"/>
      </c:barChart>
      <c:catAx>
        <c:axId val="-32890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3072"/>
        <c:crosses val="autoZero"/>
        <c:auto val="1"/>
        <c:lblAlgn val="ctr"/>
        <c:lblOffset val="100"/>
        <c:noMultiLvlLbl val="0"/>
      </c:catAx>
      <c:valAx>
        <c:axId val="-328913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Použití dodacích doložek INCOTERMS v e</a:t>
            </a:r>
            <a:r>
              <a:rPr lang="cs-CZ" sz="1800" b="0" i="0" baseline="0">
                <a:effectLst/>
              </a:rPr>
              <a:t>x</a:t>
            </a:r>
            <a:r>
              <a:rPr lang="en-US" sz="1800" b="0" i="0" baseline="0">
                <a:effectLst/>
              </a:rPr>
              <a:t>portu mimo EU za rok 2017</a:t>
            </a:r>
            <a:endParaRPr lang="cs-CZ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/>
          </a:p>
        </c:rich>
      </c:tx>
      <c:layout>
        <c:manualLayout>
          <c:xMode val="edge"/>
          <c:yMode val="edge"/>
          <c:x val="0.1263333333333333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List1!$B$8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List1!$A$9:$A$11</c:f>
              <c:strCache>
                <c:ptCount val="3"/>
                <c:pt idx="0">
                  <c:v>EXW</c:v>
                </c:pt>
                <c:pt idx="1">
                  <c:v>FCA</c:v>
                </c:pt>
                <c:pt idx="2">
                  <c:v>CIP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04-4186-A973-0C11ADD669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28906544"/>
        <c:axId val="-328915248"/>
      </c:barChart>
      <c:catAx>
        <c:axId val="-32890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15248"/>
        <c:crosses val="autoZero"/>
        <c:auto val="1"/>
        <c:lblAlgn val="ctr"/>
        <c:lblOffset val="100"/>
        <c:noMultiLvlLbl val="0"/>
      </c:catAx>
      <c:valAx>
        <c:axId val="-32891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2890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9FEC6-699F-43FB-AC0B-FBD740757435}" type="datetime1">
              <a:rPr lang="cs-CZ" smtClean="0"/>
              <a:t>31.05.2018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FA7E-BD3D-4CB2-85F7-93564F7536C4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2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5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86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5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40B8D-2A55-4153-982E-90DEC7819305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830BE3-12C0-477D-88F6-5288AF11E38D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1B3495-0C9B-4213-A687-0E950DAED245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CF958-54DC-4198-A202-72AE47AB551B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ED36F-9AF4-4A4F-9729-9AAF3EB8D2F3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03D5B8-32FC-44D0-AA9F-63A3BECB18C6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FD5346-CA8B-4B47-BDEE-8FEEF6FF3E24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0165B-305B-478E-A959-BCD682D16490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AFBE7C-A7CD-4899-B67E-5A049DAFC3C3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55B28F-DCFD-4DF6-9003-13D0E09B5948}" type="datetime1">
              <a:rPr lang="cs-CZ" noProof="0" smtClean="0"/>
              <a:pPr/>
              <a:t>31.05.2018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1818035"/>
            <a:ext cx="10058400" cy="2743200"/>
          </a:xfrm>
        </p:spPr>
        <p:txBody>
          <a:bodyPr rtlCol="0">
            <a:normAutofit/>
          </a:bodyPr>
          <a:lstStyle/>
          <a:p>
            <a:r>
              <a:rPr lang="cs-CZ" sz="5300" dirty="0">
                <a:effectLst/>
              </a:rPr>
              <a:t>Využití dodacích doložek ve zvolené společnosti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4604084"/>
            <a:ext cx="10058400" cy="112211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Autor práce: Lucie </a:t>
            </a:r>
            <a:r>
              <a:rPr lang="cs-CZ" dirty="0" err="1"/>
              <a:t>čelikovská</a:t>
            </a:r>
            <a:endParaRPr lang="cs-CZ" dirty="0"/>
          </a:p>
          <a:p>
            <a:pPr rtl="0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Vedoucí práce: ing. Martina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Hlatká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rtl="0"/>
            <a:r>
              <a:rPr lang="cs-CZ" dirty="0"/>
              <a:t>Oponent práce: ing. Vladislav </a:t>
            </a:r>
            <a:r>
              <a:rPr lang="cs-CZ" dirty="0" err="1"/>
              <a:t>zitrický</a:t>
            </a:r>
            <a:r>
              <a:rPr lang="cs-CZ" dirty="0"/>
              <a:t>, </a:t>
            </a:r>
            <a:r>
              <a:rPr lang="cs-CZ" dirty="0" err="1"/>
              <a:t>phd</a:t>
            </a:r>
            <a:r>
              <a:rPr lang="cs-CZ" dirty="0"/>
              <a:t>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8F5B10E-4088-4F53-89F8-96CAA92B0592}"/>
              </a:ext>
            </a:extLst>
          </p:cNvPr>
          <p:cNvSpPr txBox="1"/>
          <p:nvPr/>
        </p:nvSpPr>
        <p:spPr>
          <a:xfrm>
            <a:off x="0" y="4854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Ústav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technicko-technologický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Mimo unijní obchod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import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export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1295400" y="2470150"/>
          <a:ext cx="4727575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4"/>
          </p:nvPr>
        </p:nvGraphicFramePr>
        <p:xfrm>
          <a:off x="6169025" y="2470150"/>
          <a:ext cx="4727575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1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Zodpovězení výzkumných otázek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1780674"/>
            <a:ext cx="9601200" cy="4162927"/>
          </a:xfrm>
        </p:spPr>
        <p:txBody>
          <a:bodyPr/>
          <a:lstStyle/>
          <a:p>
            <a:r>
              <a:rPr lang="cs-CZ" dirty="0"/>
              <a:t>Existuje vztah mezi zvolenou dodací doložkou INOTERMS a zvoleným druhem dopravy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b="1" dirty="0" smtClean="0"/>
              <a:t>ANO</a:t>
            </a:r>
          </a:p>
          <a:p>
            <a:r>
              <a:rPr lang="cs-CZ" dirty="0"/>
              <a:t>Ovlivňuje zvolená dodací doložka INCOTERMS celní hlášení INTRASTAT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b="1" dirty="0" smtClean="0"/>
              <a:t>ANO</a:t>
            </a:r>
            <a:endParaRPr lang="cs-CZ" b="1" dirty="0"/>
          </a:p>
          <a:p>
            <a:r>
              <a:rPr lang="cs-CZ" dirty="0"/>
              <a:t>Jsou využívané dodací doložky INCOTERMS ve vybrané společnosti optimální</a:t>
            </a:r>
            <a:r>
              <a:rPr lang="cs-CZ" dirty="0" smtClean="0"/>
              <a:t>?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	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Návrhy opatření</a:t>
            </a: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2CC493-D2D5-45C0-B142-890FA4E0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 vedoucího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Dojde na základě výsledků Vaší práce k nějakým změnám ve společnosti </a:t>
            </a:r>
            <a:r>
              <a:rPr lang="cs-CZ" dirty="0" err="1"/>
              <a:t>Bidfood</a:t>
            </a:r>
            <a:r>
              <a:rPr lang="cs-CZ" dirty="0"/>
              <a:t> Czech Republic s. r. o.? </a:t>
            </a:r>
          </a:p>
        </p:txBody>
      </p:sp>
    </p:spTree>
    <p:extLst>
      <p:ext uri="{BB962C8B-B14F-4D97-AF65-F5344CB8AC3E}">
        <p14:creationId xmlns:p14="http://schemas.microsoft.com/office/powerpoint/2010/main" val="22426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B2B83E-AB69-46D3-A3CA-146D6DEC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 oponenta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Aký</a:t>
            </a:r>
            <a:r>
              <a:rPr lang="cs-CZ" dirty="0"/>
              <a:t> vplyv by mala </a:t>
            </a:r>
            <a:r>
              <a:rPr lang="cs-CZ" dirty="0" err="1"/>
              <a:t>zmena</a:t>
            </a:r>
            <a:r>
              <a:rPr lang="cs-CZ" dirty="0"/>
              <a:t> </a:t>
            </a:r>
            <a:r>
              <a:rPr lang="cs-CZ" dirty="0" err="1"/>
              <a:t>dodacej</a:t>
            </a:r>
            <a:r>
              <a:rPr lang="cs-CZ" dirty="0"/>
              <a:t> doložky EXW na CIP na cenu tovaru z </a:t>
            </a:r>
            <a:r>
              <a:rPr lang="cs-CZ" dirty="0" err="1"/>
              <a:t>hľadiska</a:t>
            </a:r>
            <a:r>
              <a:rPr lang="cs-CZ" dirty="0"/>
              <a:t> jeho </a:t>
            </a:r>
            <a:r>
              <a:rPr lang="cs-CZ" dirty="0" err="1"/>
              <a:t>ďalšieho</a:t>
            </a:r>
            <a:r>
              <a:rPr lang="cs-CZ" dirty="0"/>
              <a:t> </a:t>
            </a:r>
            <a:r>
              <a:rPr lang="cs-CZ" dirty="0" err="1" smtClean="0"/>
              <a:t>predaja</a:t>
            </a:r>
            <a:r>
              <a:rPr lang="cs-CZ" dirty="0"/>
              <a:t>?</a:t>
            </a:r>
            <a:endParaRPr lang="cs-CZ" dirty="0" smtClean="0"/>
          </a:p>
          <a:p>
            <a:r>
              <a:rPr lang="cs-CZ" dirty="0" err="1" smtClean="0"/>
              <a:t>Aký</a:t>
            </a:r>
            <a:r>
              <a:rPr lang="cs-CZ" dirty="0" smtClean="0"/>
              <a:t> </a:t>
            </a:r>
            <a:r>
              <a:rPr lang="cs-CZ" dirty="0" err="1"/>
              <a:t>cestovný</a:t>
            </a:r>
            <a:r>
              <a:rPr lang="cs-CZ" dirty="0"/>
              <a:t> doklad </a:t>
            </a:r>
            <a:r>
              <a:rPr lang="cs-CZ" dirty="0" err="1"/>
              <a:t>používa</a:t>
            </a:r>
            <a:r>
              <a:rPr lang="cs-CZ" dirty="0"/>
              <a:t> </a:t>
            </a:r>
            <a:r>
              <a:rPr lang="cs-CZ" dirty="0" err="1"/>
              <a:t>homár</a:t>
            </a:r>
            <a:r>
              <a:rPr lang="cs-CZ" dirty="0"/>
              <a:t> na </a:t>
            </a:r>
            <a:r>
              <a:rPr lang="cs-CZ" dirty="0" err="1"/>
              <a:t>ceste</a:t>
            </a:r>
            <a:r>
              <a:rPr lang="cs-CZ" dirty="0"/>
              <a:t> do </a:t>
            </a:r>
            <a:r>
              <a:rPr lang="cs-CZ" dirty="0" err="1" smtClean="0"/>
              <a:t>Českej</a:t>
            </a:r>
            <a:r>
              <a:rPr lang="cs-CZ" dirty="0" smtClean="0"/>
              <a:t> republiky?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4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8F3549-AD0A-4C27-903E-D23FA780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Výzkumné otázky zodpovězeny</a:t>
            </a:r>
          </a:p>
          <a:p>
            <a:r>
              <a:rPr lang="cs-CZ" dirty="0" smtClean="0"/>
              <a:t>Návrhy opatření vytvořeny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AF4F48-36E3-4E73-B01B-A6116E8C8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/>
              <a:t>Děkuji za vaší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A0F497F-C7E5-4925-A2A1-92FDC9458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B0EA5C7-5910-48EB-AC7B-77CCADD7D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Cílem bakalářské práce je provést analýzu využívání dodacích doložek ve zvolené společnosti. Na základě této analýzy navrhnout vhodné využití při obchodních operacích v souvislosti mezi INCOTERMS a druhem dopravy včetně dopadů na vykazování INTRASTATU.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10021957" cy="4117975"/>
          </a:xfrm>
        </p:spPr>
        <p:txBody>
          <a:bodyPr rtlCol="0"/>
          <a:lstStyle/>
          <a:p>
            <a:pPr lvl="0"/>
            <a:r>
              <a:rPr lang="cs-CZ" dirty="0"/>
              <a:t>Existuje vztah mezi zvolenou dodací doložkou INOTERMS a zvoleným druhem dopravy?</a:t>
            </a:r>
          </a:p>
          <a:p>
            <a:pPr lvl="0"/>
            <a:r>
              <a:rPr lang="cs-CZ" dirty="0"/>
              <a:t>Ovlivňuje zvolená dodací doložka INCOTERMS celní hlášení INTRASTAT?</a:t>
            </a:r>
          </a:p>
          <a:p>
            <a:pPr lvl="0"/>
            <a:r>
              <a:rPr lang="cs-CZ" dirty="0"/>
              <a:t>Jsou využívané dodací doložky INCOTERMS ve vybrané společnosti optimální?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9601200" cy="4117975"/>
          </a:xfrm>
        </p:spPr>
        <p:txBody>
          <a:bodyPr rtlCol="0"/>
          <a:lstStyle/>
          <a:p>
            <a:r>
              <a:rPr lang="cs-CZ" dirty="0"/>
              <a:t>Analýza využití dodacích </a:t>
            </a:r>
            <a:r>
              <a:rPr lang="cs-CZ" dirty="0" smtClean="0"/>
              <a:t>doložek</a:t>
            </a:r>
          </a:p>
          <a:p>
            <a:r>
              <a:rPr lang="cs-CZ" dirty="0" smtClean="0"/>
              <a:t>Zhodnocení využití dodacích doložek</a:t>
            </a:r>
          </a:p>
          <a:p>
            <a:r>
              <a:rPr lang="cs-CZ" dirty="0" smtClean="0"/>
              <a:t>Návrh 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Využití dodacích doložek za rok 2017</a:t>
            </a:r>
            <a:endParaRPr lang="cs-CZ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A4050B28-1589-4FF8-B520-3AD3FEB0E35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295400" y="1797050"/>
          <a:ext cx="96012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dodacích doložek podle zvoleného druhu dopravy - silniční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</p:nvPr>
        </p:nvGraphicFramePr>
        <p:xfrm>
          <a:off x="1295400" y="1700213"/>
          <a:ext cx="9601200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dodacích doložek podle zvoleného druhu </a:t>
            </a:r>
            <a:r>
              <a:rPr lang="cs-CZ" dirty="0" smtClean="0"/>
              <a:t>dopravy – multimodální přeprava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1295400" y="1860550"/>
          <a:ext cx="9601200" cy="40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8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dodacích doložek podle zvoleného druhu </a:t>
            </a:r>
            <a:r>
              <a:rPr lang="cs-CZ" dirty="0" smtClean="0"/>
              <a:t>dopravy – kombinovaná přeprava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1295400" y="1876425"/>
          <a:ext cx="1001395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7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 v rámci Evropské unie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import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Export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2"/>
          </p:nvPr>
        </p:nvGraphicFramePr>
        <p:xfrm>
          <a:off x="1295400" y="2470150"/>
          <a:ext cx="4727575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4"/>
          </p:nvPr>
        </p:nvGraphicFramePr>
        <p:xfrm>
          <a:off x="6169025" y="2470150"/>
          <a:ext cx="4727575" cy="34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03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remní prezentace s červenou čárou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2_TF03031023.potx" id="{39AA09A2-0CD7-4619-AC0D-629ED5500FFF}" vid="{4CE331E1-69E6-4F00-8170-AA70E5454A6F}"/>
    </a:ext>
  </a:extLst>
</a:theme>
</file>

<file path=ppt/theme/theme2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(širokoúhlý formát)</Template>
  <TotalTime>3665</TotalTime>
  <Words>345</Words>
  <Application>Microsoft Office PowerPoint</Application>
  <PresentationFormat>Širokoúhlá obrazovka</PresentationFormat>
  <Paragraphs>54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Firemní prezentace s červenou čárou 16x9</vt:lpstr>
      <vt:lpstr>Využití dodacích doložek ve zvolené společnosti </vt:lpstr>
      <vt:lpstr>Cíl práce</vt:lpstr>
      <vt:lpstr>Výzkumné otázky</vt:lpstr>
      <vt:lpstr>Metodika práce</vt:lpstr>
      <vt:lpstr>Využití dodacích doložek za rok 2017</vt:lpstr>
      <vt:lpstr>Využití dodacích doložek podle zvoleného druhu dopravy - silniční</vt:lpstr>
      <vt:lpstr>Využití dodacích doložek podle zvoleného druhu dopravy – multimodální přeprava</vt:lpstr>
      <vt:lpstr>Využití dodacích doložek podle zvoleného druhu dopravy – kombinovaná přeprava</vt:lpstr>
      <vt:lpstr>Obchod v rámci Evropské unie</vt:lpstr>
      <vt:lpstr>Mimo unijní obchod</vt:lpstr>
      <vt:lpstr>Zodpovězení výzkumných otázek</vt:lpstr>
      <vt:lpstr>Návrhy opatření</vt:lpstr>
      <vt:lpstr>Doplňující otázky vedoucího BP</vt:lpstr>
      <vt:lpstr>Doplňující otázky oponenta BP</vt:lpstr>
      <vt:lpstr>Závěrečné shrnutí</vt:lpstr>
      <vt:lpstr>Děkuji za vaší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dodacích doložek ve zvolené společnosti</dc:title>
  <dc:creator>Lucie Čelikovská</dc:creator>
  <cp:lastModifiedBy>Lucie Čelikovská</cp:lastModifiedBy>
  <cp:revision>8</cp:revision>
  <dcterms:created xsi:type="dcterms:W3CDTF">2018-05-27T11:42:20Z</dcterms:created>
  <dcterms:modified xsi:type="dcterms:W3CDTF">2018-05-31T13:47:40Z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