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F13B877-1ECD-4D58-9720-5A15B57428B9}" type="datetimeFigureOut">
              <a:rPr lang="cs-CZ" smtClean="0"/>
              <a:pPr/>
              <a:t>18.6.2018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BAA68E-4FD3-4F1C-A786-3C7EE2B7BE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8092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Verdana" pitchFamily="34" charset="0"/>
                <a:ea typeface="Verdana" pitchFamily="34" charset="0"/>
              </a:rPr>
              <a:t>Návrh dopravního řešení obsluhy tratě č. 198 </a:t>
            </a:r>
            <a:br>
              <a:rPr lang="cs-CZ" dirty="0" smtClean="0">
                <a:latin typeface="Verdana" pitchFamily="34" charset="0"/>
                <a:ea typeface="Verdana" pitchFamily="34" charset="0"/>
              </a:rPr>
            </a:br>
            <a:r>
              <a:rPr lang="cs-CZ" sz="2700" dirty="0" smtClean="0">
                <a:latin typeface="Verdana" pitchFamily="34" charset="0"/>
                <a:ea typeface="Verdana" pitchFamily="34" charset="0"/>
              </a:rPr>
              <a:t>včetně realizace přípojných vazeb</a:t>
            </a:r>
            <a:endParaRPr lang="cs-CZ" sz="27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4149080"/>
            <a:ext cx="7704856" cy="1752600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Autor bakalářské práce: 		Pavel Beránek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Vedoucí bakalářské práce: 		Ing. Jiří Čejka </a:t>
            </a:r>
            <a:r>
              <a:rPr lang="cs-CZ" dirty="0" err="1" smtClean="0">
                <a:solidFill>
                  <a:schemeClr val="tx1"/>
                </a:solidFill>
              </a:rPr>
              <a:t>Ph.D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Oponent: 				Ing. Martin Stach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07704" y="476672"/>
            <a:ext cx="52565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dirty="0" smtClean="0"/>
              <a:t>Vysoká škola technická a ekonomická </a:t>
            </a:r>
          </a:p>
          <a:p>
            <a:pPr algn="ctr"/>
            <a:r>
              <a:rPr lang="cs-CZ" sz="2600" dirty="0" smtClean="0"/>
              <a:t>v Českých Budějovicích</a:t>
            </a:r>
          </a:p>
          <a:p>
            <a:pPr algn="ctr"/>
            <a:r>
              <a:rPr lang="cs-CZ" sz="2600" dirty="0" smtClean="0"/>
              <a:t>Ústav technicko-technologický</a:t>
            </a:r>
            <a:endParaRPr lang="cs-CZ" sz="2600" dirty="0"/>
          </a:p>
        </p:txBody>
      </p:sp>
      <p:pic>
        <p:nvPicPr>
          <p:cNvPr id="5" name="Obrázek 4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1440000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980728"/>
            <a:ext cx="8153400" cy="93610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16000" dirty="0" smtClean="0"/>
              <a:t>Děkuji Vám za pozornost!</a:t>
            </a:r>
            <a:endParaRPr lang="cs-CZ" sz="16000" dirty="0"/>
          </a:p>
        </p:txBody>
      </p:sp>
      <p:pic>
        <p:nvPicPr>
          <p:cNvPr id="4" name="Obrázek 3" descr="hjjkk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15896"/>
            <a:ext cx="9144000" cy="46421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Motivace a důvody k řešení daného problému</a:t>
            </a:r>
            <a:endParaRPr lang="cs-CZ" sz="3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Využití </a:t>
            </a:r>
            <a:r>
              <a:rPr lang="cs-CZ" dirty="0" smtClean="0"/>
              <a:t>vlastních znalostí z profesní praxe vlakvedoucího Českých </a:t>
            </a:r>
            <a:r>
              <a:rPr lang="cs-CZ" dirty="0" smtClean="0"/>
              <a:t>drah</a:t>
            </a:r>
          </a:p>
          <a:p>
            <a:endParaRPr lang="cs-CZ" dirty="0" smtClean="0"/>
          </a:p>
          <a:p>
            <a:r>
              <a:rPr lang="cs-CZ" dirty="0" smtClean="0"/>
              <a:t>Dokonalá znalost tratě, problematiky zdejšího provozu a návyků cestujících, vytíženost </a:t>
            </a:r>
            <a:r>
              <a:rPr lang="cs-CZ" dirty="0" smtClean="0"/>
              <a:t>spojů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současného stavu provozu na trati</a:t>
            </a:r>
          </a:p>
          <a:p>
            <a:r>
              <a:rPr lang="cs-CZ" dirty="0" smtClean="0"/>
              <a:t>Návrhy opatření vedoucí ke zlepšení a zatraktivnění zdejší lokálky</a:t>
            </a:r>
          </a:p>
          <a:p>
            <a:r>
              <a:rPr lang="cs-CZ" dirty="0" smtClean="0"/>
              <a:t>Optimalizaci dopravního řešení provozu vlaků na trati č. 198 (Strakonice - </a:t>
            </a:r>
            <a:r>
              <a:rPr lang="cs-CZ" dirty="0" err="1" smtClean="0"/>
              <a:t>Volary</a:t>
            </a:r>
            <a:r>
              <a:rPr lang="cs-CZ" dirty="0" smtClean="0"/>
              <a:t>) a ekonomika</a:t>
            </a:r>
          </a:p>
          <a:p>
            <a:r>
              <a:rPr lang="cs-CZ" dirty="0" smtClean="0"/>
              <a:t>Realizace přípojných vazeb v efektivních přestupních uzlech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opatření – jízdní řád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/>
          </a:bodyPr>
          <a:lstStyle/>
          <a:p>
            <a:r>
              <a:rPr lang="cs-CZ" dirty="0" smtClean="0"/>
              <a:t>Doplňkové vlaky v úseku Strakonice – Vimperk (Kubova Huť) i s průvodčími, </a:t>
            </a:r>
          </a:p>
          <a:p>
            <a:pPr>
              <a:buNone/>
            </a:pPr>
            <a:r>
              <a:rPr lang="cs-CZ" dirty="0" smtClean="0"/>
              <a:t>	v úseku </a:t>
            </a:r>
            <a:r>
              <a:rPr lang="cs-CZ" dirty="0" err="1" smtClean="0"/>
              <a:t>Volary</a:t>
            </a:r>
            <a:r>
              <a:rPr lang="cs-CZ" dirty="0" smtClean="0"/>
              <a:t> – Lenora v režimu 0/0-S</a:t>
            </a:r>
          </a:p>
          <a:p>
            <a:r>
              <a:rPr lang="cs-CZ" dirty="0" smtClean="0"/>
              <a:t>Zásadní navýšení proběhů vozidel</a:t>
            </a:r>
          </a:p>
          <a:p>
            <a:r>
              <a:rPr lang="cs-CZ" dirty="0" smtClean="0"/>
              <a:t>Sezónní provoz beze změn</a:t>
            </a:r>
          </a:p>
          <a:p>
            <a:r>
              <a:rPr lang="cs-CZ" dirty="0" smtClean="0"/>
              <a:t>Jízdní řád pro </a:t>
            </a:r>
            <a:r>
              <a:rPr lang="cs-CZ" dirty="0" smtClean="0"/>
              <a:t>potřeby a prav. dojížďku cestujících</a:t>
            </a:r>
            <a:endParaRPr lang="cs-CZ" dirty="0" smtClean="0"/>
          </a:p>
          <a:p>
            <a:r>
              <a:rPr lang="cs-CZ" dirty="0" smtClean="0"/>
              <a:t>Rozšíření školních spojů, možnost zavedení přímého vlaku Vimperk – Písek (Os 18125)</a:t>
            </a:r>
          </a:p>
          <a:p>
            <a:r>
              <a:rPr lang="cs-CZ" dirty="0" smtClean="0"/>
              <a:t>Pořízení nového vozového parku, </a:t>
            </a:r>
            <a:r>
              <a:rPr lang="cs-CZ" dirty="0" smtClean="0"/>
              <a:t>či </a:t>
            </a:r>
            <a:r>
              <a:rPr lang="cs-CZ" dirty="0" smtClean="0"/>
              <a:t>modernizace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opatření – úprava tratě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Dosazení </a:t>
            </a:r>
            <a:r>
              <a:rPr lang="cs-CZ" dirty="0" err="1" smtClean="0"/>
              <a:t>samovratných</a:t>
            </a:r>
            <a:r>
              <a:rPr lang="cs-CZ" dirty="0" smtClean="0"/>
              <a:t> vyhřívaných výhybek</a:t>
            </a:r>
          </a:p>
          <a:p>
            <a:r>
              <a:rPr lang="cs-CZ" dirty="0" smtClean="0"/>
              <a:t>Instalace přejezdových zabezpečovacích zařízení</a:t>
            </a:r>
          </a:p>
          <a:p>
            <a:r>
              <a:rPr lang="cs-CZ" dirty="0" smtClean="0"/>
              <a:t>Úsekové zvýšení rychlosti na 60 km/h</a:t>
            </a:r>
          </a:p>
          <a:p>
            <a:r>
              <a:rPr lang="cs-CZ" dirty="0" err="1" smtClean="0"/>
              <a:t>Peronizace</a:t>
            </a:r>
            <a:r>
              <a:rPr lang="cs-CZ" dirty="0" smtClean="0"/>
              <a:t> zastávek a stanic, jejich osvětlení</a:t>
            </a:r>
          </a:p>
          <a:p>
            <a:r>
              <a:rPr lang="cs-CZ" dirty="0" smtClean="0"/>
              <a:t>Přepnutí na dálkové řízení dopravy dle SŽDC D1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Závěrečné shrnutí navrhovaných opatření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Rozšíření provozu, preference železnice</a:t>
            </a:r>
          </a:p>
          <a:p>
            <a:r>
              <a:rPr lang="cs-CZ" dirty="0" smtClean="0"/>
              <a:t>Nová moderní vozidla – atraktivita</a:t>
            </a:r>
          </a:p>
          <a:p>
            <a:r>
              <a:rPr lang="cs-CZ" dirty="0" smtClean="0"/>
              <a:t>Zajištění bezpečnosti a plynulosti provozu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Obrázek 3" descr="hhh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509120"/>
            <a:ext cx="8640000" cy="8796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 algn="just"/>
            <a:r>
              <a:rPr lang="cs-CZ" dirty="0" smtClean="0"/>
              <a:t>S ohledem na sílu přepravních proudů je dlouhodobě udržitelné zachovat provoz v takovém rozsahu jako je v současnosti?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Jsou v současnosti dostatečně odstraněny souběhy mezi veřejnou linkovou osobní dopravou a drážní dopravou v relaci Strakonice – Vimperk a zpět?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8153400" cy="485313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Jaký máte názor na možnost zavedení zabezpečovacího zařízení </a:t>
            </a:r>
            <a:r>
              <a:rPr lang="cs-CZ" dirty="0" err="1" smtClean="0"/>
              <a:t>Radioblok</a:t>
            </a:r>
            <a:r>
              <a:rPr lang="cs-CZ" dirty="0" smtClean="0"/>
              <a:t> na trati č. 198 a myslíte si, že by bylo řízení drážní dopravy dle předpisu D4 a dovybavení vozidel na této trati přínosem?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Jaké prvky infrastruktury na trati 198 považujete za její slabá místa? Zkuste navrhnout priority úprav z pozice Správy železniční a dopravní cesty, s. o.</a:t>
            </a:r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 algn="just"/>
            <a:r>
              <a:rPr lang="cs-CZ" dirty="0" smtClean="0"/>
              <a:t>V práci zmiňujete změnu dopravce na trati 198, jaké jsou podle Vás pozitivní a negativní změny v porovnání s minulým stavem?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219</TotalTime>
  <Words>310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Medián</vt:lpstr>
      <vt:lpstr>Návrh dopravního řešení obsluhy tratě č. 198  včetně realizace přípojných vazeb</vt:lpstr>
      <vt:lpstr>Motivace a důvody k řešení daného problému</vt:lpstr>
      <vt:lpstr>Cíl práce</vt:lpstr>
      <vt:lpstr>Návrhy opatření – jízdní řád</vt:lpstr>
      <vt:lpstr>Návrhy opatření – úprava tratě</vt:lpstr>
      <vt:lpstr>Závěrečné shrnutí navrhovaných opatření</vt:lpstr>
      <vt:lpstr>Doplňující dotazy vedoucího práce</vt:lpstr>
      <vt:lpstr>Doplňující dotazy oponenta práce</vt:lpstr>
      <vt:lpstr>Doplňující dotazy oponenta práce</vt:lpstr>
      <vt:lpstr>KONEC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dopravního řešení obsluhy tratě č. 198  včetně realizace přípojných vazeb</dc:title>
  <dc:creator>DELL</dc:creator>
  <cp:lastModifiedBy>DELL</cp:lastModifiedBy>
  <cp:revision>22</cp:revision>
  <dcterms:created xsi:type="dcterms:W3CDTF">2018-06-18T09:42:33Z</dcterms:created>
  <dcterms:modified xsi:type="dcterms:W3CDTF">2018-06-18T13:33:09Z</dcterms:modified>
</cp:coreProperties>
</file>