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72" r:id="rId3"/>
    <p:sldId id="258" r:id="rId4"/>
    <p:sldId id="259" r:id="rId5"/>
    <p:sldId id="260" r:id="rId6"/>
    <p:sldId id="269" r:id="rId7"/>
    <p:sldId id="262" r:id="rId8"/>
    <p:sldId id="273" r:id="rId9"/>
    <p:sldId id="270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CC880-8490-48AE-B74A-6F4C03EBAA37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9C3B1-9D92-4C1D-B8B0-5DDA2D26AE1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066F0E-C161-46F7-8DB5-B169ACFB5D8B}" type="datetime1">
              <a:rPr lang="cs-CZ" smtClean="0"/>
              <a:t>13.06.2018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9E381D-6115-4EBE-BAB1-725DBD395D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210CC7-56DB-4590-951E-6E9E1B32068C}" type="datetime1">
              <a:rPr lang="cs-CZ" smtClean="0"/>
              <a:t>13.06.2018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E381D-6115-4EBE-BAB1-725DBD395D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81A017-0C95-4761-B7AA-04E058E5E22A}" type="datetime1">
              <a:rPr lang="cs-CZ" smtClean="0"/>
              <a:t>13.06.2018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E381D-6115-4EBE-BAB1-725DBD395D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A7375-CC9C-4DA6-BF78-6B15D63276B2}" type="datetime1">
              <a:rPr lang="cs-CZ" smtClean="0"/>
              <a:t>13.06.2018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E381D-6115-4EBE-BAB1-725DBD395D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6FA02-F899-4164-94ED-782C58BFCD7F}" type="datetime1">
              <a:rPr lang="cs-CZ" smtClean="0"/>
              <a:t>13.06.2018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E381D-6115-4EBE-BAB1-725DBD395D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E5560-4822-4652-AD39-01C87838EE84}" type="datetime1">
              <a:rPr lang="cs-CZ" smtClean="0"/>
              <a:t>13.06.2018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E381D-6115-4EBE-BAB1-725DBD395D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388860-E1F6-4F11-937B-5E12E5496B66}" type="datetime1">
              <a:rPr lang="cs-CZ" smtClean="0"/>
              <a:t>13.06.2018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E381D-6115-4EBE-BAB1-725DBD395D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D2792E-C2D7-46F6-8B98-24330A23E5E9}" type="datetime1">
              <a:rPr lang="cs-CZ" smtClean="0"/>
              <a:t>13.06.2018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E381D-6115-4EBE-BAB1-725DBD395D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86AC2-C856-4343-A682-6F73A3D1BC23}" type="datetime1">
              <a:rPr lang="cs-CZ" smtClean="0"/>
              <a:t>13.06.2018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E381D-6115-4EBE-BAB1-725DBD395D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A3B0DD-916C-43DF-A461-4EC23EA2E45D}" type="datetime1">
              <a:rPr lang="cs-CZ" smtClean="0"/>
              <a:t>13.06.2018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E381D-6115-4EBE-BAB1-725DBD395D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17F182-50EF-41EF-99F2-29693D44073C}" type="datetime1">
              <a:rPr lang="cs-CZ" smtClean="0"/>
              <a:t>13.06.2018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9E381D-6115-4EBE-BAB1-725DBD395D3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723721-049C-4517-844C-7AF13F8F2A15}" type="datetime1">
              <a:rPr lang="cs-CZ" smtClean="0"/>
              <a:t>13.06.2018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9E381D-6115-4EBE-BAB1-725DBD395D3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760px-Logo_Vš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1496416" cy="1512168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43924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4000" b="1" dirty="0" smtClean="0"/>
              <a:t>Posouzení </a:t>
            </a:r>
            <a:r>
              <a:rPr lang="cs-CZ" sz="4000" b="1" dirty="0"/>
              <a:t>kapacity úrovňové křižovatky L. </a:t>
            </a:r>
            <a:r>
              <a:rPr lang="cs-CZ" sz="4000" b="1" dirty="0" smtClean="0"/>
              <a:t>B.</a:t>
            </a:r>
          </a:p>
          <a:p>
            <a:pPr algn="ctr">
              <a:buNone/>
            </a:pPr>
            <a:r>
              <a:rPr lang="cs-CZ" sz="4000" b="1" dirty="0" smtClean="0"/>
              <a:t>Schneidera </a:t>
            </a:r>
            <a:r>
              <a:rPr lang="cs-CZ" sz="4000" b="1" dirty="0"/>
              <a:t>x B. Němcové v Českých </a:t>
            </a:r>
            <a:r>
              <a:rPr lang="cs-CZ" sz="4000" b="1" dirty="0" smtClean="0"/>
              <a:t>Budějovicích</a:t>
            </a:r>
            <a:endParaRPr lang="cs-CZ" sz="2400" b="1" dirty="0" smtClean="0"/>
          </a:p>
          <a:p>
            <a:pPr>
              <a:buNone/>
            </a:pPr>
            <a:endParaRPr lang="cs-CZ" sz="2400" b="1" dirty="0"/>
          </a:p>
          <a:p>
            <a:r>
              <a:rPr lang="cs-CZ" sz="2000" dirty="0"/>
              <a:t>Autor bakalářské </a:t>
            </a:r>
            <a:r>
              <a:rPr lang="cs-CZ" sz="2000" dirty="0" smtClean="0"/>
              <a:t>práce: Ivana </a:t>
            </a:r>
            <a:r>
              <a:rPr lang="cs-CZ" sz="2000" dirty="0" err="1"/>
              <a:t>Macnerová</a:t>
            </a:r>
            <a:endParaRPr lang="cs-CZ" sz="2000" dirty="0"/>
          </a:p>
          <a:p>
            <a:r>
              <a:rPr lang="cs-CZ" sz="2000" dirty="0"/>
              <a:t>Vedoucí bakalářské </a:t>
            </a:r>
            <a:r>
              <a:rPr lang="cs-CZ" sz="2000" dirty="0" smtClean="0"/>
              <a:t>práce: Ing</a:t>
            </a:r>
            <a:r>
              <a:rPr lang="cs-CZ" sz="2000" dirty="0"/>
              <a:t>. Ladislav </a:t>
            </a:r>
            <a:r>
              <a:rPr lang="cs-CZ" sz="2000" dirty="0" smtClean="0"/>
              <a:t>Bartuška</a:t>
            </a:r>
          </a:p>
          <a:p>
            <a:r>
              <a:rPr lang="cs-CZ" sz="2000" dirty="0" smtClean="0"/>
              <a:t>Oponent bakalářské práce: Ing. Pavel Švagr, CSc.</a:t>
            </a:r>
            <a:endParaRPr lang="cs-CZ" sz="2000" dirty="0"/>
          </a:p>
          <a:p>
            <a:r>
              <a:rPr lang="cs-CZ" sz="2000" dirty="0"/>
              <a:t>České </a:t>
            </a:r>
            <a:r>
              <a:rPr lang="cs-CZ" sz="2000" dirty="0" smtClean="0"/>
              <a:t>Budějovice, červen 2018</a:t>
            </a:r>
            <a:endParaRPr lang="cs-CZ" sz="2000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779096" cy="115699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3">
                    <a:lumMod val="75000"/>
                  </a:schemeClr>
                </a:solidFill>
                <a:effectLst/>
              </a:rPr>
              <a:t>Vysoká škola technická a ekonomická</a:t>
            </a:r>
            <a:r>
              <a:rPr lang="cs-CZ" sz="2400" dirty="0">
                <a:solidFill>
                  <a:schemeClr val="accent3">
                    <a:lumMod val="75000"/>
                  </a:schemeClr>
                </a:solidFill>
                <a:effectLst/>
              </a:rPr>
              <a:t/>
            </a:r>
            <a:br>
              <a:rPr lang="cs-CZ" sz="2400" dirty="0"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cs-CZ" sz="2400" dirty="0">
                <a:solidFill>
                  <a:schemeClr val="accent3">
                    <a:lumMod val="75000"/>
                  </a:schemeClr>
                </a:solidFill>
                <a:effectLst/>
              </a:rPr>
              <a:t>v Českých Budějovicích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381D-6115-4EBE-BAB1-725DBD395D3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Zvolena oblast úrovňové křižovatky L. B. Schneidera a B. Němcové v Českých Budějovicích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Výpočty naměřených dat dle TP 188, TP 189 a prognózy dopravy dle TP 225</a:t>
            </a:r>
          </a:p>
          <a:p>
            <a:endParaRPr lang="cs-CZ" sz="2800" dirty="0" smtClean="0"/>
          </a:p>
          <a:p>
            <a:r>
              <a:rPr lang="cs-CZ" sz="2800" dirty="0" smtClean="0"/>
              <a:t>Byly doporučené návrhy opatření</a:t>
            </a:r>
          </a:p>
          <a:p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effectLst/>
              </a:rPr>
              <a:t>Stručné shrnutí a závěr </a:t>
            </a:r>
            <a:endParaRPr lang="cs-CZ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381D-6115-4EBE-BAB1-725DBD395D3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760px-Logo_Vš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1440160" cy="145532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sz="4000" dirty="0" smtClean="0"/>
          </a:p>
          <a:p>
            <a:pPr algn="ctr">
              <a:buNone/>
            </a:pPr>
            <a:r>
              <a:rPr lang="cs-CZ" sz="4000" dirty="0" smtClean="0"/>
              <a:t>Děkuji za pozornost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381D-6115-4EBE-BAB1-725DBD395D30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24536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Vedoucí práce:</a:t>
            </a:r>
          </a:p>
          <a:p>
            <a:pPr>
              <a:buNone/>
            </a:pPr>
            <a:r>
              <a:rPr lang="cs-CZ" sz="2400" dirty="0" smtClean="0"/>
              <a:t>   - Vyjmenujte ve stručnosti jaké kategorie pozemních komunikací mohou být vedeny městem a kdo je jejich vlastníky?</a:t>
            </a:r>
          </a:p>
          <a:p>
            <a:pPr>
              <a:buNone/>
            </a:pPr>
            <a:r>
              <a:rPr lang="cs-CZ" sz="2400" dirty="0" smtClean="0"/>
              <a:t> </a:t>
            </a:r>
          </a:p>
          <a:p>
            <a:pPr>
              <a:buNone/>
            </a:pPr>
            <a:r>
              <a:rPr lang="cs-CZ" sz="2400" dirty="0" smtClean="0"/>
              <a:t>   - O jaké třídy místních komunikací se jedná v případě silnic na dané křižovatce?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b="1" dirty="0" smtClean="0"/>
              <a:t>Oponent práce:</a:t>
            </a:r>
          </a:p>
          <a:p>
            <a:pPr>
              <a:buNone/>
            </a:pPr>
            <a:r>
              <a:rPr lang="cs-CZ" sz="2400" b="1" dirty="0" smtClean="0"/>
              <a:t>   </a:t>
            </a:r>
            <a:r>
              <a:rPr lang="cs-CZ" sz="2400" dirty="0" smtClean="0"/>
              <a:t>- V případě realizace dopravních opatření na této křižovatce, kdo je bude realizovat a financovat?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effectLst/>
              </a:rPr>
              <a:t>Doplňující dotazy</a:t>
            </a:r>
            <a:endParaRPr lang="cs-CZ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381D-6115-4EBE-BAB1-725DBD395D3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sz="2800" dirty="0" smtClean="0"/>
              <a:t>Vlastní zájem o problematiku</a:t>
            </a:r>
          </a:p>
          <a:p>
            <a:endParaRPr lang="cs-CZ" sz="2800" dirty="0" smtClean="0"/>
          </a:p>
          <a:p>
            <a:r>
              <a:rPr lang="cs-CZ" sz="2800" dirty="0" smtClean="0"/>
              <a:t>Bezpečnost křižovatky</a:t>
            </a:r>
          </a:p>
          <a:p>
            <a:endParaRPr lang="cs-CZ" sz="2800" dirty="0" smtClean="0"/>
          </a:p>
          <a:p>
            <a:r>
              <a:rPr lang="cs-CZ" sz="2800" dirty="0" smtClean="0"/>
              <a:t>Plynulost křižovatky</a:t>
            </a:r>
          </a:p>
          <a:p>
            <a:endParaRPr lang="cs-CZ" sz="2800" dirty="0" smtClean="0"/>
          </a:p>
          <a:p>
            <a:r>
              <a:rPr lang="cs-CZ" sz="2800" dirty="0" smtClean="0"/>
              <a:t>Rostoucí počet silničních vozidel</a:t>
            </a:r>
          </a:p>
          <a:p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effectLst/>
              </a:rPr>
              <a:t>Motivace a důvody k řešení</a:t>
            </a:r>
            <a:endParaRPr lang="cs-CZ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381D-6115-4EBE-BAB1-725DBD395D3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Cílem bakalářské práce je zvolit v silniční síti oblast pozemních komunikací, na kterých je žádoucí provést měření intenzit dopravy. </a:t>
            </a:r>
          </a:p>
          <a:p>
            <a:endParaRPr lang="cs-CZ" sz="2800" dirty="0" smtClean="0"/>
          </a:p>
          <a:p>
            <a:r>
              <a:rPr lang="cs-CZ" sz="2800" dirty="0" smtClean="0"/>
              <a:t>Na základě těchto měření provést analýzu organizace dopravy v dané oblasti a navrhnout případná řešení dopravních nedostatků.</a:t>
            </a:r>
          </a:p>
          <a:p>
            <a:endParaRPr lang="cs-CZ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effectLst/>
              </a:rPr>
              <a:t>Cíl práce</a:t>
            </a:r>
            <a:endParaRPr lang="cs-CZ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381D-6115-4EBE-BAB1-725DBD395D3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5446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cs-CZ" sz="2200" dirty="0" smtClean="0"/>
          </a:p>
          <a:p>
            <a:r>
              <a:rPr lang="cs-CZ" sz="3000" dirty="0" smtClean="0"/>
              <a:t>Stanovení hodnoty intenzity dopravy v řešené oblasti </a:t>
            </a:r>
          </a:p>
          <a:p>
            <a:endParaRPr lang="cs-CZ" sz="3000" dirty="0" smtClean="0"/>
          </a:p>
          <a:p>
            <a:r>
              <a:rPr lang="cs-CZ" sz="3000" dirty="0" smtClean="0"/>
              <a:t>Teoretický popis základních dopravních pojmů, stanovení intenzit a prognózy dopravy, definice vybrané oblasti pozemní komunikace</a:t>
            </a:r>
          </a:p>
          <a:p>
            <a:endParaRPr lang="cs-CZ" sz="3000" dirty="0" smtClean="0"/>
          </a:p>
          <a:p>
            <a:r>
              <a:rPr lang="cs-CZ" sz="3000" dirty="0" smtClean="0"/>
              <a:t>V aplikační části práce představení aktuálního stavu na zvolené úrovňové křižovatce</a:t>
            </a:r>
          </a:p>
          <a:p>
            <a:endParaRPr lang="cs-CZ" sz="3000" dirty="0" smtClean="0"/>
          </a:p>
          <a:p>
            <a:r>
              <a:rPr lang="cs-CZ" sz="3000" dirty="0" smtClean="0"/>
              <a:t>Měření intenzity vozidel, zpracování získaných dat, propočet prognózy vývoje intenzit dopravy a konečné posouzení kapacit křižovatky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effectLst/>
              </a:rPr>
              <a:t>Výzkumný problém</a:t>
            </a:r>
            <a:endParaRPr lang="cs-CZ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381D-6115-4EBE-BAB1-725DBD395D3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Vlastní pozorování</a:t>
            </a:r>
          </a:p>
          <a:p>
            <a:endParaRPr lang="cs-CZ" sz="2800" dirty="0" smtClean="0"/>
          </a:p>
          <a:p>
            <a:r>
              <a:rPr lang="cs-CZ" sz="2800" dirty="0" smtClean="0"/>
              <a:t>Ruční sčítání intenzity dopravy</a:t>
            </a:r>
          </a:p>
          <a:p>
            <a:endParaRPr lang="cs-CZ" sz="2800" dirty="0" smtClean="0"/>
          </a:p>
          <a:p>
            <a:r>
              <a:rPr lang="cs-CZ" sz="2800" dirty="0" smtClean="0"/>
              <a:t>Kapacitní posouzení křižovatky dle TP 188</a:t>
            </a:r>
          </a:p>
          <a:p>
            <a:endParaRPr lang="cs-CZ" sz="2800" dirty="0" smtClean="0"/>
          </a:p>
          <a:p>
            <a:r>
              <a:rPr lang="cs-CZ" sz="2800" dirty="0" smtClean="0"/>
              <a:t>Výpočet intenzity dopravy dle TP 189</a:t>
            </a:r>
          </a:p>
          <a:p>
            <a:endParaRPr lang="cs-CZ" sz="2800" dirty="0" smtClean="0"/>
          </a:p>
          <a:p>
            <a:r>
              <a:rPr lang="cs-CZ" sz="2800" dirty="0" smtClean="0"/>
              <a:t>Výpočet prognózy dle TP 225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effectLst/>
              </a:rPr>
              <a:t>Použité metody</a:t>
            </a:r>
            <a:endParaRPr lang="cs-CZ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381D-6115-4EBE-BAB1-725DBD395D3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1143000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effectLst/>
              </a:rPr>
              <a:t>Křižovatka L. B. Schneidera a B. Němcové</a:t>
            </a:r>
            <a:endParaRPr lang="cs-CZ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Obrázek 9" descr="Screenshot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863582" cy="4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381D-6115-4EBE-BAB1-725DBD395D3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0" descr="penthogram.png"/>
          <p:cNvPicPr>
            <a:picLocks noChangeAspect="1" noChangeArrowheads="1"/>
          </p:cNvPicPr>
          <p:nvPr/>
        </p:nvPicPr>
        <p:blipFill>
          <a:blip r:embed="rId2" cstate="print"/>
          <a:srcRect l="-1144" t="10202"/>
          <a:stretch>
            <a:fillRect/>
          </a:stretch>
        </p:blipFill>
        <p:spPr bwMode="auto">
          <a:xfrm>
            <a:off x="2987824" y="0"/>
            <a:ext cx="5953188" cy="670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87208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effectLst/>
              </a:rPr>
              <a:t>Zátěžový diagram</a:t>
            </a:r>
            <a:endParaRPr lang="cs-CZ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381D-6115-4EBE-BAB1-725DBD395D3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156990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effectLst/>
              </a:rPr>
              <a:t>Dosažené výsledky</a:t>
            </a:r>
            <a:endParaRPr lang="cs-CZ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2132856"/>
          <a:ext cx="9144000" cy="3902997"/>
        </p:xfrm>
        <a:graphic>
          <a:graphicData uri="http://schemas.openxmlformats.org/presentationml/2006/ole">
            <p:oleObj spid="_x0000_s2049" name="Graf" r:id="rId3" imgW="5295992" imgH="2343126" progId="MSGraph.Chart.8">
              <p:embed/>
            </p:oleObj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23528" y="148478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Grafické shrnutí přepočítaných hodnot</a:t>
            </a:r>
            <a:endParaRPr lang="cs-CZ" sz="2400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381D-6115-4EBE-BAB1-725DBD395D3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změny poloměrů nároží a délek přechodů</a:t>
            </a:r>
          </a:p>
          <a:p>
            <a:endParaRPr lang="cs-CZ" sz="2800" dirty="0" smtClean="0"/>
          </a:p>
          <a:p>
            <a:r>
              <a:rPr lang="cs-CZ" sz="2800" dirty="0" smtClean="0"/>
              <a:t>zřízení samostatných odbočovacích pruhů vlevo v ulici Boženy Němcové</a:t>
            </a:r>
          </a:p>
          <a:p>
            <a:endParaRPr lang="cs-CZ" sz="2800" dirty="0" smtClean="0"/>
          </a:p>
          <a:p>
            <a:r>
              <a:rPr lang="cs-CZ" sz="2800" dirty="0" smtClean="0"/>
              <a:t>zřízení světelné signalizace na hlavním směru B. Němcové</a:t>
            </a: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effectLst/>
              </a:rPr>
              <a:t>Návrhy opatření</a:t>
            </a:r>
            <a:endParaRPr lang="cs-CZ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381D-6115-4EBE-BAB1-725DBD395D3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416</TotalTime>
  <Words>337</Words>
  <Application>Microsoft Office PowerPoint</Application>
  <PresentationFormat>Předvádění na obrazovce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Shluk</vt:lpstr>
      <vt:lpstr>Graf</vt:lpstr>
      <vt:lpstr>Vysoká škola technická a ekonomická v Českých Budějovicích</vt:lpstr>
      <vt:lpstr>Motivace a důvody k řešení</vt:lpstr>
      <vt:lpstr>Cíl práce</vt:lpstr>
      <vt:lpstr>Výzkumný problém</vt:lpstr>
      <vt:lpstr>Použité metody</vt:lpstr>
      <vt:lpstr>Křižovatka L. B. Schneidera a B. Němcové</vt:lpstr>
      <vt:lpstr>Zátěžový diagram</vt:lpstr>
      <vt:lpstr>Dosažené výsledky</vt:lpstr>
      <vt:lpstr>Návrhy opatření</vt:lpstr>
      <vt:lpstr>Stručné shrnutí a závěr </vt:lpstr>
      <vt:lpstr>Snímek 11</vt:lpstr>
      <vt:lpstr>Doplňující dotazy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Ivanka</dc:creator>
  <cp:lastModifiedBy>Ivanka</cp:lastModifiedBy>
  <cp:revision>46</cp:revision>
  <dcterms:created xsi:type="dcterms:W3CDTF">2017-06-12T11:11:55Z</dcterms:created>
  <dcterms:modified xsi:type="dcterms:W3CDTF">2018-06-13T12:40:07Z</dcterms:modified>
</cp:coreProperties>
</file>