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ravce\Documents\ssz\bp\grafy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ravce\Documents\ssz\bp\graf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ravce\Documents\ssz\bp\graf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ravce\Documents\ssz\bp\graf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ravce\Documents\ssz\bp\graf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ravce\Documents\ssz\bp\graf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ravce\Documents\ssz\bp\graf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ravce\Documents\ssz\bp\graf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ravce\Documents\ssz\bp\graf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ravce\Documents\ssz\bp\graf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Využíváte osobní automobil pro cestu do ČB?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List1!$A$29:$A$30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List1!$B$29:$B$30</c:f>
              <c:numCache>
                <c:formatCode>General</c:formatCode>
                <c:ptCount val="2"/>
                <c:pt idx="0">
                  <c:v>49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1" i="0" u="none" strike="noStrike" baseline="0">
                <a:effectLst/>
              </a:rPr>
              <a:t>Jak hodnotíte nový systém parkování v ČB?</a:t>
            </a:r>
            <a:endParaRPr lang="cs-CZ" b="1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List1!$A$171:$A$180</c:f>
              <c:strCache>
                <c:ptCount val="10"/>
                <c:pt idx="0">
                  <c:v>1/10</c:v>
                </c:pt>
                <c:pt idx="1">
                  <c:v>10/10</c:v>
                </c:pt>
                <c:pt idx="2">
                  <c:v>2/10</c:v>
                </c:pt>
                <c:pt idx="3">
                  <c:v>3/10</c:v>
                </c:pt>
                <c:pt idx="4">
                  <c:v>4/10</c:v>
                </c:pt>
                <c:pt idx="5">
                  <c:v>5/10</c:v>
                </c:pt>
                <c:pt idx="6">
                  <c:v>6/10</c:v>
                </c:pt>
                <c:pt idx="7">
                  <c:v>7/10</c:v>
                </c:pt>
                <c:pt idx="8">
                  <c:v>8/10</c:v>
                </c:pt>
                <c:pt idx="9">
                  <c:v>9/10</c:v>
                </c:pt>
              </c:strCache>
            </c:strRef>
          </c:cat>
          <c:val>
            <c:numRef>
              <c:f>List1!$B$171:$B$180</c:f>
              <c:numCache>
                <c:formatCode>General</c:formatCode>
                <c:ptCount val="10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7</c:v>
                </c:pt>
                <c:pt idx="8">
                  <c:v>6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Jak často využíváte osobní automobil pro cestu do ČB</a:t>
            </a:r>
            <a:r>
              <a:rPr lang="cs-CZ"/>
              <a:t>?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List1!$A$2:$A$4</c:f>
              <c:strCache>
                <c:ptCount val="3"/>
                <c:pt idx="0">
                  <c:v>Denně</c:v>
                </c:pt>
                <c:pt idx="1">
                  <c:v>Příležitostně</c:v>
                </c:pt>
                <c:pt idx="2">
                  <c:v>Nikdy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32</c:v>
                </c:pt>
                <c:pt idx="1">
                  <c:v>17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Když využijete osobní automobil, kde parkujete?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List1!$A$36:$A$38</c:f>
              <c:strCache>
                <c:ptCount val="3"/>
                <c:pt idx="0">
                  <c:v>Co nejblíže cíli</c:v>
                </c:pt>
                <c:pt idx="1">
                  <c:v>Na záchytném parkovišti</c:v>
                </c:pt>
                <c:pt idx="2">
                  <c:v>Na nejbližším parkovišti u marketu</c:v>
                </c:pt>
              </c:strCache>
            </c:strRef>
          </c:cat>
          <c:val>
            <c:numRef>
              <c:f>List1!$B$36:$B$38</c:f>
              <c:numCache>
                <c:formatCode>General</c:formatCode>
                <c:ptCount val="3"/>
                <c:pt idx="0">
                  <c:v>36</c:v>
                </c:pt>
                <c:pt idx="1">
                  <c:v>5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Když zaparkujete, pokračujete</a:t>
            </a:r>
            <a:r>
              <a:rPr lang="cs-CZ"/>
              <a:t>?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List1!$A$49:$A$50</c:f>
              <c:strCache>
                <c:ptCount val="2"/>
                <c:pt idx="0">
                  <c:v>Pěšky</c:v>
                </c:pt>
                <c:pt idx="1">
                  <c:v>MHD</c:v>
                </c:pt>
              </c:strCache>
            </c:strRef>
          </c:cat>
          <c:val>
            <c:numRef>
              <c:f>List1!$B$49:$B$50</c:f>
              <c:numCache>
                <c:formatCode>General</c:formatCode>
                <c:ptCount val="2"/>
                <c:pt idx="0">
                  <c:v>36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Jak hodnotíte situaci s parkováním v ČB</a:t>
            </a:r>
            <a:r>
              <a:rPr lang="cs-CZ"/>
              <a:t>?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List1!$A$69:$A$78</c:f>
              <c:strCache>
                <c:ptCount val="10"/>
                <c:pt idx="0">
                  <c:v>1/10</c:v>
                </c:pt>
                <c:pt idx="1">
                  <c:v>10/10</c:v>
                </c:pt>
                <c:pt idx="2">
                  <c:v>2/10</c:v>
                </c:pt>
                <c:pt idx="3">
                  <c:v>3/10</c:v>
                </c:pt>
                <c:pt idx="4">
                  <c:v>4/10</c:v>
                </c:pt>
                <c:pt idx="5">
                  <c:v>5/10</c:v>
                </c:pt>
                <c:pt idx="6">
                  <c:v>6/10</c:v>
                </c:pt>
                <c:pt idx="7">
                  <c:v>7/10</c:v>
                </c:pt>
                <c:pt idx="8">
                  <c:v>8/10</c:v>
                </c:pt>
                <c:pt idx="9">
                  <c:v>9/10</c:v>
                </c:pt>
              </c:strCache>
            </c:strRef>
          </c:cat>
          <c:val>
            <c:numRef>
              <c:f>List1!$B$69:$B$78</c:f>
              <c:numCache>
                <c:formatCode>General</c:formatCode>
                <c:ptCount val="10"/>
                <c:pt idx="0">
                  <c:v>6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>
                  <c:v>8</c:v>
                </c:pt>
                <c:pt idx="5">
                  <c:v>25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Jak jste spokojeni s jízdním řádem MHD</a:t>
            </a:r>
            <a:r>
              <a:rPr lang="cs-CZ"/>
              <a:t>?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List1!$A$93:$A$102</c:f>
              <c:strCache>
                <c:ptCount val="10"/>
                <c:pt idx="0">
                  <c:v>1/10</c:v>
                </c:pt>
                <c:pt idx="1">
                  <c:v>10/10</c:v>
                </c:pt>
                <c:pt idx="2">
                  <c:v>2/10</c:v>
                </c:pt>
                <c:pt idx="3">
                  <c:v>3/10</c:v>
                </c:pt>
                <c:pt idx="4">
                  <c:v>4/10</c:v>
                </c:pt>
                <c:pt idx="5">
                  <c:v>5/10</c:v>
                </c:pt>
                <c:pt idx="6">
                  <c:v>6/10</c:v>
                </c:pt>
                <c:pt idx="7">
                  <c:v>7/10</c:v>
                </c:pt>
                <c:pt idx="8">
                  <c:v>8/10</c:v>
                </c:pt>
                <c:pt idx="9">
                  <c:v>9/10</c:v>
                </c:pt>
              </c:strCache>
            </c:strRef>
          </c:cat>
          <c:val>
            <c:numRef>
              <c:f>List1!$B$93:$B$102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9</c:v>
                </c:pt>
                <c:pt idx="4">
                  <c:v>21</c:v>
                </c:pt>
                <c:pt idx="5">
                  <c:v>3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1" i="0" u="none" strike="noStrike" baseline="0">
                <a:effectLst/>
              </a:rPr>
              <a:t>Jak jste spokojeni s návazností spojů MHD?</a:t>
            </a:r>
            <a:endParaRPr lang="cs-CZ" b="1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List1!$A$112:$A$121</c:f>
              <c:strCache>
                <c:ptCount val="10"/>
                <c:pt idx="0">
                  <c:v>1/10</c:v>
                </c:pt>
                <c:pt idx="1">
                  <c:v>10/10</c:v>
                </c:pt>
                <c:pt idx="2">
                  <c:v>2/10</c:v>
                </c:pt>
                <c:pt idx="3">
                  <c:v>3/10</c:v>
                </c:pt>
                <c:pt idx="4">
                  <c:v>4/10</c:v>
                </c:pt>
                <c:pt idx="5">
                  <c:v>5/10</c:v>
                </c:pt>
                <c:pt idx="6">
                  <c:v>6/10</c:v>
                </c:pt>
                <c:pt idx="7">
                  <c:v>7/10</c:v>
                </c:pt>
                <c:pt idx="8">
                  <c:v>8/10</c:v>
                </c:pt>
                <c:pt idx="9">
                  <c:v>9/10</c:v>
                </c:pt>
              </c:strCache>
            </c:strRef>
          </c:cat>
          <c:val>
            <c:numRef>
              <c:f>List1!$B$112:$B$121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  <c:pt idx="6">
                  <c:v>30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1" i="0" u="none" strike="noStrike" baseline="0">
                <a:effectLst/>
              </a:rPr>
              <a:t>Jak hodnotíte služby DP před rokem 2000?</a:t>
            </a:r>
            <a:endParaRPr lang="cs-CZ" b="1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List1!$A$132:$A$141</c:f>
              <c:strCache>
                <c:ptCount val="10"/>
                <c:pt idx="0">
                  <c:v>1/10</c:v>
                </c:pt>
                <c:pt idx="1">
                  <c:v>10/10</c:v>
                </c:pt>
                <c:pt idx="2">
                  <c:v>2/10</c:v>
                </c:pt>
                <c:pt idx="3">
                  <c:v>3/10</c:v>
                </c:pt>
                <c:pt idx="4">
                  <c:v>4/10</c:v>
                </c:pt>
                <c:pt idx="5">
                  <c:v>5/10</c:v>
                </c:pt>
                <c:pt idx="6">
                  <c:v>6/10</c:v>
                </c:pt>
                <c:pt idx="7">
                  <c:v>7/10</c:v>
                </c:pt>
                <c:pt idx="8">
                  <c:v>8/10</c:v>
                </c:pt>
                <c:pt idx="9">
                  <c:v>9/10</c:v>
                </c:pt>
              </c:strCache>
            </c:strRef>
          </c:cat>
          <c:val>
            <c:numRef>
              <c:f>List1!$B$132:$B$141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6</c:v>
                </c:pt>
                <c:pt idx="6">
                  <c:v>23</c:v>
                </c:pt>
                <c:pt idx="7">
                  <c:v>15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1" i="0" u="none" strike="noStrike" baseline="0">
                <a:effectLst/>
              </a:rPr>
              <a:t>Jak hodnotíte služby DP po roce 2000?</a:t>
            </a:r>
            <a:r>
              <a:rPr lang="cs-CZ" sz="1800" b="1" i="0" u="none" strike="noStrike" baseline="0"/>
              <a:t> </a:t>
            </a:r>
            <a:endParaRPr lang="cs-CZ" b="1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List1!$A$152:$A$161</c:f>
              <c:strCache>
                <c:ptCount val="10"/>
                <c:pt idx="0">
                  <c:v>1/10</c:v>
                </c:pt>
                <c:pt idx="1">
                  <c:v>10/10</c:v>
                </c:pt>
                <c:pt idx="2">
                  <c:v>2/10</c:v>
                </c:pt>
                <c:pt idx="3">
                  <c:v>3/10</c:v>
                </c:pt>
                <c:pt idx="4">
                  <c:v>4/10</c:v>
                </c:pt>
                <c:pt idx="5">
                  <c:v>5/10</c:v>
                </c:pt>
                <c:pt idx="6">
                  <c:v>6/10</c:v>
                </c:pt>
                <c:pt idx="7">
                  <c:v>7/10</c:v>
                </c:pt>
                <c:pt idx="8">
                  <c:v>8/10</c:v>
                </c:pt>
                <c:pt idx="9">
                  <c:v>9/10</c:v>
                </c:pt>
              </c:strCache>
            </c:strRef>
          </c:cat>
          <c:val>
            <c:numRef>
              <c:f>List1!$B$152:$B$161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7</c:v>
                </c:pt>
                <c:pt idx="6">
                  <c:v>6</c:v>
                </c:pt>
                <c:pt idx="7">
                  <c:v>4</c:v>
                </c:pt>
                <c:pt idx="8">
                  <c:v>11</c:v>
                </c:pt>
                <c:pt idx="9">
                  <c:v>20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A5FD31F-CC75-444C-BD74-2237418EBCEE}" type="datetimeFigureOut">
              <a:rPr lang="cs-CZ" smtClean="0"/>
              <a:t>30. 5. 2018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1560C27-5059-4A11-93CF-3E40F49716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D31F-CC75-444C-BD74-2237418EBCEE}" type="datetimeFigureOut">
              <a:rPr lang="cs-CZ" smtClean="0"/>
              <a:t>30. 5. 2018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C27-5059-4A11-93CF-3E40F49716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D31F-CC75-444C-BD74-2237418EBCEE}" type="datetimeFigureOut">
              <a:rPr lang="cs-CZ" smtClean="0"/>
              <a:t>30. 5. 2018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C27-5059-4A11-93CF-3E40F49716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D31F-CC75-444C-BD74-2237418EBCEE}" type="datetimeFigureOut">
              <a:rPr lang="cs-CZ" smtClean="0"/>
              <a:t>30. 5. 2018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C27-5059-4A11-93CF-3E40F49716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D31F-CC75-444C-BD74-2237418EBCEE}" type="datetimeFigureOut">
              <a:rPr lang="cs-CZ" smtClean="0"/>
              <a:t>30. 5. 2018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C27-5059-4A11-93CF-3E40F49716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D31F-CC75-444C-BD74-2237418EBCEE}" type="datetimeFigureOut">
              <a:rPr lang="cs-CZ" smtClean="0"/>
              <a:t>30. 5. 2018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C27-5059-4A11-93CF-3E40F49716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5FD31F-CC75-444C-BD74-2237418EBCEE}" type="datetimeFigureOut">
              <a:rPr lang="cs-CZ" smtClean="0"/>
              <a:t>30. 5. 2018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560C27-5059-4A11-93CF-3E40F4971617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A5FD31F-CC75-444C-BD74-2237418EBCEE}" type="datetimeFigureOut">
              <a:rPr lang="cs-CZ" smtClean="0"/>
              <a:t>30. 5. 2018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1560C27-5059-4A11-93CF-3E40F49716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D31F-CC75-444C-BD74-2237418EBCEE}" type="datetimeFigureOut">
              <a:rPr lang="cs-CZ" smtClean="0"/>
              <a:t>30. 5. 2018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C27-5059-4A11-93CF-3E40F49716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D31F-CC75-444C-BD74-2237418EBCEE}" type="datetimeFigureOut">
              <a:rPr lang="cs-CZ" smtClean="0"/>
              <a:t>30. 5. 2018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C27-5059-4A11-93CF-3E40F49716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D31F-CC75-444C-BD74-2237418EBCEE}" type="datetimeFigureOut">
              <a:rPr lang="cs-CZ" smtClean="0"/>
              <a:t>30. 5. 2018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60C27-5059-4A11-93CF-3E40F49716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A5FD31F-CC75-444C-BD74-2237418EBCEE}" type="datetimeFigureOut">
              <a:rPr lang="cs-CZ" smtClean="0"/>
              <a:t>30. 5. 2018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1560C27-5059-4A11-93CF-3E40F497161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Disk Google\všte\3. semestr\TZD\Logo_vs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076056" y="521804"/>
            <a:ext cx="3999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Vysoká škola technická a ekonomická</a:t>
            </a:r>
          </a:p>
          <a:p>
            <a:r>
              <a:rPr lang="cs-CZ" sz="1600" dirty="0" smtClean="0"/>
              <a:t>Ústav technicko-technologický 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1804" y="2420888"/>
            <a:ext cx="8200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Historický vývoj systému MHD </a:t>
            </a:r>
          </a:p>
          <a:p>
            <a:pPr algn="ctr"/>
            <a:r>
              <a:rPr lang="cs-CZ" sz="3600" b="1" dirty="0" smtClean="0"/>
              <a:t>v ČB s návazností na parkovací systém ve městě</a:t>
            </a:r>
            <a:endParaRPr lang="cs-CZ" sz="3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21804" y="4725144"/>
            <a:ext cx="61654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Autor bakalářské práce:		Alice Chrtová</a:t>
            </a:r>
          </a:p>
          <a:p>
            <a:r>
              <a:rPr lang="cs-CZ" dirty="0" smtClean="0"/>
              <a:t>Vedoucí bakalářské práce:		Ing. Ladislav Bartuška</a:t>
            </a:r>
          </a:p>
          <a:p>
            <a:r>
              <a:rPr lang="cs-CZ" dirty="0" smtClean="0"/>
              <a:t>Oponent bakalářské práce:		Ing</a:t>
            </a:r>
            <a:r>
              <a:rPr lang="cs-CZ" dirty="0"/>
              <a:t>. Jan </a:t>
            </a:r>
            <a:r>
              <a:rPr lang="cs-CZ" dirty="0" err="1"/>
              <a:t>Vrabel</a:t>
            </a:r>
            <a:r>
              <a:rPr lang="cs-CZ" dirty="0"/>
              <a:t>, Ph.D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Rudolfov, červen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635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 výsledků a návrh opatření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2780928"/>
            <a:ext cx="5248553" cy="2344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Preference využívání individuální dopravy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Podpora cestování MHD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Rozšíření služeb dopravního podniku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Návaznost na příměstskou dopravu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IDS</a:t>
            </a:r>
            <a:endParaRPr lang="cs-CZ" sz="2000" dirty="0"/>
          </a:p>
        </p:txBody>
      </p:sp>
      <p:pic>
        <p:nvPicPr>
          <p:cNvPr id="4" name="Picture 2" descr="C:\Users\Lenovo\Disk Google\všte\3. semestr\TZD\Logo_vs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Děkuji Vám za pozornost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56204"/>
            <a:ext cx="1428750" cy="14287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24" y="4415247"/>
            <a:ext cx="1428750" cy="1447800"/>
          </a:xfrm>
          <a:prstGeom prst="rect">
            <a:avLst/>
          </a:prstGeom>
        </p:spPr>
      </p:pic>
      <p:pic>
        <p:nvPicPr>
          <p:cNvPr id="5" name="Picture 2" descr="C:\Users\Lenovo\Disk Google\všte\3. semestr\TZD\Logo_vs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6" y="4456204"/>
            <a:ext cx="1261872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1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Doplňující dotazy</a:t>
            </a:r>
            <a:endParaRPr lang="cs-CZ" dirty="0"/>
          </a:p>
        </p:txBody>
      </p:sp>
      <p:pic>
        <p:nvPicPr>
          <p:cNvPr id="3" name="Picture 2" descr="C:\Users\Lenovo\Disk Google\všte\3. semestr\TZD\Logo_vs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9512" y="2725177"/>
            <a:ext cx="89228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Vedoucí bakalářské práce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Jakými </a:t>
            </a:r>
            <a:r>
              <a:rPr lang="cs-CZ" sz="2000" dirty="0"/>
              <a:t>způsoby byste dále motivovala cestující, aby upřednostnili dopravní 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/>
              <a:t>	</a:t>
            </a:r>
            <a:r>
              <a:rPr lang="cs-CZ" sz="2000" dirty="0" smtClean="0"/>
              <a:t>prostředky MHD před </a:t>
            </a:r>
            <a:r>
              <a:rPr lang="cs-CZ" sz="2000" dirty="0"/>
              <a:t>osobními vozidly? </a:t>
            </a:r>
            <a:endParaRPr lang="cs-CZ" sz="20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/>
              <a:t>U</a:t>
            </a:r>
            <a:r>
              <a:rPr lang="cs-CZ" sz="2000" dirty="0" smtClean="0"/>
              <a:t>veďte </a:t>
            </a:r>
            <a:r>
              <a:rPr lang="cs-CZ" sz="2000" dirty="0"/>
              <a:t>z Vašeho pohledu nejpřínosnější možnosti jak zatraktivnit 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/>
              <a:t>	</a:t>
            </a:r>
            <a:r>
              <a:rPr lang="cs-CZ" sz="2000" dirty="0" smtClean="0"/>
              <a:t>českobudějovickou MHD.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3804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6577" y="2636912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/>
              <a:t>Oponent bakalářské práce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Popište výhody a nevýhody jednotlivých IDS: P+G P+R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Jaké požadavky je třeba splnit při stanovení (umístění) nových zastávek 	MHD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Jaké jsou výhody/nevýhody využívání jednotlivých druhů dopravných 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	prostředků MHD? Kdy je vhodné použít konkrétní typ vozidla? 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	(Autobus, trolejbus, tramvaj a pod.)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Doplňující dotazy</a:t>
            </a:r>
            <a:endParaRPr lang="cs-CZ" dirty="0"/>
          </a:p>
        </p:txBody>
      </p:sp>
      <p:pic>
        <p:nvPicPr>
          <p:cNvPr id="4" name="Picture 2" descr="C:\Users\Lenovo\Disk Google\všte\3. semestr\TZD\Logo_vs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 práce</a:t>
            </a:r>
            <a:endParaRPr lang="cs-CZ" dirty="0"/>
          </a:p>
        </p:txBody>
      </p:sp>
      <p:pic>
        <p:nvPicPr>
          <p:cNvPr id="3" name="Picture 2" descr="C:\Users\Lenovo\Disk Google\všte\3. semestr\TZD\Logo_vs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2204864"/>
            <a:ext cx="76410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Teoretická část je věnovaná historii MHD v Českých Budějovicích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Aplikační část je věnovaná linkovému vedení, dotazníku zaměřeného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	</a:t>
            </a:r>
            <a:r>
              <a:rPr lang="cs-CZ" sz="2000" dirty="0" smtClean="0"/>
              <a:t>na propojení MHD a parkování ve městě a rozhovoru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	</a:t>
            </a:r>
            <a:r>
              <a:rPr lang="cs-CZ" sz="2000" dirty="0" smtClean="0"/>
              <a:t>s pracovníkem DPMČB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640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Linkové vedení ve městě</a:t>
            </a:r>
            <a:endParaRPr lang="cs-CZ" dirty="0"/>
          </a:p>
        </p:txBody>
      </p:sp>
      <p:pic>
        <p:nvPicPr>
          <p:cNvPr id="3" name="Picture 2" descr="C:\Users\Lenovo\Disk Google\všte\3. semestr\TZD\Logo_vs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1804" y="2204864"/>
            <a:ext cx="368152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Linky trolejbusové – rok 1991</a:t>
            </a:r>
          </a:p>
          <a:p>
            <a:pPr marL="2114550" lvl="4" indent="-285750">
              <a:lnSpc>
                <a:spcPct val="150000"/>
              </a:lnSpc>
              <a:buFontTx/>
              <a:buChar char="-"/>
            </a:pPr>
            <a:r>
              <a:rPr lang="cs-CZ" sz="2000" dirty="0"/>
              <a:t> </a:t>
            </a:r>
            <a:r>
              <a:rPr lang="cs-CZ" sz="2000" dirty="0" smtClean="0"/>
              <a:t>rok 1995</a:t>
            </a:r>
          </a:p>
          <a:p>
            <a:pPr marL="2114550" lvl="4" indent="-285750">
              <a:lnSpc>
                <a:spcPct val="150000"/>
              </a:lnSpc>
              <a:buFontTx/>
              <a:buChar char="-"/>
            </a:pPr>
            <a:r>
              <a:rPr lang="cs-CZ" sz="2000" dirty="0"/>
              <a:t>p</a:t>
            </a:r>
            <a:r>
              <a:rPr lang="cs-CZ" sz="2000" dirty="0" smtClean="0"/>
              <a:t>o roce 2000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Linky autobusové - rok 1959</a:t>
            </a:r>
          </a:p>
          <a:p>
            <a:pPr marL="2114550" lvl="4" indent="-285750">
              <a:lnSpc>
                <a:spcPct val="150000"/>
              </a:lnSpc>
              <a:buFontTx/>
              <a:buChar char="-"/>
            </a:pPr>
            <a:r>
              <a:rPr lang="cs-CZ" sz="2000" dirty="0"/>
              <a:t>r</a:t>
            </a:r>
            <a:r>
              <a:rPr lang="cs-CZ" sz="2000" dirty="0" smtClean="0"/>
              <a:t>ok 1969</a:t>
            </a:r>
          </a:p>
          <a:p>
            <a:pPr marL="2114550" lvl="4" indent="-285750">
              <a:lnSpc>
                <a:spcPct val="150000"/>
              </a:lnSpc>
              <a:buFontTx/>
              <a:buChar char="-"/>
            </a:pPr>
            <a:r>
              <a:rPr lang="cs-CZ" sz="2000" dirty="0"/>
              <a:t>r</a:t>
            </a:r>
            <a:r>
              <a:rPr lang="cs-CZ" sz="2000" dirty="0" smtClean="0"/>
              <a:t>ok 1980</a:t>
            </a:r>
          </a:p>
          <a:p>
            <a:pPr marL="2114550" lvl="4" indent="-285750">
              <a:lnSpc>
                <a:spcPct val="150000"/>
              </a:lnSpc>
              <a:buFontTx/>
              <a:buChar char="-"/>
            </a:pPr>
            <a:r>
              <a:rPr lang="cs-CZ" sz="2000" dirty="0"/>
              <a:t>r</a:t>
            </a:r>
            <a:r>
              <a:rPr lang="cs-CZ" sz="2000" dirty="0" smtClean="0"/>
              <a:t>ok 1990</a:t>
            </a:r>
          </a:p>
          <a:p>
            <a:pPr marL="2114550" lvl="4" indent="-285750">
              <a:lnSpc>
                <a:spcPct val="150000"/>
              </a:lnSpc>
              <a:buFontTx/>
              <a:buChar char="-"/>
            </a:pPr>
            <a:r>
              <a:rPr lang="cs-CZ" sz="2000" dirty="0"/>
              <a:t>r</a:t>
            </a:r>
            <a:r>
              <a:rPr lang="cs-CZ" sz="2000" dirty="0" smtClean="0"/>
              <a:t>ok 1995</a:t>
            </a:r>
          </a:p>
          <a:p>
            <a:pPr marL="2114550" lvl="4" indent="-285750">
              <a:lnSpc>
                <a:spcPct val="150000"/>
              </a:lnSpc>
              <a:buFontTx/>
              <a:buChar char="-"/>
            </a:pPr>
            <a:r>
              <a:rPr lang="cs-CZ" sz="2000" dirty="0"/>
              <a:t>p</a:t>
            </a:r>
            <a:r>
              <a:rPr lang="cs-CZ" sz="2000" dirty="0" smtClean="0"/>
              <a:t>o roce 2000</a:t>
            </a:r>
          </a:p>
          <a:p>
            <a:pPr marL="3028950" lvl="6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9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Parkování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7375" y="2178730"/>
            <a:ext cx="44101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Preferenční pruhy pro MHD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Reforma v parkování listopad 2017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cs-CZ" sz="2000" dirty="0" smtClean="0"/>
              <a:t>Záchytná parkoviště</a:t>
            </a:r>
          </a:p>
          <a:p>
            <a:endParaRPr lang="cs-CZ" dirty="0"/>
          </a:p>
        </p:txBody>
      </p:sp>
      <p:pic>
        <p:nvPicPr>
          <p:cNvPr id="4" name="Picture 2" descr="C:\Users\Lenovo\Disk Google\všte\3. semestr\TZD\Logo_vs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69" y="2116133"/>
            <a:ext cx="3490227" cy="45240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55661"/>
            <a:ext cx="5220071" cy="24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1732757199"/>
              </p:ext>
            </p:extLst>
          </p:nvPr>
        </p:nvGraphicFramePr>
        <p:xfrm>
          <a:off x="4283968" y="6926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4222580224"/>
              </p:ext>
            </p:extLst>
          </p:nvPr>
        </p:nvGraphicFramePr>
        <p:xfrm>
          <a:off x="107504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Lenovo\Disk Google\všte\3. semestr\TZD\Logo_vs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04056" y="1846565"/>
            <a:ext cx="2411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Ano	92% (49)</a:t>
            </a:r>
          </a:p>
          <a:p>
            <a:pPr lvl="0"/>
            <a:r>
              <a:rPr lang="cs-CZ" dirty="0"/>
              <a:t>Ne	</a:t>
            </a:r>
            <a:r>
              <a:rPr lang="cs-CZ" dirty="0" smtClean="0"/>
              <a:t>8</a:t>
            </a:r>
            <a:r>
              <a:rPr lang="cs-CZ" dirty="0"/>
              <a:t>% (4)</a:t>
            </a:r>
          </a:p>
        </p:txBody>
      </p:sp>
      <p:sp>
        <p:nvSpPr>
          <p:cNvPr id="7" name="Obdélník 6"/>
          <p:cNvSpPr/>
          <p:nvPr/>
        </p:nvSpPr>
        <p:spPr>
          <a:xfrm>
            <a:off x="5364088" y="5013176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Denně		60% (32)</a:t>
            </a:r>
          </a:p>
          <a:p>
            <a:pPr lvl="0"/>
            <a:r>
              <a:rPr lang="cs-CZ" dirty="0"/>
              <a:t>Příležitostně	32% (17)</a:t>
            </a:r>
          </a:p>
          <a:p>
            <a:pPr lvl="0"/>
            <a:r>
              <a:rPr lang="cs-CZ" dirty="0"/>
              <a:t>Nikdy		8% (4)</a:t>
            </a:r>
          </a:p>
        </p:txBody>
      </p:sp>
      <p:sp>
        <p:nvSpPr>
          <p:cNvPr id="8" name="Dvojitá šipka 7"/>
          <p:cNvSpPr/>
          <p:nvPr/>
        </p:nvSpPr>
        <p:spPr>
          <a:xfrm>
            <a:off x="4324942" y="5232525"/>
            <a:ext cx="46308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Dvojitá šipka 8"/>
          <p:cNvSpPr/>
          <p:nvPr/>
        </p:nvSpPr>
        <p:spPr>
          <a:xfrm flipH="1">
            <a:off x="3635896" y="1936256"/>
            <a:ext cx="47302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isk Google\všte\3. semestr\TZD\Logo_vs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3713407961"/>
              </p:ext>
            </p:extLst>
          </p:nvPr>
        </p:nvGraphicFramePr>
        <p:xfrm>
          <a:off x="4355976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délník 3"/>
          <p:cNvSpPr/>
          <p:nvPr/>
        </p:nvSpPr>
        <p:spPr>
          <a:xfrm>
            <a:off x="344015" y="1072962"/>
            <a:ext cx="39399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Co nejblíže cíli				68% (36)</a:t>
            </a:r>
          </a:p>
          <a:p>
            <a:pPr lvl="0"/>
            <a:r>
              <a:rPr lang="cs-CZ" dirty="0"/>
              <a:t>Na záchytném parkovišti			9% (5)</a:t>
            </a:r>
          </a:p>
          <a:p>
            <a:pPr lvl="0"/>
            <a:r>
              <a:rPr lang="cs-CZ" dirty="0"/>
              <a:t>Na nejbližším parkovišti u marketu	</a:t>
            </a:r>
            <a:endParaRPr lang="cs-CZ" dirty="0" smtClean="0"/>
          </a:p>
          <a:p>
            <a:pPr lvl="0"/>
            <a:r>
              <a:rPr lang="cs-CZ" dirty="0"/>
              <a:t>	</a:t>
            </a:r>
            <a:r>
              <a:rPr lang="cs-CZ" dirty="0" smtClean="0"/>
              <a:t>23</a:t>
            </a:r>
            <a:r>
              <a:rPr lang="cs-CZ" dirty="0"/>
              <a:t>% (12)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652314730"/>
              </p:ext>
            </p:extLst>
          </p:nvPr>
        </p:nvGraphicFramePr>
        <p:xfrm>
          <a:off x="80666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bdélník 5"/>
          <p:cNvSpPr/>
          <p:nvPr/>
        </p:nvSpPr>
        <p:spPr>
          <a:xfrm>
            <a:off x="5303152" y="4941168"/>
            <a:ext cx="3445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Pěšky	68% (36)</a:t>
            </a:r>
          </a:p>
          <a:p>
            <a:pPr lvl="0"/>
            <a:r>
              <a:rPr lang="cs-CZ" dirty="0"/>
              <a:t>MHD	32% (</a:t>
            </a:r>
            <a:r>
              <a:rPr lang="cs-CZ" dirty="0" smtClean="0"/>
              <a:t>17)</a:t>
            </a:r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 flipH="1">
            <a:off x="3810946" y="1628800"/>
            <a:ext cx="47302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Dvojitá šipka 7"/>
          <p:cNvSpPr/>
          <p:nvPr/>
        </p:nvSpPr>
        <p:spPr>
          <a:xfrm>
            <a:off x="4447963" y="5022017"/>
            <a:ext cx="46308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1634657625"/>
              </p:ext>
            </p:extLst>
          </p:nvPr>
        </p:nvGraphicFramePr>
        <p:xfrm>
          <a:off x="4427984" y="6206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:\Users\Lenovo\Disk Google\všte\3. semestr\TZD\Logo_vs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43608" y="578062"/>
            <a:ext cx="280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1/10 	11% (6)</a:t>
            </a:r>
          </a:p>
          <a:p>
            <a:pPr lvl="0"/>
            <a:r>
              <a:rPr lang="cs-CZ" dirty="0"/>
              <a:t>2/10	7% (4)</a:t>
            </a:r>
          </a:p>
          <a:p>
            <a:pPr lvl="0"/>
            <a:r>
              <a:rPr lang="cs-CZ" dirty="0"/>
              <a:t>3/10	8% (4)</a:t>
            </a:r>
          </a:p>
          <a:p>
            <a:pPr lvl="0"/>
            <a:r>
              <a:rPr lang="cs-CZ" dirty="0"/>
              <a:t>4/10	15% (8)</a:t>
            </a:r>
          </a:p>
          <a:p>
            <a:pPr lvl="0"/>
            <a:r>
              <a:rPr lang="cs-CZ" dirty="0"/>
              <a:t>5/10	47% (25)</a:t>
            </a:r>
          </a:p>
          <a:p>
            <a:pPr lvl="0"/>
            <a:r>
              <a:rPr lang="cs-CZ" dirty="0"/>
              <a:t>6/10	4% (2)</a:t>
            </a:r>
          </a:p>
          <a:p>
            <a:pPr lvl="0"/>
            <a:r>
              <a:rPr lang="cs-CZ" dirty="0"/>
              <a:t>7/10	2% (1)</a:t>
            </a:r>
          </a:p>
          <a:p>
            <a:pPr lvl="0"/>
            <a:r>
              <a:rPr lang="cs-CZ" dirty="0"/>
              <a:t>8/10	6% (3)</a:t>
            </a:r>
          </a:p>
          <a:p>
            <a:pPr lvl="0"/>
            <a:r>
              <a:rPr lang="cs-CZ" dirty="0"/>
              <a:t>9/10	0</a:t>
            </a:r>
          </a:p>
          <a:p>
            <a:pPr lvl="0"/>
            <a:r>
              <a:rPr lang="cs-CZ" dirty="0"/>
              <a:t>10/10	0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957286368"/>
              </p:ext>
            </p:extLst>
          </p:nvPr>
        </p:nvGraphicFramePr>
        <p:xfrm>
          <a:off x="107504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bdélník 5"/>
          <p:cNvSpPr/>
          <p:nvPr/>
        </p:nvSpPr>
        <p:spPr>
          <a:xfrm>
            <a:off x="5958408" y="3700515"/>
            <a:ext cx="2790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1/10 	0</a:t>
            </a:r>
          </a:p>
          <a:p>
            <a:pPr lvl="0"/>
            <a:r>
              <a:rPr lang="cs-CZ" dirty="0"/>
              <a:t>2/10	21% (11)</a:t>
            </a:r>
          </a:p>
          <a:p>
            <a:pPr lvl="0"/>
            <a:r>
              <a:rPr lang="cs-CZ" dirty="0"/>
              <a:t>3/10	17% (9)</a:t>
            </a:r>
          </a:p>
          <a:p>
            <a:pPr lvl="0"/>
            <a:r>
              <a:rPr lang="cs-CZ" dirty="0"/>
              <a:t>4/10	39% (21)</a:t>
            </a:r>
          </a:p>
          <a:p>
            <a:pPr lvl="0"/>
            <a:r>
              <a:rPr lang="cs-CZ" dirty="0"/>
              <a:t>5/10	6% (3)</a:t>
            </a:r>
          </a:p>
          <a:p>
            <a:pPr lvl="0"/>
            <a:r>
              <a:rPr lang="cs-CZ" dirty="0"/>
              <a:t>6/10	7% (4)</a:t>
            </a:r>
          </a:p>
          <a:p>
            <a:pPr lvl="0"/>
            <a:r>
              <a:rPr lang="cs-CZ" dirty="0"/>
              <a:t>7/10	2% (1)</a:t>
            </a:r>
          </a:p>
          <a:p>
            <a:pPr lvl="0"/>
            <a:r>
              <a:rPr lang="cs-CZ" dirty="0"/>
              <a:t>8/10	6% (3)</a:t>
            </a:r>
          </a:p>
          <a:p>
            <a:pPr lvl="0"/>
            <a:r>
              <a:rPr lang="cs-CZ" dirty="0"/>
              <a:t>9/10	2% (1)</a:t>
            </a:r>
          </a:p>
          <a:p>
            <a:pPr lvl="0"/>
            <a:r>
              <a:rPr lang="cs-CZ" dirty="0"/>
              <a:t>10/10	0</a:t>
            </a:r>
          </a:p>
        </p:txBody>
      </p:sp>
      <p:sp>
        <p:nvSpPr>
          <p:cNvPr id="7" name="Dvojitá šipka 6"/>
          <p:cNvSpPr/>
          <p:nvPr/>
        </p:nvSpPr>
        <p:spPr>
          <a:xfrm>
            <a:off x="4932040" y="4869160"/>
            <a:ext cx="46308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Dvojitá šipka 7"/>
          <p:cNvSpPr/>
          <p:nvPr/>
        </p:nvSpPr>
        <p:spPr>
          <a:xfrm flipH="1">
            <a:off x="3882954" y="1700808"/>
            <a:ext cx="47302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/>
          <p:nvPr>
            <p:extLst>
              <p:ext uri="{D42A27DB-BD31-4B8C-83A1-F6EECF244321}">
                <p14:modId xmlns:p14="http://schemas.microsoft.com/office/powerpoint/2010/main" val="2223119245"/>
              </p:ext>
            </p:extLst>
          </p:nvPr>
        </p:nvGraphicFramePr>
        <p:xfrm>
          <a:off x="4427984" y="6926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:\Users\Lenovo\Disk Google\všte\3. semestr\TZD\Logo_vs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14644" y="548680"/>
            <a:ext cx="29812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1/10 	0	</a:t>
            </a:r>
            <a:endParaRPr lang="cs-CZ" dirty="0" smtClean="0"/>
          </a:p>
          <a:p>
            <a:pPr lvl="0"/>
            <a:r>
              <a:rPr lang="cs-CZ" dirty="0" smtClean="0"/>
              <a:t>2/10</a:t>
            </a:r>
            <a:r>
              <a:rPr lang="cs-CZ" dirty="0"/>
              <a:t>	</a:t>
            </a:r>
            <a:r>
              <a:rPr lang="cs-CZ" dirty="0" smtClean="0"/>
              <a:t>7</a:t>
            </a:r>
            <a:r>
              <a:rPr lang="cs-CZ" dirty="0"/>
              <a:t>% (4)</a:t>
            </a:r>
          </a:p>
          <a:p>
            <a:pPr lvl="0"/>
            <a:r>
              <a:rPr lang="cs-CZ" dirty="0"/>
              <a:t>3/10	6% (3)		</a:t>
            </a:r>
            <a:endParaRPr lang="cs-CZ" dirty="0" smtClean="0"/>
          </a:p>
          <a:p>
            <a:pPr lvl="0"/>
            <a:r>
              <a:rPr lang="cs-CZ" dirty="0" smtClean="0"/>
              <a:t>4/10</a:t>
            </a:r>
            <a:r>
              <a:rPr lang="cs-CZ" dirty="0"/>
              <a:t>	</a:t>
            </a:r>
            <a:r>
              <a:rPr lang="cs-CZ" dirty="0" smtClean="0"/>
              <a:t>9</a:t>
            </a:r>
            <a:r>
              <a:rPr lang="cs-CZ" dirty="0"/>
              <a:t>% (5)</a:t>
            </a:r>
          </a:p>
          <a:p>
            <a:pPr lvl="0"/>
            <a:r>
              <a:rPr lang="cs-CZ" dirty="0"/>
              <a:t>5/10	11% (6)	</a:t>
            </a:r>
            <a:endParaRPr lang="cs-CZ" dirty="0" smtClean="0"/>
          </a:p>
          <a:p>
            <a:pPr lvl="0"/>
            <a:r>
              <a:rPr lang="cs-CZ" dirty="0" smtClean="0"/>
              <a:t>6/10</a:t>
            </a:r>
            <a:r>
              <a:rPr lang="cs-CZ" dirty="0"/>
              <a:t>	</a:t>
            </a:r>
            <a:r>
              <a:rPr lang="cs-CZ" dirty="0" smtClean="0"/>
              <a:t>57</a:t>
            </a:r>
            <a:r>
              <a:rPr lang="cs-CZ" dirty="0"/>
              <a:t>% (30)</a:t>
            </a:r>
          </a:p>
          <a:p>
            <a:pPr lvl="0"/>
            <a:r>
              <a:rPr lang="cs-CZ" dirty="0"/>
              <a:t>7/10	8% (4)	</a:t>
            </a:r>
            <a:endParaRPr lang="cs-CZ" dirty="0" smtClean="0"/>
          </a:p>
          <a:p>
            <a:pPr lvl="0"/>
            <a:r>
              <a:rPr lang="cs-CZ" dirty="0" smtClean="0"/>
              <a:t>8/10</a:t>
            </a:r>
            <a:r>
              <a:rPr lang="cs-CZ" dirty="0"/>
              <a:t>	</a:t>
            </a:r>
            <a:r>
              <a:rPr lang="cs-CZ" dirty="0" smtClean="0"/>
              <a:t>2</a:t>
            </a:r>
            <a:r>
              <a:rPr lang="cs-CZ" dirty="0"/>
              <a:t>% (1)</a:t>
            </a:r>
          </a:p>
          <a:p>
            <a:r>
              <a:rPr lang="cs-CZ" dirty="0"/>
              <a:t>9/10	</a:t>
            </a:r>
            <a:r>
              <a:rPr lang="cs-CZ" dirty="0" smtClean="0"/>
              <a:t>0</a:t>
            </a:r>
          </a:p>
          <a:p>
            <a:r>
              <a:rPr lang="cs-CZ" dirty="0" smtClean="0"/>
              <a:t>10/10	0</a:t>
            </a:r>
            <a:r>
              <a:rPr lang="cs-CZ" dirty="0"/>
              <a:t>	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4024552333"/>
              </p:ext>
            </p:extLst>
          </p:nvPr>
        </p:nvGraphicFramePr>
        <p:xfrm>
          <a:off x="219290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bdélník 5"/>
          <p:cNvSpPr/>
          <p:nvPr/>
        </p:nvSpPr>
        <p:spPr>
          <a:xfrm>
            <a:off x="6045817" y="3735030"/>
            <a:ext cx="28466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1/10 	2% (1)</a:t>
            </a:r>
          </a:p>
          <a:p>
            <a:pPr lvl="0"/>
            <a:r>
              <a:rPr lang="cs-CZ" dirty="0"/>
              <a:t>2/10	2% (1)</a:t>
            </a:r>
          </a:p>
          <a:p>
            <a:pPr lvl="0"/>
            <a:r>
              <a:rPr lang="cs-CZ" dirty="0"/>
              <a:t>3/10	8% (4)</a:t>
            </a:r>
          </a:p>
          <a:p>
            <a:pPr lvl="0"/>
            <a:r>
              <a:rPr lang="cs-CZ" dirty="0"/>
              <a:t>4/10	6% (3)</a:t>
            </a:r>
          </a:p>
          <a:p>
            <a:pPr lvl="0"/>
            <a:r>
              <a:rPr lang="cs-CZ" dirty="0"/>
              <a:t>5/10	11% (6)</a:t>
            </a:r>
          </a:p>
          <a:p>
            <a:pPr lvl="0"/>
            <a:r>
              <a:rPr lang="cs-CZ" dirty="0"/>
              <a:t>6/10	43% (23)</a:t>
            </a:r>
          </a:p>
          <a:p>
            <a:pPr lvl="0"/>
            <a:r>
              <a:rPr lang="cs-CZ" dirty="0"/>
              <a:t>7/10	28% (15)</a:t>
            </a:r>
          </a:p>
          <a:p>
            <a:pPr lvl="0"/>
            <a:r>
              <a:rPr lang="cs-CZ" dirty="0"/>
              <a:t>8/10	0</a:t>
            </a:r>
          </a:p>
          <a:p>
            <a:pPr lvl="0"/>
            <a:r>
              <a:rPr lang="cs-CZ" dirty="0"/>
              <a:t>9/10	0</a:t>
            </a:r>
          </a:p>
          <a:p>
            <a:pPr lvl="0"/>
            <a:r>
              <a:rPr lang="cs-CZ" dirty="0"/>
              <a:t>10/10	0</a:t>
            </a:r>
          </a:p>
        </p:txBody>
      </p:sp>
      <p:sp>
        <p:nvSpPr>
          <p:cNvPr id="9" name="Dvojitá šipka 8"/>
          <p:cNvSpPr/>
          <p:nvPr/>
        </p:nvSpPr>
        <p:spPr>
          <a:xfrm flipH="1">
            <a:off x="3810946" y="2032522"/>
            <a:ext cx="47302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Dvojitá šipka 9"/>
          <p:cNvSpPr/>
          <p:nvPr/>
        </p:nvSpPr>
        <p:spPr>
          <a:xfrm>
            <a:off x="5064596" y="4923875"/>
            <a:ext cx="46308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7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isk Google\všte\3. semestr\TZD\Logo_vs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3723999711"/>
              </p:ext>
            </p:extLst>
          </p:nvPr>
        </p:nvGraphicFramePr>
        <p:xfrm>
          <a:off x="4355976" y="6926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délník 3"/>
          <p:cNvSpPr/>
          <p:nvPr/>
        </p:nvSpPr>
        <p:spPr>
          <a:xfrm>
            <a:off x="1043608" y="566678"/>
            <a:ext cx="2790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1/10 	0</a:t>
            </a:r>
          </a:p>
          <a:p>
            <a:pPr lvl="0"/>
            <a:r>
              <a:rPr lang="cs-CZ" dirty="0"/>
              <a:t>2/10	0</a:t>
            </a:r>
          </a:p>
          <a:p>
            <a:pPr lvl="0"/>
            <a:r>
              <a:rPr lang="cs-CZ" dirty="0"/>
              <a:t>3/10	0</a:t>
            </a:r>
          </a:p>
          <a:p>
            <a:pPr lvl="0"/>
            <a:r>
              <a:rPr lang="cs-CZ" dirty="0"/>
              <a:t>4/10	7% (4)</a:t>
            </a:r>
          </a:p>
          <a:p>
            <a:pPr lvl="0"/>
            <a:r>
              <a:rPr lang="cs-CZ" dirty="0"/>
              <a:t>5/10	13% (7)</a:t>
            </a:r>
          </a:p>
          <a:p>
            <a:pPr lvl="0"/>
            <a:r>
              <a:rPr lang="cs-CZ" dirty="0"/>
              <a:t>6/10	11% (6)</a:t>
            </a:r>
          </a:p>
          <a:p>
            <a:pPr lvl="0"/>
            <a:r>
              <a:rPr lang="cs-CZ" dirty="0"/>
              <a:t>7/10	8% (4)</a:t>
            </a:r>
          </a:p>
          <a:p>
            <a:pPr lvl="0"/>
            <a:r>
              <a:rPr lang="cs-CZ" dirty="0"/>
              <a:t>8/10	21% (11)</a:t>
            </a:r>
          </a:p>
          <a:p>
            <a:pPr lvl="0"/>
            <a:r>
              <a:rPr lang="cs-CZ" dirty="0"/>
              <a:t>9/10	38% (20)</a:t>
            </a:r>
          </a:p>
          <a:p>
            <a:pPr lvl="0"/>
            <a:r>
              <a:rPr lang="cs-CZ" dirty="0"/>
              <a:t>10/10	2% (1)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804613618"/>
              </p:ext>
            </p:extLst>
          </p:nvPr>
        </p:nvGraphicFramePr>
        <p:xfrm>
          <a:off x="107504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bdélník 5"/>
          <p:cNvSpPr/>
          <p:nvPr/>
        </p:nvSpPr>
        <p:spPr>
          <a:xfrm>
            <a:off x="6012160" y="3717032"/>
            <a:ext cx="2664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1/10 	8% (4)</a:t>
            </a:r>
          </a:p>
          <a:p>
            <a:pPr lvl="0"/>
            <a:r>
              <a:rPr lang="cs-CZ" dirty="0"/>
              <a:t>2/10	6% (3)</a:t>
            </a:r>
          </a:p>
          <a:p>
            <a:pPr lvl="0"/>
            <a:r>
              <a:rPr lang="cs-CZ" dirty="0"/>
              <a:t>3/10	12% (6)</a:t>
            </a:r>
          </a:p>
          <a:p>
            <a:pPr lvl="0"/>
            <a:r>
              <a:rPr lang="cs-CZ" dirty="0"/>
              <a:t>4/10	13% (7)</a:t>
            </a:r>
          </a:p>
          <a:p>
            <a:pPr lvl="0"/>
            <a:r>
              <a:rPr lang="cs-CZ" dirty="0"/>
              <a:t>5/10	11% (6)</a:t>
            </a:r>
          </a:p>
          <a:p>
            <a:pPr lvl="0"/>
            <a:r>
              <a:rPr lang="cs-CZ" dirty="0"/>
              <a:t>6/10	11% (6)</a:t>
            </a:r>
          </a:p>
          <a:p>
            <a:pPr lvl="0"/>
            <a:r>
              <a:rPr lang="cs-CZ" dirty="0"/>
              <a:t>7/10	13% (7)</a:t>
            </a:r>
          </a:p>
          <a:p>
            <a:pPr lvl="0"/>
            <a:r>
              <a:rPr lang="cs-CZ" dirty="0"/>
              <a:t>8/10	11% (6)</a:t>
            </a:r>
          </a:p>
          <a:p>
            <a:pPr lvl="0"/>
            <a:r>
              <a:rPr lang="cs-CZ" dirty="0"/>
              <a:t>9/10	13% (7)</a:t>
            </a:r>
          </a:p>
          <a:p>
            <a:pPr lvl="0"/>
            <a:r>
              <a:rPr lang="cs-CZ" dirty="0"/>
              <a:t>10/10	8% (1)</a:t>
            </a:r>
          </a:p>
        </p:txBody>
      </p:sp>
      <p:sp>
        <p:nvSpPr>
          <p:cNvPr id="7" name="Dvojitá šipka 6"/>
          <p:cNvSpPr/>
          <p:nvPr/>
        </p:nvSpPr>
        <p:spPr>
          <a:xfrm flipH="1">
            <a:off x="4716016" y="4905877"/>
            <a:ext cx="47302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Dvojitá šipka 7"/>
          <p:cNvSpPr/>
          <p:nvPr/>
        </p:nvSpPr>
        <p:spPr>
          <a:xfrm>
            <a:off x="3746139" y="1997839"/>
            <a:ext cx="46308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141</TotalTime>
  <Words>244</Words>
  <Application>Microsoft Office PowerPoint</Application>
  <PresentationFormat>Předvádění na obrazovce (4:3)</PresentationFormat>
  <Paragraphs>129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Urbanistický</vt:lpstr>
      <vt:lpstr>Prezentace aplikace PowerPoint</vt:lpstr>
      <vt:lpstr>Cíl práce</vt:lpstr>
      <vt:lpstr>Linkové vedení ve městě</vt:lpstr>
      <vt:lpstr>Parkování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Diskuze výsledků a návrh opatření</vt:lpstr>
      <vt:lpstr>Děkuji Vám za pozornost</vt:lpstr>
      <vt:lpstr>Doplňující dotazy</vt:lpstr>
      <vt:lpstr>Doplňující dotazy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spravce</dc:creator>
  <cp:lastModifiedBy>spravce</cp:lastModifiedBy>
  <cp:revision>12</cp:revision>
  <dcterms:created xsi:type="dcterms:W3CDTF">2018-05-30T14:02:44Z</dcterms:created>
  <dcterms:modified xsi:type="dcterms:W3CDTF">2018-05-30T17:13:05Z</dcterms:modified>
</cp:coreProperties>
</file>