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5"/>
  </p:normalViewPr>
  <p:slideViewPr>
    <p:cSldViewPr snapToGrid="0" snapToObjects="1">
      <p:cViewPr>
        <p:scale>
          <a:sx n="99" d="100"/>
          <a:sy n="99" d="100"/>
        </p:scale>
        <p:origin x="520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8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0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5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8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79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879D-EF93-8149-808B-661A4EB1C54E}" type="datetimeFigureOut">
              <a:rPr lang="cs-CZ" smtClean="0"/>
              <a:t>11.06.18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5BF6-FA36-1F46-8130-E41124DE4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5.jpeg"/><Relationship Id="rId6" Type="http://schemas.microsoft.com/office/2007/relationships/hdphoto" Target="../media/hdphoto4.wdp"/><Relationship Id="rId7" Type="http://schemas.openxmlformats.org/officeDocument/2006/relationships/image" Target="../media/image6.jpeg"/><Relationship Id="rId8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microsoft.com/office/2007/relationships/hdphoto" Target="../media/hdphoto6.wdp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2267" y="2100617"/>
            <a:ext cx="10092266" cy="2387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Analýza efektivního vedení vybrané linky MHD v Českých Budějovicích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0832" y="52022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Autor bakalářské práce:	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Anna Palokha</a:t>
            </a:r>
            <a:endParaRPr lang="cs-CZ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Vedoucí bakalářské práce: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Ing. Jiří Čejka, Ph.D. </a:t>
            </a:r>
          </a:p>
          <a:p>
            <a:pPr algn="l"/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Oponent bakalářské práce: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prof. Ing.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Vieroslav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Molnár, PhD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l"/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České Budějovice, červen 2018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40832" y="186267"/>
            <a:ext cx="7056967" cy="1566335"/>
            <a:chOff x="740832" y="186267"/>
            <a:chExt cx="7056967" cy="156633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32" y="186267"/>
              <a:ext cx="1566335" cy="1566335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429933" y="186267"/>
              <a:ext cx="5367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solidFill>
                    <a:srgbClr val="863534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Vysoká škola technická a ekonomická v Českých Budějovicích</a:t>
              </a:r>
            </a:p>
            <a:p>
              <a:r>
                <a:rPr lang="cs-CZ" sz="2400" b="1" dirty="0" smtClean="0">
                  <a:solidFill>
                    <a:srgbClr val="863534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Ústav </a:t>
              </a:r>
              <a:r>
                <a:rPr lang="cs-CZ" sz="2400" b="1" dirty="0" err="1" smtClean="0">
                  <a:solidFill>
                    <a:srgbClr val="863534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technicko</a:t>
              </a:r>
              <a:r>
                <a:rPr lang="cs-CZ" sz="2400" b="1" dirty="0" smtClean="0">
                  <a:solidFill>
                    <a:srgbClr val="863534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- technologický</a:t>
              </a:r>
              <a:endParaRPr lang="cs-CZ" sz="2400" b="1" dirty="0">
                <a:solidFill>
                  <a:srgbClr val="863534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0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Závěrečné shrnutí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1923515"/>
            <a:ext cx="9184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Cíl práce byl splněn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Výzkumné otázky byly zodpovězeny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Dotazníkem bylo zjištěna spokojenost cestujících s vedením linky číslo 9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Stávající vedení linky číslo 9 je efektivní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Možné úpravy zvýší atraktivitu MHD </a:t>
            </a:r>
          </a:p>
        </p:txBody>
      </p:sp>
    </p:spTree>
    <p:extLst>
      <p:ext uri="{BB962C8B-B14F-4D97-AF65-F5344CB8AC3E}">
        <p14:creationId xmlns:p14="http://schemas.microsoft.com/office/powerpoint/2010/main" val="5161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08610"/>
            <a:ext cx="8486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latin typeface="Times New Roman" charset="0"/>
                <a:ea typeface="Times New Roman" charset="0"/>
                <a:cs typeface="Times New Roman" charset="0"/>
              </a:rPr>
              <a:t>Děkuji za pozornost</a:t>
            </a:r>
            <a:endParaRPr lang="cs-CZ" sz="5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Doplňující otázky vedoucího práce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1923515"/>
            <a:ext cx="9184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Jak se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díváte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na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zajištění noční dopravní obslužnosti systémem sběrných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taxi na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zavolaní organizované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jako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doplňkový systém noční obslužnosti např.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rakouském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Linci. (ASTAX) </a:t>
            </a:r>
            <a:endParaRPr lang="cs-CZ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Je možné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tento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systém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aplikovat do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některého města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v Č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R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859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89103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Doplňující otázky oponenta práce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1923515"/>
            <a:ext cx="918428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Na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základe </a:t>
            </a:r>
            <a:r>
              <a:rPr lang="cs-CZ" sz="2400" dirty="0" err="1" smtClean="0">
                <a:latin typeface="Times New Roman" charset="0"/>
                <a:ea typeface="Times New Roman" charset="0"/>
                <a:cs typeface="Times New Roman" charset="0"/>
              </a:rPr>
              <a:t>čoho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ste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stanovili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počet </a:t>
            </a:r>
            <a:r>
              <a:rPr lang="cs-CZ" sz="2400" dirty="0" err="1" smtClean="0">
                <a:latin typeface="Times New Roman" charset="0"/>
                <a:ea typeface="Times New Roman" charset="0"/>
                <a:cs typeface="Times New Roman" charset="0"/>
              </a:rPr>
              <a:t>oslôovených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err="1" smtClean="0">
                <a:latin typeface="Times New Roman" charset="0"/>
                <a:ea typeface="Times New Roman" charset="0"/>
                <a:cs typeface="Times New Roman" charset="0"/>
              </a:rPr>
              <a:t>osôb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cs-CZ" sz="2400" dirty="0" err="1" smtClean="0">
                <a:latin typeface="Times New Roman" charset="0"/>
                <a:ea typeface="Times New Roman" charset="0"/>
                <a:cs typeface="Times New Roman" charset="0"/>
              </a:rPr>
              <a:t>dotazníkovom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prieskume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(128)? </a:t>
            </a:r>
            <a:endParaRPr lang="cs-CZ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 err="1" smtClean="0">
                <a:latin typeface="Times New Roman" charset="0"/>
                <a:ea typeface="Times New Roman" charset="0"/>
                <a:cs typeface="Times New Roman" charset="0"/>
              </a:rPr>
              <a:t>Ponúkli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ste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vaše navrhované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opatrenia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vedeniu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DP </a:t>
            </a:r>
            <a:r>
              <a:rPr lang="cs-CZ" sz="2400" dirty="0" err="1">
                <a:latin typeface="Times New Roman" charset="0"/>
                <a:ea typeface="Times New Roman" charset="0"/>
                <a:cs typeface="Times New Roman" charset="0"/>
              </a:rPr>
              <a:t>mesta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 Č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cs-CZ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Motivace a důvody k </a:t>
            </a:r>
            <a:r>
              <a:rPr lang="cs-CZ" sz="4000" b="1" dirty="0">
                <a:latin typeface="Times New Roman" charset="0"/>
                <a:ea typeface="Times New Roman" charset="0"/>
                <a:cs typeface="Times New Roman" charset="0"/>
              </a:rPr>
              <a:t>ř</a:t>
            </a:r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ešení daného tématu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2310657"/>
            <a:ext cx="8450194" cy="23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Osobní zájem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Zájem o městskou hromadnou dopravu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Aktuálnost daného tématu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Možnost zlepšení linkového vedení</a:t>
            </a: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Cíl práce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0" y="2310657"/>
            <a:ext cx="8898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„Cílem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práce je zhodnocení vedení vybrané linky MHD v Českých Budějovicích, řešení návazností v přestupních uzlech na vybrané druhy dopravy. Součástí práce bude doporučení vhodné úpravy vybrané linky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.“</a:t>
            </a: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Definované výzkumné otázky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1854814"/>
            <a:ext cx="8898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b="1" dirty="0" smtClean="0">
                <a:latin typeface="Times New Roman" charset="0"/>
                <a:ea typeface="Times New Roman" charset="0"/>
                <a:cs typeface="Times New Roman" charset="0"/>
              </a:rPr>
              <a:t>Otázka č. 1:</a:t>
            </a:r>
          </a:p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	Je současné vedení linky číslo 9 efektivní? 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b="1" dirty="0" smtClean="0">
                <a:latin typeface="Times New Roman" charset="0"/>
                <a:ea typeface="Times New Roman" charset="0"/>
                <a:cs typeface="Times New Roman" charset="0"/>
              </a:rPr>
              <a:t>Otázka č. 2: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Jsou cestující spokojeni s dopravní obslužností města České 	Budějovice?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b="1" dirty="0" smtClean="0">
                <a:latin typeface="Times New Roman" charset="0"/>
                <a:ea typeface="Times New Roman" charset="0"/>
                <a:cs typeface="Times New Roman" charset="0"/>
              </a:rPr>
              <a:t>Otázka č. 3: 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Jaké úpravy vedení linky číslo 9 budou vhodné pro zvýšení 	atraktivity služeb MHD? </a:t>
            </a: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Použité metody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40781" y="1300816"/>
            <a:ext cx="91842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b="1" dirty="0" smtClean="0">
                <a:latin typeface="Times New Roman" charset="0"/>
                <a:ea typeface="Times New Roman" charset="0"/>
                <a:cs typeface="Times New Roman" charset="0"/>
              </a:rPr>
              <a:t>Metoda analýzy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Analýza charakteru trasy linky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Analýza jízdního řádu z hlediska časové nerovnoměrnosti 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Analýza provozních a přepravních ukazatelů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Posouzení systému linkového vedení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Řešení návaznosti v přestupních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zlech na vybrané druhy dopravy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Analýza intervalu linky a koordinace linek</a:t>
            </a:r>
            <a:endParaRPr lang="cs-CZ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b="1" dirty="0" smtClean="0">
                <a:latin typeface="Times New Roman" charset="0"/>
                <a:ea typeface="Times New Roman" charset="0"/>
                <a:cs typeface="Times New Roman" charset="0"/>
              </a:rPr>
              <a:t>Metoda sběru dat</a:t>
            </a: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Dotazníkové šetření</a:t>
            </a:r>
          </a:p>
          <a:p>
            <a:pPr marL="800100" lvl="1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Vlastní pozorování</a:t>
            </a:r>
          </a:p>
        </p:txBody>
      </p:sp>
    </p:spTree>
    <p:extLst>
      <p:ext uri="{BB962C8B-B14F-4D97-AF65-F5344CB8AC3E}">
        <p14:creationId xmlns:p14="http://schemas.microsoft.com/office/powerpoint/2010/main" val="1684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Dosažené výsledky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772662" y="1603857"/>
            <a:ext cx="4700860" cy="4869402"/>
            <a:chOff x="772662" y="1603857"/>
            <a:chExt cx="4700860" cy="486940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63" y="1603857"/>
              <a:ext cx="4700859" cy="421739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72662" y="5950039"/>
              <a:ext cx="4700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1: Trasa linky č. 9 Suché Vrbné – České Vrbné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704036" y="1602674"/>
            <a:ext cx="4866906" cy="5086029"/>
            <a:chOff x="6704036" y="1602674"/>
            <a:chExt cx="4866906" cy="5086029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036" y="1602674"/>
              <a:ext cx="4866906" cy="421857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6704036" y="5950039"/>
              <a:ext cx="48669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2: Izochrony dostupnosti zastávek Suché Vrbné – 	    České Vrbné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2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Dosažené výsledky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772660" y="2059212"/>
            <a:ext cx="5512111" cy="4115518"/>
            <a:chOff x="772662" y="1602673"/>
            <a:chExt cx="5512111" cy="411551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62" y="1602673"/>
              <a:ext cx="5512111" cy="351023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72662" y="5194971"/>
              <a:ext cx="4700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3: Graf časové nerovnoměrnosti v průběhu dne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129097" y="1681678"/>
            <a:ext cx="4866906" cy="4741797"/>
            <a:chOff x="7028200" y="1602674"/>
            <a:chExt cx="4866906" cy="474179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200" y="1602674"/>
              <a:ext cx="4218577" cy="421857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028200" y="5821251"/>
              <a:ext cx="486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4: Současný stav koordinace linek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1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Dosažené výsledky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625591" y="1923514"/>
            <a:ext cx="5470410" cy="4529957"/>
            <a:chOff x="852997" y="1466976"/>
            <a:chExt cx="5470410" cy="452995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97" y="1466976"/>
              <a:ext cx="5470410" cy="4006737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852997" y="5473713"/>
              <a:ext cx="4700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5: Výsledky dotazníkového šetření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408000" y="1923514"/>
            <a:ext cx="5472000" cy="4529957"/>
            <a:chOff x="6611951" y="2228051"/>
            <a:chExt cx="5472000" cy="4529957"/>
          </a:xfrm>
        </p:grpSpPr>
        <p:pic>
          <p:nvPicPr>
            <p:cNvPr id="3" name="Obrázek 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951" y="2228051"/>
              <a:ext cx="5472000" cy="400680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6611951" y="6234788"/>
              <a:ext cx="486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6: Výsledky dotazníkového šetření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76224"/>
            <a:ext cx="12191998" cy="7492999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852832" y="309282"/>
            <a:ext cx="84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charset="0"/>
                <a:ea typeface="Times New Roman" charset="0"/>
                <a:cs typeface="Times New Roman" charset="0"/>
              </a:rPr>
              <a:t>Dosažené výsledky</a:t>
            </a:r>
            <a:endParaRPr lang="cs-CZ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309282"/>
            <a:ext cx="1028727" cy="102872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625591" y="2002631"/>
            <a:ext cx="5695422" cy="4450840"/>
            <a:chOff x="852997" y="1546093"/>
            <a:chExt cx="5695422" cy="445084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97" y="1546093"/>
              <a:ext cx="5695422" cy="400680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852997" y="5473713"/>
              <a:ext cx="4700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Obrázek č. 7: Výsledky dotazníkového šetření</a:t>
              </a:r>
            </a:p>
            <a:p>
              <a:r>
                <a:rPr lang="cs-CZ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Zdroj: Vlastní zpracování</a:t>
              </a:r>
              <a:endParaRPr lang="cs-CZ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633807" y="2002631"/>
            <a:ext cx="524051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Modernizace stávajících zastávek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Instalace elektronických informačních tabulí</a:t>
            </a:r>
            <a:endParaRPr lang="cs-CZ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349</Words>
  <Application>Microsoft Macintosh PowerPoint</Application>
  <PresentationFormat>Širokoúhlá obrazovka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Arial</vt:lpstr>
      <vt:lpstr>Motiv Office</vt:lpstr>
      <vt:lpstr>Analýza efektivního vedení vybrané linky MHD v Českých Budějovicích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Uhlíř</dc:creator>
  <cp:lastModifiedBy>Jakub Uhlíř</cp:lastModifiedBy>
  <cp:revision>21</cp:revision>
  <dcterms:created xsi:type="dcterms:W3CDTF">2018-06-11T09:49:53Z</dcterms:created>
  <dcterms:modified xsi:type="dcterms:W3CDTF">2018-06-11T14:30:59Z</dcterms:modified>
</cp:coreProperties>
</file>