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32" r:id="rId4"/>
    <p:sldMasterId id="2147483756" r:id="rId5"/>
  </p:sldMasterIdLst>
  <p:sldIdLst>
    <p:sldId id="256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67" r:id="rId14"/>
    <p:sldId id="265" r:id="rId15"/>
    <p:sldId id="264" r:id="rId16"/>
    <p:sldId id="266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A20000"/>
    <a:srgbClr val="500000"/>
    <a:srgbClr val="3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71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64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56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566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38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538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689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96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61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72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13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9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58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0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81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563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848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72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7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70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20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35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522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353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611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687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583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933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309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798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209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70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851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0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424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505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75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62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146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47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3031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309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7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45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92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024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398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6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454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10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1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88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34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42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6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08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11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948733-A2DF-4A9D-B4DE-8841A4F978A1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19E5-6B11-4042-9B0F-03A88EAF5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36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DBB1C-8803-4593-8A5C-66E67736F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0991"/>
            <a:ext cx="9144000" cy="3843131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Zjištění dopravních charakteristik v ulici Nádražní ve Volyni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AF5310-7819-4B36-B109-E41600391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705" y="4688717"/>
            <a:ext cx="9844295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       Aleš Kupka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  Ing. Ladislav Bartuška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 Ing. Vladimír Faltus, Ph.D.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České Budějovice, červen 2018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6B89C5-7C61-4126-8458-54BC5905C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05" y="308941"/>
            <a:ext cx="1162050" cy="11620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F22C96A-53A1-4ED6-9F69-E8C9D36F7E06}"/>
              </a:ext>
            </a:extLst>
          </p:cNvPr>
          <p:cNvSpPr txBox="1"/>
          <p:nvPr/>
        </p:nvSpPr>
        <p:spPr>
          <a:xfrm>
            <a:off x="2199861" y="639466"/>
            <a:ext cx="6665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</a:t>
            </a:r>
          </a:p>
          <a:p>
            <a:r>
              <a:rPr lang="cs-CZ" sz="2800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800" dirty="0" err="1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sz="2800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2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CDCB514-0446-4DE7-8676-4C3874279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1" y="900113"/>
            <a:ext cx="9572624" cy="54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0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444B94-BB38-44B1-BC6C-C2CE0C680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557214"/>
            <a:ext cx="10515600" cy="5622924"/>
          </a:xfrm>
        </p:spPr>
        <p:txBody>
          <a:bodyPr/>
          <a:lstStyle/>
          <a:p>
            <a:r>
              <a:rPr lang="cs-CZ" dirty="0"/>
              <a:t>2)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Dopravní průzkum rychlosti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718CCB4-D412-4D9B-9B69-774FE2224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891410"/>
              </p:ext>
            </p:extLst>
          </p:nvPr>
        </p:nvGraphicFramePr>
        <p:xfrm>
          <a:off x="838200" y="1271588"/>
          <a:ext cx="4635500" cy="514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750">
                  <a:extLst>
                    <a:ext uri="{9D8B030D-6E8A-4147-A177-3AD203B41FA5}">
                      <a16:colId xmlns:a16="http://schemas.microsoft.com/office/drawing/2014/main" val="1650465479"/>
                    </a:ext>
                  </a:extLst>
                </a:gridCol>
                <a:gridCol w="2317750">
                  <a:extLst>
                    <a:ext uri="{9D8B030D-6E8A-4147-A177-3AD203B41FA5}">
                      <a16:colId xmlns:a16="http://schemas.microsoft.com/office/drawing/2014/main" val="230862961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Rychlost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vozidel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0805025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&lt;=55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6516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938425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&lt;=60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2507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897885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&lt;=65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849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2983249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&lt;=70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330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450303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&lt;=75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4058072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&lt;=80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028233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&lt;=85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2522497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&lt;=90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4908574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&lt;=95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0893622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&lt;=100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2968554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&lt;=105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3579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&lt;=110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779476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&lt;=115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3092729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&lt;=120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1503713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&lt;=125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212569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&lt;=130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18236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&lt;=135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6C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50612704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AE09A29-C6D1-423A-AE78-E750C180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987" y="2358062"/>
            <a:ext cx="6171363" cy="405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7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5C378-1159-4E47-922B-9B523C98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5C760C-B0FF-4259-8B16-790D984E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Silniční rychloměr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UnicamVELOCITY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Radarový informační panel</a:t>
            </a:r>
          </a:p>
        </p:txBody>
      </p:sp>
    </p:spTree>
    <p:extLst>
      <p:ext uri="{BB962C8B-B14F-4D97-AF65-F5344CB8AC3E}">
        <p14:creationId xmlns:p14="http://schemas.microsoft.com/office/powerpoint/2010/main" val="233460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E7E01-F874-44B1-9350-1AAFA428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možného řešení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8B210A0-D198-43A0-985D-99DE4998B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365885"/>
            <a:ext cx="10664520" cy="5239703"/>
          </a:xfrm>
        </p:spPr>
      </p:pic>
    </p:spTree>
    <p:extLst>
      <p:ext uri="{BB962C8B-B14F-4D97-AF65-F5344CB8AC3E}">
        <p14:creationId xmlns:p14="http://schemas.microsoft.com/office/powerpoint/2010/main" val="272307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B635A-2B24-4578-BEBD-379C455A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59C84F-768B-41DA-AF5C-C21B983C2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Oblasti v rámci výzkumného problému byly potvrzeny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Překračování maximální povolené rychlosti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</a:p>
        </p:txBody>
      </p:sp>
    </p:spTree>
    <p:extLst>
      <p:ext uri="{BB962C8B-B14F-4D97-AF65-F5344CB8AC3E}">
        <p14:creationId xmlns:p14="http://schemas.microsoft.com/office/powerpoint/2010/main" val="108828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E2119-F158-44CE-A7AD-C4FBD2E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Otázky vedoucího a oponenta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D9F1D0-1E8D-420A-9E9E-F3A6511CD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Vedoucí BP: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„Prosím o Váš názor na to, zda na sledovaném úseku PK převládá spíše tranzitní doprava, či se jedná z velké části o zdrojovou/cílovou dopravu, a zda by Váš návrh v podobě umístění rychloměrů měl výrazný účinek v podobě ”zklidnění” dopravy. „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Oponent BP: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 Jak souvisejí naměřené hodnoty intenzity a rychlosti s bezpečností provozu?“</a:t>
            </a:r>
          </a:p>
        </p:txBody>
      </p:sp>
    </p:spTree>
    <p:extLst>
      <p:ext uri="{BB962C8B-B14F-4D97-AF65-F5344CB8AC3E}">
        <p14:creationId xmlns:p14="http://schemas.microsoft.com/office/powerpoint/2010/main" val="360466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BFE8F5-DC33-4958-A838-4831945F2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9247"/>
            <a:ext cx="10515600" cy="54777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„V úvodu se tvrdí, že lze velice dobře pozorovat rychlost jednotlivých vozidel. V pasáži o průzkumu rychlosti 3.1.4 se hovoří také o manuálním měření rychlosti, není zde ale vysvětlen princip, jak se rychlost získá. Jak lze tedy měřit rychlost manuálně?“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„Kdo a jak instaloval zařízení na stožár za účelem provedení průzkumu? Měl autor práce potřebná povolení k instalaci podobných zařízení?“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„Proč autor měřil 4 dny a proč zvolil období pátek až pondělí?“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„Je teplota -20 °C, při které průzkum probíhal, vhodná pro stanovení obecných závěrů?“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 Lze data měřená automaticky (včetně extrémních rychlostí) považovat za reálná nebo mohlo docházet k chybám měření?“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„Autor práce doporučuje jako vhodné zařízení pro trvalé měření rychlosti typ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UnicamVELOCITY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4 od společnosti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Camea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Existují na trhu i jiná podobná zařízení jiných výrobců? „</a:t>
            </a:r>
          </a:p>
        </p:txBody>
      </p:sp>
    </p:spTree>
    <p:extLst>
      <p:ext uri="{BB962C8B-B14F-4D97-AF65-F5344CB8AC3E}">
        <p14:creationId xmlns:p14="http://schemas.microsoft.com/office/powerpoint/2010/main" val="82495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22C0DE-6C80-45AE-A1B7-D1E90D947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03455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7CD9A-ECBA-4A7E-AB23-BC4C8A23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E4F88E-3FF2-499E-8167-66517D40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bakalářské práce je analyzovat současnou míru zatížení pozemní komunikace ve městě Volyně a dále navrhnout možná opatření vedoucí k zabezpečení tohoto úseku pozemní komunikace.</a:t>
            </a:r>
          </a:p>
        </p:txBody>
      </p:sp>
    </p:spTree>
    <p:extLst>
      <p:ext uri="{BB962C8B-B14F-4D97-AF65-F5344CB8AC3E}">
        <p14:creationId xmlns:p14="http://schemas.microsoft.com/office/powerpoint/2010/main" val="60670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2959A-9557-4C88-976F-21CA29C4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D69ACD-9629-4A3C-B9B3-CBA0CBD1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Stanovení intenzit dopravy podle podmínek TP 189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Zjištění možného překračování nejvyšší povolené rychlosti v obci (50 km/h) na konkrétním úseku komunikace a navržení případných opatření</a:t>
            </a:r>
          </a:p>
        </p:txBody>
      </p:sp>
    </p:spTree>
    <p:extLst>
      <p:ext uri="{BB962C8B-B14F-4D97-AF65-F5344CB8AC3E}">
        <p14:creationId xmlns:p14="http://schemas.microsoft.com/office/powerpoint/2010/main" val="60819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7C711-CA20-4E7F-A361-B9ACA324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235093-72E6-434B-91C8-6116BC237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sběru dat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zpracování dat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vyhodnocování dat</a:t>
            </a:r>
          </a:p>
        </p:txBody>
      </p:sp>
    </p:spTree>
    <p:extLst>
      <p:ext uri="{BB962C8B-B14F-4D97-AF65-F5344CB8AC3E}">
        <p14:creationId xmlns:p14="http://schemas.microsoft.com/office/powerpoint/2010/main" val="323723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1B840-6CDD-41DF-BDB3-2DA11BBF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Představení místa měření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7C0FDD6-FD48-414D-B27A-D5EC464E5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" y="1690688"/>
            <a:ext cx="4985830" cy="4339051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9D46D09-5464-46B3-9FDC-85FAF8D9F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4" y="1690687"/>
            <a:ext cx="4985827" cy="433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997FD-83E0-4DA9-B0FC-E52374FC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 dopravních průzkumů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AD1BD5-5312-4403-AFB2-13B97676F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1) Dopravní průzkum intenzity dopravy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8A6C3A7-07B5-452E-AD32-E8951ABDD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51429"/>
              </p:ext>
            </p:extLst>
          </p:nvPr>
        </p:nvGraphicFramePr>
        <p:xfrm>
          <a:off x="838200" y="2697480"/>
          <a:ext cx="10515602" cy="3861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231">
                  <a:extLst>
                    <a:ext uri="{9D8B030D-6E8A-4147-A177-3AD203B41FA5}">
                      <a16:colId xmlns:a16="http://schemas.microsoft.com/office/drawing/2014/main" val="2656020722"/>
                    </a:ext>
                  </a:extLst>
                </a:gridCol>
                <a:gridCol w="1752231">
                  <a:extLst>
                    <a:ext uri="{9D8B030D-6E8A-4147-A177-3AD203B41FA5}">
                      <a16:colId xmlns:a16="http://schemas.microsoft.com/office/drawing/2014/main" val="2987709353"/>
                    </a:ext>
                  </a:extLst>
                </a:gridCol>
                <a:gridCol w="1752231">
                  <a:extLst>
                    <a:ext uri="{9D8B030D-6E8A-4147-A177-3AD203B41FA5}">
                      <a16:colId xmlns:a16="http://schemas.microsoft.com/office/drawing/2014/main" val="293890788"/>
                    </a:ext>
                  </a:extLst>
                </a:gridCol>
                <a:gridCol w="1752231">
                  <a:extLst>
                    <a:ext uri="{9D8B030D-6E8A-4147-A177-3AD203B41FA5}">
                      <a16:colId xmlns:a16="http://schemas.microsoft.com/office/drawing/2014/main" val="4195903649"/>
                    </a:ext>
                  </a:extLst>
                </a:gridCol>
                <a:gridCol w="1753339">
                  <a:extLst>
                    <a:ext uri="{9D8B030D-6E8A-4147-A177-3AD203B41FA5}">
                      <a16:colId xmlns:a16="http://schemas.microsoft.com/office/drawing/2014/main" val="1837333531"/>
                    </a:ext>
                  </a:extLst>
                </a:gridCol>
                <a:gridCol w="1753339">
                  <a:extLst>
                    <a:ext uri="{9D8B030D-6E8A-4147-A177-3AD203B41FA5}">
                      <a16:colId xmlns:a16="http://schemas.microsoft.com/office/drawing/2014/main" val="863441515"/>
                    </a:ext>
                  </a:extLst>
                </a:gridCol>
              </a:tblGrid>
              <a:tr h="1205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Den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Jednostopá vozidla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Osobní vozidla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Nákladní vozidla &gt;3,5 t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Jízdní soupravy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Celkem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5328958"/>
                  </a:ext>
                </a:extLst>
              </a:tr>
              <a:tr h="568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23.2.2018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8490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421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173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9387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01202262"/>
                  </a:ext>
                </a:extLst>
              </a:tr>
              <a:tr h="568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24.2.2018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125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6626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145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6952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545097"/>
                  </a:ext>
                </a:extLst>
              </a:tr>
              <a:tr h="568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25.2.2018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110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5763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114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6013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31022014"/>
                  </a:ext>
                </a:extLst>
              </a:tr>
              <a:tr h="568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26.2.2018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278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7270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476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8235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A20000"/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8626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41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0CDBCDA-AC7C-4003-BEEE-08DC6D4CA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" y="868741"/>
            <a:ext cx="10872787" cy="5120517"/>
          </a:xfrm>
        </p:spPr>
      </p:pic>
    </p:spTree>
    <p:extLst>
      <p:ext uri="{BB962C8B-B14F-4D97-AF65-F5344CB8AC3E}">
        <p14:creationId xmlns:p14="http://schemas.microsoft.com/office/powerpoint/2010/main" val="191980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7E903-CCCA-4E32-BFFC-F29F8341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Výpočet intenzity dopravy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6A2771-D1CC-4DC3-A1DC-DDFC049C9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Denní intenzita provozu v pátek: 	         9 387 voz./den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Týdenní průměr denních intenzit:	         7 959 voz./den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Roční průměr denních intenzit (RDPI): 8 926 voz./den</a:t>
            </a:r>
          </a:p>
        </p:txBody>
      </p:sp>
    </p:spTree>
    <p:extLst>
      <p:ext uri="{BB962C8B-B14F-4D97-AF65-F5344CB8AC3E}">
        <p14:creationId xmlns:p14="http://schemas.microsoft.com/office/powerpoint/2010/main" val="33203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ED8DD2B-6274-4C9D-98B6-BD4E24146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61" y="172278"/>
            <a:ext cx="5936973" cy="6440557"/>
          </a:xfrm>
        </p:spPr>
      </p:pic>
    </p:spTree>
    <p:extLst>
      <p:ext uri="{BB962C8B-B14F-4D97-AF65-F5344CB8AC3E}">
        <p14:creationId xmlns:p14="http://schemas.microsoft.com/office/powerpoint/2010/main" val="163172716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Fialová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TM02900720[[fn=Integrál]]</Template>
  <TotalTime>272</TotalTime>
  <Words>483</Words>
  <Application>Microsoft Office PowerPoint</Application>
  <PresentationFormat>Širokoúhlá obrazovka</PresentationFormat>
  <Paragraphs>111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 2</vt:lpstr>
      <vt:lpstr>HDOfficeLightV0</vt:lpstr>
      <vt:lpstr>1_HDOfficeLightV0</vt:lpstr>
      <vt:lpstr>2_HDOfficeLightV0</vt:lpstr>
      <vt:lpstr>3_HDOfficeLightV0</vt:lpstr>
      <vt:lpstr>4_HDOfficeLightV0</vt:lpstr>
      <vt:lpstr>  Zjištění dopravních charakteristik v ulici Nádražní ve Volyni </vt:lpstr>
      <vt:lpstr>Cíl práce</vt:lpstr>
      <vt:lpstr>Výzkumný problém</vt:lpstr>
      <vt:lpstr>Použité metody</vt:lpstr>
      <vt:lpstr>Představení místa měření</vt:lpstr>
      <vt:lpstr>Výsledky dopravních průzkumů</vt:lpstr>
      <vt:lpstr>Prezentace aplikace PowerPoint</vt:lpstr>
      <vt:lpstr>Výpočet intenzity dopravy</vt:lpstr>
      <vt:lpstr>Prezentace aplikace PowerPoint</vt:lpstr>
      <vt:lpstr>Prezentace aplikace PowerPoint</vt:lpstr>
      <vt:lpstr>Prezentace aplikace PowerPoint</vt:lpstr>
      <vt:lpstr>Návrhy opatření</vt:lpstr>
      <vt:lpstr>Návrh možného řešení</vt:lpstr>
      <vt:lpstr>Závěrečné shrnutí</vt:lpstr>
      <vt:lpstr>Otázky vedoucího a oponenta práce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Zjištění dopravních charakteristik v ulici Nádražní ve Volyni</dc:title>
  <dc:creator>Aleš</dc:creator>
  <cp:lastModifiedBy>Aleš</cp:lastModifiedBy>
  <cp:revision>23</cp:revision>
  <dcterms:created xsi:type="dcterms:W3CDTF">2018-06-11T18:52:58Z</dcterms:created>
  <dcterms:modified xsi:type="dcterms:W3CDTF">2018-06-12T20:10:31Z</dcterms:modified>
</cp:coreProperties>
</file>