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256" r:id="rId2"/>
    <p:sldId id="259" r:id="rId3"/>
    <p:sldId id="257" r:id="rId4"/>
    <p:sldId id="284" r:id="rId5"/>
    <p:sldId id="288" r:id="rId6"/>
    <p:sldId id="290" r:id="rId7"/>
    <p:sldId id="286" r:id="rId8"/>
    <p:sldId id="287" r:id="rId9"/>
    <p:sldId id="291" r:id="rId10"/>
    <p:sldId id="292" r:id="rId11"/>
    <p:sldId id="293" r:id="rId12"/>
    <p:sldId id="294" r:id="rId13"/>
    <p:sldId id="295" r:id="rId14"/>
    <p:sldId id="297" r:id="rId15"/>
    <p:sldId id="296" r:id="rId16"/>
    <p:sldId id="282" r:id="rId17"/>
    <p:sldId id="289" r:id="rId18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7C80"/>
    <a:srgbClr val="FF9966"/>
    <a:srgbClr val="24A02A"/>
    <a:srgbClr val="58BA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Desktop\BAK\statistika%20prken%200.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Desktop\BAK\statistika%20prken%200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List1!$U$48</c:f>
              <c:strCache>
                <c:ptCount val="1"/>
                <c:pt idx="0">
                  <c:v>Liquid Force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List1!$T$49:$T$69</c:f>
              <c:numCache>
                <c:formatCode>General</c:formatCode>
                <c:ptCount val="21"/>
                <c:pt idx="0">
                  <c:v>130</c:v>
                </c:pt>
                <c:pt idx="1">
                  <c:v>131</c:v>
                </c:pt>
                <c:pt idx="2">
                  <c:v>132</c:v>
                </c:pt>
                <c:pt idx="3">
                  <c:v>133</c:v>
                </c:pt>
                <c:pt idx="4">
                  <c:v>134</c:v>
                </c:pt>
                <c:pt idx="5">
                  <c:v>135</c:v>
                </c:pt>
                <c:pt idx="6">
                  <c:v>136</c:v>
                </c:pt>
                <c:pt idx="7">
                  <c:v>137</c:v>
                </c:pt>
                <c:pt idx="8">
                  <c:v>138</c:v>
                </c:pt>
                <c:pt idx="9">
                  <c:v>139</c:v>
                </c:pt>
                <c:pt idx="10">
                  <c:v>140</c:v>
                </c:pt>
                <c:pt idx="11">
                  <c:v>141</c:v>
                </c:pt>
                <c:pt idx="12">
                  <c:v>142</c:v>
                </c:pt>
                <c:pt idx="13">
                  <c:v>143</c:v>
                </c:pt>
                <c:pt idx="14">
                  <c:v>144</c:v>
                </c:pt>
                <c:pt idx="15">
                  <c:v>145</c:v>
                </c:pt>
                <c:pt idx="16">
                  <c:v>146</c:v>
                </c:pt>
                <c:pt idx="17">
                  <c:v>147</c:v>
                </c:pt>
                <c:pt idx="18">
                  <c:v>148</c:v>
                </c:pt>
                <c:pt idx="19">
                  <c:v>149</c:v>
                </c:pt>
                <c:pt idx="20">
                  <c:v>150</c:v>
                </c:pt>
              </c:numCache>
            </c:numRef>
          </c:cat>
          <c:val>
            <c:numRef>
              <c:f>List1!$U$49:$U$69</c:f>
              <c:numCache>
                <c:formatCode>General</c:formatCode>
                <c:ptCount val="21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6</c:v>
                </c:pt>
                <c:pt idx="13">
                  <c:v>5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strRef>
              <c:f>List1!$V$48</c:f>
              <c:strCache>
                <c:ptCount val="1"/>
                <c:pt idx="0">
                  <c:v>Hyperlite</c:v>
                </c:pt>
              </c:strCache>
            </c:strRef>
          </c:tx>
          <c:cat>
            <c:numRef>
              <c:f>List1!$T$49:$T$69</c:f>
              <c:numCache>
                <c:formatCode>General</c:formatCode>
                <c:ptCount val="21"/>
                <c:pt idx="0">
                  <c:v>130</c:v>
                </c:pt>
                <c:pt idx="1">
                  <c:v>131</c:v>
                </c:pt>
                <c:pt idx="2">
                  <c:v>132</c:v>
                </c:pt>
                <c:pt idx="3">
                  <c:v>133</c:v>
                </c:pt>
                <c:pt idx="4">
                  <c:v>134</c:v>
                </c:pt>
                <c:pt idx="5">
                  <c:v>135</c:v>
                </c:pt>
                <c:pt idx="6">
                  <c:v>136</c:v>
                </c:pt>
                <c:pt idx="7">
                  <c:v>137</c:v>
                </c:pt>
                <c:pt idx="8">
                  <c:v>138</c:v>
                </c:pt>
                <c:pt idx="9">
                  <c:v>139</c:v>
                </c:pt>
                <c:pt idx="10">
                  <c:v>140</c:v>
                </c:pt>
                <c:pt idx="11">
                  <c:v>141</c:v>
                </c:pt>
                <c:pt idx="12">
                  <c:v>142</c:v>
                </c:pt>
                <c:pt idx="13">
                  <c:v>143</c:v>
                </c:pt>
                <c:pt idx="14">
                  <c:v>144</c:v>
                </c:pt>
                <c:pt idx="15">
                  <c:v>145</c:v>
                </c:pt>
                <c:pt idx="16">
                  <c:v>146</c:v>
                </c:pt>
                <c:pt idx="17">
                  <c:v>147</c:v>
                </c:pt>
                <c:pt idx="18">
                  <c:v>148</c:v>
                </c:pt>
                <c:pt idx="19">
                  <c:v>149</c:v>
                </c:pt>
                <c:pt idx="20">
                  <c:v>150</c:v>
                </c:pt>
              </c:numCache>
            </c:numRef>
          </c:cat>
          <c:val>
            <c:numRef>
              <c:f>List1!$V$49:$V$69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4">
                  <c:v>9</c:v>
                </c:pt>
                <c:pt idx="5">
                  <c:v>3</c:v>
                </c:pt>
                <c:pt idx="6">
                  <c:v>3</c:v>
                </c:pt>
                <c:pt idx="8">
                  <c:v>10</c:v>
                </c:pt>
                <c:pt idx="9">
                  <c:v>5</c:v>
                </c:pt>
                <c:pt idx="10">
                  <c:v>2</c:v>
                </c:pt>
                <c:pt idx="11">
                  <c:v>5</c:v>
                </c:pt>
                <c:pt idx="12">
                  <c:v>4</c:v>
                </c:pt>
                <c:pt idx="13">
                  <c:v>2</c:v>
                </c:pt>
                <c:pt idx="14">
                  <c:v>6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20">
                  <c:v>1</c:v>
                </c:pt>
              </c:numCache>
            </c:numRef>
          </c:val>
        </c:ser>
        <c:ser>
          <c:idx val="2"/>
          <c:order val="2"/>
          <c:tx>
            <c:strRef>
              <c:f>List1!$W$48</c:f>
              <c:strCache>
                <c:ptCount val="1"/>
                <c:pt idx="0">
                  <c:v>Ronix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List1!$T$49:$T$69</c:f>
              <c:numCache>
                <c:formatCode>General</c:formatCode>
                <c:ptCount val="21"/>
                <c:pt idx="0">
                  <c:v>130</c:v>
                </c:pt>
                <c:pt idx="1">
                  <c:v>131</c:v>
                </c:pt>
                <c:pt idx="2">
                  <c:v>132</c:v>
                </c:pt>
                <c:pt idx="3">
                  <c:v>133</c:v>
                </c:pt>
                <c:pt idx="4">
                  <c:v>134</c:v>
                </c:pt>
                <c:pt idx="5">
                  <c:v>135</c:v>
                </c:pt>
                <c:pt idx="6">
                  <c:v>136</c:v>
                </c:pt>
                <c:pt idx="7">
                  <c:v>137</c:v>
                </c:pt>
                <c:pt idx="8">
                  <c:v>138</c:v>
                </c:pt>
                <c:pt idx="9">
                  <c:v>139</c:v>
                </c:pt>
                <c:pt idx="10">
                  <c:v>140</c:v>
                </c:pt>
                <c:pt idx="11">
                  <c:v>141</c:v>
                </c:pt>
                <c:pt idx="12">
                  <c:v>142</c:v>
                </c:pt>
                <c:pt idx="13">
                  <c:v>143</c:v>
                </c:pt>
                <c:pt idx="14">
                  <c:v>144</c:v>
                </c:pt>
                <c:pt idx="15">
                  <c:v>145</c:v>
                </c:pt>
                <c:pt idx="16">
                  <c:v>146</c:v>
                </c:pt>
                <c:pt idx="17">
                  <c:v>147</c:v>
                </c:pt>
                <c:pt idx="18">
                  <c:v>148</c:v>
                </c:pt>
                <c:pt idx="19">
                  <c:v>149</c:v>
                </c:pt>
                <c:pt idx="20">
                  <c:v>150</c:v>
                </c:pt>
              </c:numCache>
            </c:numRef>
          </c:cat>
          <c:val>
            <c:numRef>
              <c:f>List1!$W$49:$W$69</c:f>
              <c:numCache>
                <c:formatCode>General</c:formatCode>
                <c:ptCount val="21"/>
                <c:pt idx="0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2</c:v>
                </c:pt>
                <c:pt idx="6">
                  <c:v>3</c:v>
                </c:pt>
                <c:pt idx="8">
                  <c:v>8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5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8">
                  <c:v>1</c:v>
                </c:pt>
                <c:pt idx="20">
                  <c:v>2</c:v>
                </c:pt>
              </c:numCache>
            </c:numRef>
          </c:val>
        </c:ser>
        <c:shape val="box"/>
        <c:axId val="145128064"/>
        <c:axId val="145134336"/>
        <c:axId val="0"/>
      </c:bar3DChart>
      <c:catAx>
        <c:axId val="14512806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cs-CZ" sz="1200" b="1">
                    <a:latin typeface="Times New Roman" pitchFamily="18" charset="0"/>
                    <a:cs typeface="Times New Roman" pitchFamily="18" charset="0"/>
                  </a:rPr>
                  <a:t>Délka</a:t>
                </a:r>
                <a:r>
                  <a:rPr lang="cs-CZ" sz="1200" b="1" baseline="0">
                    <a:latin typeface="Times New Roman" pitchFamily="18" charset="0"/>
                    <a:cs typeface="Times New Roman" pitchFamily="18" charset="0"/>
                  </a:rPr>
                  <a:t> prkna [cm]</a:t>
                </a:r>
                <a:endParaRPr lang="cs-CZ" sz="1200" b="1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145134336"/>
        <c:crosses val="autoZero"/>
        <c:auto val="1"/>
        <c:lblAlgn val="ctr"/>
        <c:lblOffset val="100"/>
      </c:catAx>
      <c:valAx>
        <c:axId val="145134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cs-CZ" sz="1200">
                    <a:latin typeface="Times New Roman" pitchFamily="18" charset="0"/>
                    <a:cs typeface="Times New Roman" pitchFamily="18" charset="0"/>
                  </a:rPr>
                  <a:t>Počet</a:t>
                </a:r>
                <a:r>
                  <a:rPr lang="cs-CZ" sz="1200" baseline="0">
                    <a:latin typeface="Times New Roman" pitchFamily="18" charset="0"/>
                    <a:cs typeface="Times New Roman" pitchFamily="18" charset="0"/>
                  </a:rPr>
                  <a:t>  vyráběných  kusů</a:t>
                </a:r>
                <a:endParaRPr lang="cs-CZ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145128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3728111599906"/>
          <c:y val="0.21730119042003077"/>
          <c:w val="0.19662850033418589"/>
          <c:h val="0.42005275903822881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cs-CZ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List1!$U$73</c:f>
              <c:strCache>
                <c:ptCount val="1"/>
                <c:pt idx="0">
                  <c:v>Liquid Force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List1!$T$74:$T$94</c:f>
              <c:numCache>
                <c:formatCode>General</c:formatCode>
                <c:ptCount val="21"/>
                <c:pt idx="0">
                  <c:v>130</c:v>
                </c:pt>
                <c:pt idx="1">
                  <c:v>131</c:v>
                </c:pt>
                <c:pt idx="2">
                  <c:v>132</c:v>
                </c:pt>
                <c:pt idx="3">
                  <c:v>133</c:v>
                </c:pt>
                <c:pt idx="4">
                  <c:v>134</c:v>
                </c:pt>
                <c:pt idx="5">
                  <c:v>135</c:v>
                </c:pt>
                <c:pt idx="6">
                  <c:v>136</c:v>
                </c:pt>
                <c:pt idx="7">
                  <c:v>137</c:v>
                </c:pt>
                <c:pt idx="8">
                  <c:v>138</c:v>
                </c:pt>
                <c:pt idx="9">
                  <c:v>139</c:v>
                </c:pt>
                <c:pt idx="10">
                  <c:v>140</c:v>
                </c:pt>
                <c:pt idx="11">
                  <c:v>141</c:v>
                </c:pt>
                <c:pt idx="12">
                  <c:v>142</c:v>
                </c:pt>
                <c:pt idx="13">
                  <c:v>143</c:v>
                </c:pt>
                <c:pt idx="14">
                  <c:v>144</c:v>
                </c:pt>
                <c:pt idx="15">
                  <c:v>145</c:v>
                </c:pt>
                <c:pt idx="16">
                  <c:v>146</c:v>
                </c:pt>
                <c:pt idx="17">
                  <c:v>147</c:v>
                </c:pt>
                <c:pt idx="18">
                  <c:v>148</c:v>
                </c:pt>
                <c:pt idx="19">
                  <c:v>149</c:v>
                </c:pt>
                <c:pt idx="20">
                  <c:v>150</c:v>
                </c:pt>
              </c:numCache>
            </c:numRef>
          </c:cat>
          <c:val>
            <c:numRef>
              <c:f>List1!$U$74:$U$94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strRef>
              <c:f>List1!$V$73</c:f>
              <c:strCache>
                <c:ptCount val="1"/>
                <c:pt idx="0">
                  <c:v>Hyperlite</c:v>
                </c:pt>
              </c:strCache>
            </c:strRef>
          </c:tx>
          <c:cat>
            <c:numRef>
              <c:f>List1!$T$74:$T$94</c:f>
              <c:numCache>
                <c:formatCode>General</c:formatCode>
                <c:ptCount val="21"/>
                <c:pt idx="0">
                  <c:v>130</c:v>
                </c:pt>
                <c:pt idx="1">
                  <c:v>131</c:v>
                </c:pt>
                <c:pt idx="2">
                  <c:v>132</c:v>
                </c:pt>
                <c:pt idx="3">
                  <c:v>133</c:v>
                </c:pt>
                <c:pt idx="4">
                  <c:v>134</c:v>
                </c:pt>
                <c:pt idx="5">
                  <c:v>135</c:v>
                </c:pt>
                <c:pt idx="6">
                  <c:v>136</c:v>
                </c:pt>
                <c:pt idx="7">
                  <c:v>137</c:v>
                </c:pt>
                <c:pt idx="8">
                  <c:v>138</c:v>
                </c:pt>
                <c:pt idx="9">
                  <c:v>139</c:v>
                </c:pt>
                <c:pt idx="10">
                  <c:v>140</c:v>
                </c:pt>
                <c:pt idx="11">
                  <c:v>141</c:v>
                </c:pt>
                <c:pt idx="12">
                  <c:v>142</c:v>
                </c:pt>
                <c:pt idx="13">
                  <c:v>143</c:v>
                </c:pt>
                <c:pt idx="14">
                  <c:v>144</c:v>
                </c:pt>
                <c:pt idx="15">
                  <c:v>145</c:v>
                </c:pt>
                <c:pt idx="16">
                  <c:v>146</c:v>
                </c:pt>
                <c:pt idx="17">
                  <c:v>147</c:v>
                </c:pt>
                <c:pt idx="18">
                  <c:v>148</c:v>
                </c:pt>
                <c:pt idx="19">
                  <c:v>149</c:v>
                </c:pt>
                <c:pt idx="20">
                  <c:v>150</c:v>
                </c:pt>
              </c:numCache>
            </c:numRef>
          </c:cat>
          <c:val>
            <c:numRef>
              <c:f>List1!$V$74:$V$94</c:f>
              <c:numCache>
                <c:formatCode>General</c:formatCode>
                <c:ptCount val="21"/>
                <c:pt idx="4">
                  <c:v>4</c:v>
                </c:pt>
                <c:pt idx="5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ser>
          <c:idx val="2"/>
          <c:order val="2"/>
          <c:tx>
            <c:strRef>
              <c:f>List1!$W$73</c:f>
              <c:strCache>
                <c:ptCount val="1"/>
                <c:pt idx="0">
                  <c:v>Ronix 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List1!$T$74:$T$94</c:f>
              <c:numCache>
                <c:formatCode>General</c:formatCode>
                <c:ptCount val="21"/>
                <c:pt idx="0">
                  <c:v>130</c:v>
                </c:pt>
                <c:pt idx="1">
                  <c:v>131</c:v>
                </c:pt>
                <c:pt idx="2">
                  <c:v>132</c:v>
                </c:pt>
                <c:pt idx="3">
                  <c:v>133</c:v>
                </c:pt>
                <c:pt idx="4">
                  <c:v>134</c:v>
                </c:pt>
                <c:pt idx="5">
                  <c:v>135</c:v>
                </c:pt>
                <c:pt idx="6">
                  <c:v>136</c:v>
                </c:pt>
                <c:pt idx="7">
                  <c:v>137</c:v>
                </c:pt>
                <c:pt idx="8">
                  <c:v>138</c:v>
                </c:pt>
                <c:pt idx="9">
                  <c:v>139</c:v>
                </c:pt>
                <c:pt idx="10">
                  <c:v>140</c:v>
                </c:pt>
                <c:pt idx="11">
                  <c:v>141</c:v>
                </c:pt>
                <c:pt idx="12">
                  <c:v>142</c:v>
                </c:pt>
                <c:pt idx="13">
                  <c:v>143</c:v>
                </c:pt>
                <c:pt idx="14">
                  <c:v>144</c:v>
                </c:pt>
                <c:pt idx="15">
                  <c:v>145</c:v>
                </c:pt>
                <c:pt idx="16">
                  <c:v>146</c:v>
                </c:pt>
                <c:pt idx="17">
                  <c:v>147</c:v>
                </c:pt>
                <c:pt idx="18">
                  <c:v>148</c:v>
                </c:pt>
                <c:pt idx="19">
                  <c:v>149</c:v>
                </c:pt>
                <c:pt idx="20">
                  <c:v>150</c:v>
                </c:pt>
              </c:numCache>
            </c:numRef>
          </c:cat>
          <c:val>
            <c:numRef>
              <c:f>List1!$W$74:$W$94</c:f>
              <c:numCache>
                <c:formatCode>General</c:formatCode>
                <c:ptCount val="21"/>
                <c:pt idx="0">
                  <c:v>1</c:v>
                </c:pt>
                <c:pt idx="3">
                  <c:v>2</c:v>
                </c:pt>
                <c:pt idx="5">
                  <c:v>1</c:v>
                </c:pt>
                <c:pt idx="6">
                  <c:v>1</c:v>
                </c:pt>
                <c:pt idx="8">
                  <c:v>5</c:v>
                </c:pt>
                <c:pt idx="10">
                  <c:v>1</c:v>
                </c:pt>
                <c:pt idx="11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8">
                  <c:v>1</c:v>
                </c:pt>
                <c:pt idx="20">
                  <c:v>2</c:v>
                </c:pt>
              </c:numCache>
            </c:numRef>
          </c:val>
        </c:ser>
        <c:shape val="box"/>
        <c:axId val="145152256"/>
        <c:axId val="146215296"/>
        <c:axId val="0"/>
      </c:bar3DChart>
      <c:catAx>
        <c:axId val="14515225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cs-CZ" sz="1200">
                    <a:latin typeface="Times New Roman" pitchFamily="18" charset="0"/>
                    <a:cs typeface="Times New Roman" pitchFamily="18" charset="0"/>
                  </a:rPr>
                  <a:t>Délka</a:t>
                </a:r>
                <a:r>
                  <a:rPr lang="cs-CZ" sz="1200" baseline="0">
                    <a:latin typeface="Times New Roman" pitchFamily="18" charset="0"/>
                    <a:cs typeface="Times New Roman" pitchFamily="18" charset="0"/>
                  </a:rPr>
                  <a:t> prkna [cm]</a:t>
                </a:r>
                <a:endParaRPr lang="cs-CZ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146215296"/>
        <c:crosses val="autoZero"/>
        <c:auto val="1"/>
        <c:lblAlgn val="ctr"/>
        <c:lblOffset val="100"/>
      </c:catAx>
      <c:valAx>
        <c:axId val="146215296"/>
        <c:scaling>
          <c:orientation val="minMax"/>
          <c:max val="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cs-CZ" sz="1200">
                    <a:latin typeface="Times New Roman" pitchFamily="18" charset="0"/>
                    <a:cs typeface="Times New Roman" pitchFamily="18" charset="0"/>
                  </a:rPr>
                  <a:t>Počet</a:t>
                </a:r>
                <a:r>
                  <a:rPr lang="cs-CZ" sz="1200" baseline="0">
                    <a:latin typeface="Times New Roman" pitchFamily="18" charset="0"/>
                    <a:cs typeface="Times New Roman" pitchFamily="18" charset="0"/>
                  </a:rPr>
                  <a:t>  vyráběných  kusů</a:t>
                </a:r>
                <a:endParaRPr lang="cs-CZ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14515225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80358450339338661"/>
          <c:y val="0.20948221461301089"/>
          <c:w val="0.18312769156282901"/>
          <c:h val="0.36535389699807624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cs-CZ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71F9E1-1372-400C-81A9-078C7E24F743}" type="datetimeFigureOut">
              <a:rPr lang="cs-CZ"/>
              <a:pPr>
                <a:defRPr/>
              </a:pPr>
              <a:t>29. 5. 2018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cs-CZ" noProof="0" smtClean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910F28F-DB93-45CD-806E-088B0F76B6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3F80C-EB83-46E7-9EA1-B42AC96F3611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CB56-0674-4B7C-884C-51142FBC4F8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3DF4-A04E-46EB-BB62-A397A5F4F93A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D953-5D58-4D05-9559-9C4347B09B03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3DCA-3AE5-49E3-ADBE-FAEDDF2790A1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3BCB-BA8E-40BA-9B52-91A5EBB537D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BD39-4DE4-44C4-B39D-216B0DBDF68B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ACAD-6394-4989-9DC6-E29632D84979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979D-BA2C-49A3-8496-8C54FE22D432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D5B6-7C13-4FD7-A569-DD9CC70016E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532E-A541-44ED-87EA-F69AB9EE295A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2D8B-6600-4E67-84FF-4AD3563CD97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55DA-B89C-4EB0-8846-55DB494E0CB4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8A77-0371-41BD-BADE-4A4806810ED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45BB-A3D4-4CE4-9CF3-A15A0ED4387C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1848D-EFE6-40D7-B4FA-B6E7F458CA1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9F3FB-F9A9-459F-A5B4-1EF087D36687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90D4-3264-4B34-8D90-DEDE01D33A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73B8-3285-4C03-B8B0-0A4CB259BF21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4458-B586-4DED-B8E4-F24E7BBD424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AE6C-B6FF-4AE6-9A2B-7301BF0351C4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6D0E-6A87-464D-9033-A39C4F94D08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5DA4-9732-451B-8C39-6D9E56691E13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1A5B-270B-42AA-95E7-18B97934A20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61C7-84E6-4B94-93F2-6CF6CCE19B53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74660-4F4B-41AD-BFAC-94D8216B678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D790-CF94-4C21-B7C4-704278AF87A8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66AA-B072-4BD2-B6DC-45F7A03817F3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356C-D7F7-413C-9475-F41B4DB06EA7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60DE-C68D-4148-8B92-95EBCD6FC66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F5C0-11E5-4486-B1EB-A35E751B07E6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42AF-BAE5-4D52-90CB-A1ABA8FC15C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4000">
              <a:srgbClr val="CDCDCD"/>
            </a:gs>
            <a:gs pos="100000">
              <a:srgbClr val="CDCDC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smtClean="0"/>
              <a:t>Upravte štýly predlohy textu</a:t>
            </a:r>
            <a:endParaRPr lang="en-US" altLang="cs-CZ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smtClean="0"/>
              <a:t>Upravte štýl predlohy textu.</a:t>
            </a:r>
          </a:p>
          <a:p>
            <a:pPr lvl="1"/>
            <a:r>
              <a:rPr lang="sk-SK" altLang="cs-CZ" smtClean="0"/>
              <a:t>Druhá úroveň</a:t>
            </a:r>
          </a:p>
          <a:p>
            <a:pPr lvl="2"/>
            <a:r>
              <a:rPr lang="sk-SK" altLang="cs-CZ" smtClean="0"/>
              <a:t>Tretia úroveň</a:t>
            </a:r>
          </a:p>
          <a:p>
            <a:pPr lvl="3"/>
            <a:r>
              <a:rPr lang="sk-SK" altLang="cs-CZ" smtClean="0"/>
              <a:t>Štvrtá úroveň</a:t>
            </a:r>
          </a:p>
          <a:p>
            <a:pPr lvl="4"/>
            <a:r>
              <a:rPr lang="sk-SK" altLang="cs-CZ" smtClean="0"/>
              <a:t>Piata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C42112-79AC-494B-B212-947469C63417}" type="datetimeFigureOut">
              <a:rPr lang="sk-SK"/>
              <a:pPr>
                <a:defRPr/>
              </a:pPr>
              <a:t>29. 5. 2018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cs typeface="Arial" charset="0"/>
              </a:defRPr>
            </a:lvl1pPr>
          </a:lstStyle>
          <a:p>
            <a:pPr>
              <a:defRPr/>
            </a:pPr>
            <a:fld id="{9E718ECB-2B34-47DF-9FDD-E18D7B85440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10" r:id="rId11"/>
    <p:sldLayoutId id="2147483905" r:id="rId12"/>
    <p:sldLayoutId id="2147483911" r:id="rId13"/>
    <p:sldLayoutId id="2147483906" r:id="rId14"/>
    <p:sldLayoutId id="2147483907" r:id="rId15"/>
    <p:sldLayoutId id="214748390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3875" y="2201863"/>
            <a:ext cx="9239250" cy="230028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a </a:t>
            </a:r>
            <a:r>
              <a:rPr lang="sk-SK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konstrukce</a:t>
            </a: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wakeboardového</a:t>
            </a: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slidovacího</a:t>
            </a: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prkna</a:t>
            </a: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sk-SK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hlediska</a:t>
            </a: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ergonomie</a:t>
            </a: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sk-SK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závilosti</a:t>
            </a: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sk-SK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technologii</a:t>
            </a: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výroby</a:t>
            </a:r>
            <a:r>
              <a:rPr lang="sk-SK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i="1" dirty="0" err="1" smtClean="0">
                <a:solidFill>
                  <a:schemeClr val="accent6"/>
                </a:solidFill>
              </a:rPr>
              <a:t>Bakalářská</a:t>
            </a:r>
            <a:r>
              <a:rPr lang="sk-SK" sz="2400" i="1" dirty="0" smtClean="0">
                <a:solidFill>
                  <a:schemeClr val="accent6"/>
                </a:solidFill>
              </a:rPr>
              <a:t> práce</a:t>
            </a:r>
            <a:endParaRPr lang="cs-CZ" sz="2400" i="1" dirty="0">
              <a:solidFill>
                <a:schemeClr val="accent6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7487" y="6026150"/>
            <a:ext cx="11813403" cy="7493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  <a:r>
              <a:rPr lang="sk-SK" altLang="sk-S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Vypracoval</a:t>
            </a:r>
            <a:r>
              <a:rPr lang="sk-SK" altLang="sk-S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Tomáš Sýkora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 </a:t>
            </a:r>
            <a:r>
              <a:rPr lang="sk-SK" altLang="sk-S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lang="cs-CZ" altLang="sk-S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sk-SK" altLang="sk-S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práce: </a:t>
            </a:r>
            <a:r>
              <a:rPr lang="sk-SK" altLang="sk-S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Monika Karková, PhD.</a:t>
            </a:r>
            <a:endParaRPr lang="sk-SK" altLang="sk-S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cs-CZ" dirty="0"/>
          </a:p>
        </p:txBody>
      </p:sp>
      <p:pic>
        <p:nvPicPr>
          <p:cNvPr id="512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963" y="671513"/>
            <a:ext cx="59896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21108" y="335280"/>
            <a:ext cx="8596312" cy="1611085"/>
          </a:xfrm>
        </p:spPr>
        <p:txBody>
          <a:bodyPr/>
          <a:lstStyle/>
          <a:p>
            <a:r>
              <a:rPr lang="cs-CZ" altLang="cs-CZ" sz="4400" dirty="0" smtClean="0"/>
              <a:t>Profil </a:t>
            </a:r>
            <a:r>
              <a:rPr lang="cs-CZ" altLang="cs-CZ" sz="4400" dirty="0" smtClean="0"/>
              <a:t>jádra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26" y="1920240"/>
            <a:ext cx="5107577" cy="335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0193" y="1698172"/>
            <a:ext cx="4987292" cy="391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21108" y="335280"/>
            <a:ext cx="8596312" cy="1611085"/>
          </a:xfrm>
        </p:spPr>
        <p:txBody>
          <a:bodyPr/>
          <a:lstStyle/>
          <a:p>
            <a:r>
              <a:rPr lang="cs-CZ" altLang="cs-CZ" sz="4400" dirty="0" smtClean="0"/>
              <a:t>3D </a:t>
            </a:r>
            <a:r>
              <a:rPr lang="cs-CZ" altLang="cs-CZ" sz="4400" dirty="0" smtClean="0"/>
              <a:t>vybrání 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757" y="3840479"/>
            <a:ext cx="5675403" cy="194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56663" y="1907177"/>
            <a:ext cx="6078583" cy="129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664" y="3304904"/>
            <a:ext cx="6058580" cy="131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9727" y="4781005"/>
            <a:ext cx="6061164" cy="18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79" y="1515291"/>
            <a:ext cx="5656217" cy="207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863" y="1463040"/>
            <a:ext cx="8596312" cy="457898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Vyztužení jádra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Vyfrézování kontury desky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Lepení zpevněné ABS hrany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CNC obrábění jádra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21108" y="335280"/>
            <a:ext cx="8596312" cy="1611085"/>
          </a:xfrm>
        </p:spPr>
        <p:txBody>
          <a:bodyPr/>
          <a:lstStyle/>
          <a:p>
            <a:r>
              <a:rPr lang="cs-CZ" altLang="cs-CZ" sz="4400" dirty="0" smtClean="0"/>
              <a:t>Technologické </a:t>
            </a:r>
            <a:r>
              <a:rPr lang="cs-CZ" altLang="cs-CZ" sz="4400" dirty="0" smtClean="0"/>
              <a:t>vlivy - jádro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484" y="1358538"/>
            <a:ext cx="3782922" cy="206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32" y="3435532"/>
            <a:ext cx="3014390" cy="216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709" y="3814354"/>
            <a:ext cx="4323942" cy="236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67596" y="3631474"/>
            <a:ext cx="3414655" cy="221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863" y="1476104"/>
            <a:ext cx="8596312" cy="456592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Definice vrstev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Proces lepení a lisování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Dokončovací operace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21108" y="335280"/>
            <a:ext cx="8596312" cy="1611085"/>
          </a:xfrm>
        </p:spPr>
        <p:txBody>
          <a:bodyPr/>
          <a:lstStyle/>
          <a:p>
            <a:r>
              <a:rPr lang="cs-CZ" altLang="cs-CZ" sz="4400" dirty="0" smtClean="0"/>
              <a:t>Konstrukce </a:t>
            </a:r>
            <a:r>
              <a:rPr lang="cs-CZ" altLang="cs-CZ" sz="4400" dirty="0" smtClean="0"/>
              <a:t>prkna 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751" y="1371599"/>
            <a:ext cx="4301936" cy="258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31" y="3004457"/>
            <a:ext cx="42976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5996" y="4153989"/>
            <a:ext cx="4292690" cy="242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06" y="1541419"/>
            <a:ext cx="9392193" cy="343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21108" y="335280"/>
            <a:ext cx="8596312" cy="1611085"/>
          </a:xfrm>
        </p:spPr>
        <p:txBody>
          <a:bodyPr/>
          <a:lstStyle/>
          <a:p>
            <a:r>
              <a:rPr lang="cs-CZ" altLang="cs-CZ" sz="4400" dirty="0" smtClean="0"/>
              <a:t>Design prkna</a:t>
            </a:r>
            <a:endParaRPr lang="cs-CZ" altLang="cs-CZ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863" y="1489166"/>
            <a:ext cx="8596312" cy="45528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Návrh testovacího procesu</a:t>
            </a:r>
          </a:p>
          <a:p>
            <a:pPr lvl="1">
              <a:buFont typeface="Trebuchet MS" pitchFamily="34" charset="0"/>
              <a:buChar char="–"/>
            </a:pPr>
            <a:r>
              <a:rPr lang="cs-CZ" dirty="0" smtClean="0"/>
              <a:t>V laboratorním prostředí</a:t>
            </a:r>
          </a:p>
          <a:p>
            <a:pPr lvl="1">
              <a:buFont typeface="Trebuchet MS" pitchFamily="34" charset="0"/>
              <a:buChar char="–"/>
            </a:pPr>
            <a:r>
              <a:rPr lang="cs-CZ" dirty="0" smtClean="0"/>
              <a:t>Při aplikaci na vodě</a:t>
            </a:r>
          </a:p>
          <a:p>
            <a:pPr lvl="1">
              <a:buFont typeface="Trebuchet MS" pitchFamily="34" charset="0"/>
              <a:buChar char="–"/>
            </a:pPr>
            <a:r>
              <a:rPr lang="cs-CZ" dirty="0" smtClean="0"/>
              <a:t>Ideální testovací podmínky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Návrhy opatření</a:t>
            </a:r>
          </a:p>
          <a:p>
            <a:pPr lvl="1">
              <a:buFont typeface="Trebuchet MS" pitchFamily="34" charset="0"/>
              <a:buChar char="–"/>
            </a:pPr>
            <a:r>
              <a:rPr lang="cs-CZ" dirty="0" smtClean="0"/>
              <a:t>T-upínač pro lepení ABS hrany</a:t>
            </a:r>
          </a:p>
          <a:p>
            <a:pPr lvl="1">
              <a:buFont typeface="Trebuchet MS" pitchFamily="34" charset="0"/>
              <a:buChar char="–"/>
            </a:pPr>
            <a:r>
              <a:rPr lang="cs-CZ" dirty="0" smtClean="0"/>
              <a:t>Proužek </a:t>
            </a:r>
            <a:r>
              <a:rPr lang="cs-CZ" dirty="0" err="1" smtClean="0"/>
              <a:t>triaxiální</a:t>
            </a:r>
            <a:r>
              <a:rPr lang="cs-CZ" dirty="0" smtClean="0"/>
              <a:t> tkaniny při nedostatečné tvrdosti</a:t>
            </a:r>
          </a:p>
          <a:p>
            <a:pPr lvl="1">
              <a:buFont typeface="Trebuchet MS" pitchFamily="34" charset="0"/>
              <a:buChar char="–"/>
            </a:pPr>
            <a:r>
              <a:rPr lang="cs-CZ" dirty="0" smtClean="0"/>
              <a:t>Pneumatický x hydraulický lisovací mechanismus</a:t>
            </a:r>
          </a:p>
          <a:p>
            <a:pPr lvl="1">
              <a:buFont typeface="Trebuchet MS" pitchFamily="34" charset="0"/>
              <a:buChar char="–"/>
            </a:pPr>
            <a:r>
              <a:rPr lang="cs-CZ" dirty="0" smtClean="0"/>
              <a:t>Modifikace rockeru</a:t>
            </a:r>
          </a:p>
          <a:p>
            <a:pPr lvl="1">
              <a:buFont typeface="Trebuchet MS" pitchFamily="34" charset="0"/>
              <a:buChar char="–"/>
            </a:pPr>
            <a:r>
              <a:rPr lang="cs-CZ" dirty="0" smtClean="0"/>
              <a:t>Zlepšení chladícího zařízení</a:t>
            </a:r>
          </a:p>
          <a:p>
            <a:pPr lvl="1">
              <a:buNone/>
            </a:pPr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21108" y="335280"/>
            <a:ext cx="8596312" cy="1611085"/>
          </a:xfrm>
        </p:spPr>
        <p:txBody>
          <a:bodyPr/>
          <a:lstStyle/>
          <a:p>
            <a:r>
              <a:rPr lang="cs-CZ" altLang="cs-CZ" sz="4400" dirty="0" smtClean="0"/>
              <a:t>Závěr</a:t>
            </a:r>
            <a:br>
              <a:rPr lang="cs-CZ" altLang="cs-CZ" sz="4400" dirty="0" smtClean="0"/>
            </a:br>
            <a:r>
              <a:rPr lang="cs-CZ" altLang="cs-CZ" sz="4400" dirty="0" smtClean="0"/>
              <a:t>	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5853" y="857022"/>
            <a:ext cx="5934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5853" y="1830319"/>
            <a:ext cx="5934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5852" y="2836849"/>
            <a:ext cx="5934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184" y="4624249"/>
            <a:ext cx="7649017" cy="121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4988" y="3082925"/>
            <a:ext cx="9237662" cy="307816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</a:t>
            </a:r>
            <a:br>
              <a:rPr lang="sk-SK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br>
              <a:rPr lang="sk-SK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</a:t>
            </a:r>
            <a:endParaRPr lang="cs-CZ" sz="6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1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300" y="395288"/>
            <a:ext cx="195262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Otázky vedoucího a oponenta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 smtClean="0"/>
              <a:t>Co Vás vedlo k tvorbě BP s danou tematikou?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34131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Cíl</a:t>
            </a:r>
            <a:r>
              <a:rPr lang="sk-SK" sz="4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práce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863" y="1619794"/>
            <a:ext cx="8596312" cy="52382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Cílem práce je navrhnutí desky s ohledem na tvarovou ergonomii a vytvoření konstrukčního postupu pro realizaci návrhu v závislosti na technologii výroby.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9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30956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Struktura</a:t>
            </a:r>
            <a:r>
              <a:rPr lang="sk-SK" sz="4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4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práce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>
          <a:xfrm>
            <a:off x="677863" y="1450975"/>
            <a:ext cx="8596312" cy="469741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Trebuchet MS" pitchFamily="34" charset="0"/>
              <a:buAutoNum type="arabicPeriod"/>
            </a:pPr>
            <a:r>
              <a:rPr lang="sk-SK" altLang="cs-CZ" sz="2000" dirty="0" smtClean="0"/>
              <a:t>Teoretická </a:t>
            </a:r>
            <a:r>
              <a:rPr lang="sk-SK" altLang="cs-CZ" sz="2000" dirty="0" err="1" smtClean="0"/>
              <a:t>část</a:t>
            </a:r>
            <a:endParaRPr lang="sk-SK" altLang="cs-CZ" sz="2000" dirty="0" smtClean="0"/>
          </a:p>
          <a:p>
            <a:pPr lvl="1" eaLnBrk="1" hangingPunct="1">
              <a:buClr>
                <a:srgbClr val="002060"/>
              </a:buClr>
              <a:buFont typeface="Courier New" pitchFamily="49" charset="0"/>
              <a:buChar char="o"/>
            </a:pPr>
            <a:r>
              <a:rPr lang="sk-SK" altLang="cs-CZ" sz="2000" dirty="0" err="1" smtClean="0"/>
              <a:t>Historie</a:t>
            </a:r>
            <a:r>
              <a:rPr lang="sk-SK" altLang="cs-CZ" sz="2000" dirty="0" smtClean="0"/>
              <a:t> </a:t>
            </a:r>
            <a:r>
              <a:rPr lang="sk-SK" altLang="cs-CZ" sz="2000" dirty="0" err="1" smtClean="0"/>
              <a:t>wakeboardingu</a:t>
            </a:r>
            <a:r>
              <a:rPr lang="sk-SK" altLang="cs-CZ" sz="2000" dirty="0" smtClean="0"/>
              <a:t> a jeho vývoj </a:t>
            </a:r>
          </a:p>
          <a:p>
            <a:pPr lvl="1" eaLnBrk="1" hangingPunct="1">
              <a:buClr>
                <a:srgbClr val="002060"/>
              </a:buClr>
              <a:buFont typeface="Courier New" pitchFamily="49" charset="0"/>
              <a:buChar char="o"/>
            </a:pPr>
            <a:r>
              <a:rPr lang="sk-SK" altLang="cs-CZ" sz="2000" dirty="0" err="1" smtClean="0"/>
              <a:t>Vliv</a:t>
            </a:r>
            <a:r>
              <a:rPr lang="sk-SK" altLang="cs-CZ" sz="2000" dirty="0" smtClean="0"/>
              <a:t> </a:t>
            </a:r>
            <a:r>
              <a:rPr lang="sk-SK" altLang="cs-CZ" sz="2000" dirty="0" err="1" smtClean="0"/>
              <a:t>ergonomie</a:t>
            </a:r>
            <a:endParaRPr lang="sk-SK" altLang="cs-CZ" sz="2000" dirty="0" smtClean="0"/>
          </a:p>
          <a:p>
            <a:pPr lvl="1" eaLnBrk="1" hangingPunct="1">
              <a:buClr>
                <a:srgbClr val="002060"/>
              </a:buClr>
              <a:buFont typeface="Courier New" pitchFamily="49" charset="0"/>
              <a:buChar char="o"/>
            </a:pPr>
            <a:r>
              <a:rPr lang="sk-SK" altLang="cs-CZ" sz="2000" dirty="0" err="1" smtClean="0"/>
              <a:t>Terminologie</a:t>
            </a:r>
            <a:endParaRPr lang="sk-SK" altLang="cs-CZ" sz="2000" dirty="0" smtClean="0"/>
          </a:p>
          <a:p>
            <a:pPr eaLnBrk="1" hangingPunct="1">
              <a:buClr>
                <a:schemeClr val="tx2"/>
              </a:buClr>
              <a:buFont typeface="Trebuchet MS" pitchFamily="34" charset="0"/>
              <a:buAutoNum type="arabicPeriod"/>
            </a:pPr>
            <a:r>
              <a:rPr lang="sk-SK" altLang="cs-CZ" sz="2000" dirty="0" smtClean="0"/>
              <a:t>Aplikační </a:t>
            </a:r>
            <a:r>
              <a:rPr lang="sk-SK" altLang="cs-CZ" sz="2000" dirty="0" err="1" smtClean="0"/>
              <a:t>část</a:t>
            </a:r>
            <a:endParaRPr lang="sk-SK" altLang="cs-CZ" sz="2000" dirty="0" smtClean="0"/>
          </a:p>
          <a:p>
            <a:pPr lvl="1" eaLnBrk="1" hangingPunct="1">
              <a:buClr>
                <a:schemeClr val="tx2"/>
              </a:buClr>
              <a:buFont typeface="Courier New" pitchFamily="49" charset="0"/>
              <a:buChar char="o"/>
            </a:pPr>
            <a:r>
              <a:rPr lang="sk-SK" altLang="cs-CZ" sz="2000" dirty="0" smtClean="0"/>
              <a:t>Metodika práce a </a:t>
            </a:r>
            <a:r>
              <a:rPr lang="sk-SK" altLang="cs-CZ" sz="2000" dirty="0" err="1" smtClean="0"/>
              <a:t>realizace</a:t>
            </a:r>
            <a:r>
              <a:rPr lang="sk-SK" altLang="cs-CZ" sz="2000" dirty="0" smtClean="0"/>
              <a:t> návrhu – </a:t>
            </a:r>
            <a:r>
              <a:rPr lang="sk-SK" altLang="cs-CZ" sz="2000" dirty="0" err="1" smtClean="0"/>
              <a:t>konstrukční</a:t>
            </a:r>
            <a:r>
              <a:rPr lang="sk-SK" altLang="cs-CZ" sz="2000" dirty="0" smtClean="0"/>
              <a:t> tvorba</a:t>
            </a:r>
          </a:p>
          <a:p>
            <a:pPr lvl="1" eaLnBrk="1" hangingPunct="1">
              <a:buClr>
                <a:schemeClr val="tx2"/>
              </a:buClr>
              <a:buFont typeface="Courier New" pitchFamily="49" charset="0"/>
              <a:buChar char="o"/>
            </a:pPr>
            <a:r>
              <a:rPr lang="sk-SK" altLang="cs-CZ" sz="2000" dirty="0" err="1" smtClean="0"/>
              <a:t>Zohlednění</a:t>
            </a:r>
            <a:r>
              <a:rPr lang="sk-SK" altLang="cs-CZ" sz="2000" dirty="0" smtClean="0"/>
              <a:t> technologických </a:t>
            </a:r>
            <a:r>
              <a:rPr lang="sk-SK" altLang="cs-CZ" sz="2000" dirty="0" err="1" smtClean="0"/>
              <a:t>vlivů</a:t>
            </a:r>
            <a:endParaRPr lang="sk-SK" altLang="cs-CZ" sz="2000" dirty="0" smtClean="0"/>
          </a:p>
          <a:p>
            <a:pPr lvl="1" eaLnBrk="1" hangingPunct="1">
              <a:buClr>
                <a:schemeClr val="tx2"/>
              </a:buClr>
              <a:buFont typeface="Courier New" pitchFamily="49" charset="0"/>
              <a:buChar char="o"/>
            </a:pPr>
            <a:r>
              <a:rPr lang="sk-SK" altLang="cs-CZ" sz="2000" dirty="0" err="1" smtClean="0"/>
              <a:t>Konstrukce</a:t>
            </a:r>
            <a:r>
              <a:rPr lang="sk-SK" altLang="cs-CZ" sz="2000" dirty="0" smtClean="0"/>
              <a:t> </a:t>
            </a:r>
            <a:r>
              <a:rPr lang="sk-SK" altLang="cs-CZ" sz="2000" dirty="0" err="1" smtClean="0"/>
              <a:t>prkna</a:t>
            </a:r>
            <a:endParaRPr lang="sk-SK" altLang="cs-CZ" sz="2000" dirty="0" smtClean="0"/>
          </a:p>
          <a:p>
            <a:pPr eaLnBrk="1" hangingPunct="1">
              <a:buClr>
                <a:schemeClr val="tx2"/>
              </a:buClr>
              <a:buFont typeface="Trebuchet MS" pitchFamily="34" charset="0"/>
              <a:buAutoNum type="arabicPeriod"/>
            </a:pPr>
            <a:r>
              <a:rPr lang="sk-SK" altLang="cs-CZ" sz="2000" dirty="0" err="1" smtClean="0"/>
              <a:t>Závěr</a:t>
            </a:r>
            <a:endParaRPr lang="cs-CZ" altLang="cs-CZ" sz="2000" dirty="0" smtClean="0"/>
          </a:p>
        </p:txBody>
      </p:sp>
      <p:pic>
        <p:nvPicPr>
          <p:cNvPr id="7173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677863" y="1985554"/>
            <a:ext cx="8596312" cy="405647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1983 – vzniká </a:t>
            </a:r>
            <a:r>
              <a:rPr lang="cs-CZ" altLang="cs-CZ" dirty="0" err="1" smtClean="0">
                <a:solidFill>
                  <a:schemeClr val="tx1"/>
                </a:solidFill>
              </a:rPr>
              <a:t>McSki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1986 – </a:t>
            </a:r>
            <a:r>
              <a:rPr lang="cs-CZ" altLang="cs-CZ" dirty="0" err="1" smtClean="0">
                <a:solidFill>
                  <a:schemeClr val="tx1"/>
                </a:solidFill>
              </a:rPr>
              <a:t>Tonny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Finn</a:t>
            </a:r>
            <a:r>
              <a:rPr lang="cs-CZ" altLang="cs-CZ" dirty="0" smtClean="0">
                <a:solidFill>
                  <a:schemeClr val="tx1"/>
                </a:solidFill>
              </a:rPr>
              <a:t> představuje </a:t>
            </a:r>
            <a:r>
              <a:rPr lang="cs-CZ" altLang="cs-CZ" dirty="0" err="1" smtClean="0">
                <a:solidFill>
                  <a:schemeClr val="tx1"/>
                </a:solidFill>
              </a:rPr>
              <a:t>Skiboarding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1991 – </a:t>
            </a:r>
            <a:r>
              <a:rPr lang="cs-CZ" altLang="cs-CZ" dirty="0" err="1" smtClean="0">
                <a:solidFill>
                  <a:schemeClr val="tx1"/>
                </a:solidFill>
              </a:rPr>
              <a:t>Hyperlite</a:t>
            </a:r>
            <a:r>
              <a:rPr lang="cs-CZ" altLang="cs-CZ" dirty="0" smtClean="0">
                <a:solidFill>
                  <a:schemeClr val="tx1"/>
                </a:solidFill>
              </a:rPr>
              <a:t> vyrábí první </a:t>
            </a:r>
            <a:r>
              <a:rPr lang="cs-CZ" altLang="cs-CZ" dirty="0" err="1" smtClean="0">
                <a:solidFill>
                  <a:schemeClr val="tx1"/>
                </a:solidFill>
              </a:rPr>
              <a:t>wakeboard</a:t>
            </a:r>
            <a:r>
              <a:rPr lang="cs-CZ" altLang="cs-CZ" dirty="0" smtClean="0">
                <a:solidFill>
                  <a:schemeClr val="tx1"/>
                </a:solidFill>
              </a:rPr>
              <a:t> na světě </a:t>
            </a:r>
          </a:p>
        </p:txBody>
      </p:sp>
      <p:pic>
        <p:nvPicPr>
          <p:cNvPr id="8196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834" y="3357154"/>
            <a:ext cx="2204429" cy="33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tony-finn-1986-waterski-magazine-cover-skurfer-tom-k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464" y="3336482"/>
            <a:ext cx="2534195" cy="3363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4675" y="2179913"/>
            <a:ext cx="2299062" cy="44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21108" y="335280"/>
            <a:ext cx="8596312" cy="1611085"/>
          </a:xfrm>
        </p:spPr>
        <p:txBody>
          <a:bodyPr/>
          <a:lstStyle/>
          <a:p>
            <a:r>
              <a:rPr lang="cs-CZ" altLang="cs-CZ" sz="4400" dirty="0" smtClean="0"/>
              <a:t>Teoretická část</a:t>
            </a:r>
            <a:br>
              <a:rPr lang="cs-CZ" altLang="cs-CZ" sz="4400" dirty="0" smtClean="0"/>
            </a:br>
            <a:r>
              <a:rPr lang="cs-CZ" altLang="cs-CZ" sz="4400" dirty="0" smtClean="0"/>
              <a:t>	Historie </a:t>
            </a:r>
            <a:r>
              <a:rPr lang="cs-CZ" altLang="cs-CZ" sz="4400" dirty="0" err="1" smtClean="0"/>
              <a:t>wakeboardingu</a:t>
            </a:r>
            <a:endParaRPr lang="cs-CZ" altLang="cs-CZ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521108" y="335280"/>
            <a:ext cx="8596312" cy="1611085"/>
          </a:xfrm>
        </p:spPr>
        <p:txBody>
          <a:bodyPr/>
          <a:lstStyle/>
          <a:p>
            <a:r>
              <a:rPr lang="cs-CZ" altLang="cs-CZ" sz="4400" dirty="0" smtClean="0"/>
              <a:t>Vliv </a:t>
            </a:r>
            <a:r>
              <a:rPr lang="cs-CZ" altLang="cs-CZ" sz="4400" dirty="0" smtClean="0"/>
              <a:t>ergonomie</a:t>
            </a:r>
          </a:p>
        </p:txBody>
      </p:sp>
      <p:pic>
        <p:nvPicPr>
          <p:cNvPr id="9220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2464" y="1436915"/>
            <a:ext cx="7568313" cy="16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4720" y="3304905"/>
            <a:ext cx="3788229" cy="32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672045" y="4271554"/>
            <a:ext cx="666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/>
              <a:t>X</a:t>
            </a:r>
            <a:endParaRPr lang="cs-CZ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863" y="1476103"/>
            <a:ext cx="8596312" cy="456592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Deska </a:t>
            </a:r>
            <a:r>
              <a:rPr lang="cs-CZ" dirty="0" smtClean="0"/>
              <a:t>do </a:t>
            </a:r>
            <a:r>
              <a:rPr lang="cs-CZ" dirty="0" err="1" smtClean="0"/>
              <a:t>cable</a:t>
            </a:r>
            <a:r>
              <a:rPr lang="cs-CZ" dirty="0" smtClean="0"/>
              <a:t> parku x za loď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Rocker </a:t>
            </a:r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Regular</a:t>
            </a:r>
            <a:r>
              <a:rPr lang="cs-CZ" dirty="0" smtClean="0"/>
              <a:t> x </a:t>
            </a:r>
            <a:r>
              <a:rPr lang="cs-CZ" dirty="0" err="1" smtClean="0"/>
              <a:t>Goofy</a:t>
            </a:r>
            <a:r>
              <a:rPr lang="cs-CZ" dirty="0" smtClean="0"/>
              <a:t> (TWIN TIP!)</a:t>
            </a:r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Frontside</a:t>
            </a:r>
            <a:r>
              <a:rPr lang="cs-CZ" dirty="0" smtClean="0"/>
              <a:t>, </a:t>
            </a:r>
            <a:r>
              <a:rPr lang="cs-CZ" dirty="0" err="1" smtClean="0"/>
              <a:t>Tail</a:t>
            </a:r>
            <a:r>
              <a:rPr lang="cs-CZ" dirty="0" smtClean="0"/>
              <a:t>, </a:t>
            </a:r>
            <a:r>
              <a:rPr lang="cs-CZ" dirty="0" err="1" smtClean="0"/>
              <a:t>Backside</a:t>
            </a:r>
            <a:r>
              <a:rPr lang="cs-CZ" dirty="0" smtClean="0"/>
              <a:t>, Tip = Nose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21108" y="335280"/>
            <a:ext cx="8596312" cy="1611085"/>
          </a:xfrm>
        </p:spPr>
        <p:txBody>
          <a:bodyPr/>
          <a:lstStyle/>
          <a:p>
            <a:r>
              <a:rPr lang="cs-CZ" altLang="cs-CZ" sz="4400" dirty="0" smtClean="0"/>
              <a:t>Terminologie</a:t>
            </a:r>
            <a:endParaRPr lang="cs-CZ" altLang="cs-CZ" sz="4400" dirty="0" smtClean="0"/>
          </a:p>
        </p:txBody>
      </p:sp>
      <p:pic>
        <p:nvPicPr>
          <p:cNvPr id="5" name="Obrázek 10" descr="flosny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823216" y="1240971"/>
            <a:ext cx="3333845" cy="2446155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1" y="3971109"/>
            <a:ext cx="6008913" cy="75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5292" y="4822370"/>
            <a:ext cx="6087291" cy="76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7442" y="5670231"/>
            <a:ext cx="6032454" cy="80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21108" y="335280"/>
            <a:ext cx="8596312" cy="1611085"/>
          </a:xfrm>
        </p:spPr>
        <p:txBody>
          <a:bodyPr/>
          <a:lstStyle/>
          <a:p>
            <a:r>
              <a:rPr lang="cs-CZ" altLang="cs-CZ" sz="4400" dirty="0" smtClean="0"/>
              <a:t>Aplikační část</a:t>
            </a:r>
            <a:br>
              <a:rPr lang="cs-CZ" altLang="cs-CZ" sz="4400" dirty="0" smtClean="0"/>
            </a:br>
            <a:r>
              <a:rPr lang="cs-CZ" altLang="cs-CZ" sz="4400" dirty="0" smtClean="0"/>
              <a:t>	Zpracování dat </a:t>
            </a:r>
          </a:p>
        </p:txBody>
      </p:sp>
      <p:graphicFrame>
        <p:nvGraphicFramePr>
          <p:cNvPr id="9" name="Graf 8"/>
          <p:cNvGraphicFramePr/>
          <p:nvPr/>
        </p:nvGraphicFramePr>
        <p:xfrm>
          <a:off x="0" y="2125026"/>
          <a:ext cx="5117102" cy="247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/>
          <p:nvPr/>
        </p:nvGraphicFramePr>
        <p:xfrm>
          <a:off x="5086076" y="2155371"/>
          <a:ext cx="5050701" cy="244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136469" y="4993877"/>
          <a:ext cx="7223763" cy="753780"/>
        </p:xfrm>
        <a:graphic>
          <a:graphicData uri="http://schemas.openxmlformats.org/drawingml/2006/table">
            <a:tbl>
              <a:tblPr/>
              <a:tblGrid>
                <a:gridCol w="1205553"/>
                <a:gridCol w="401214"/>
                <a:gridCol w="401214"/>
                <a:gridCol w="401214"/>
                <a:gridCol w="401214"/>
                <a:gridCol w="401214"/>
                <a:gridCol w="401214"/>
                <a:gridCol w="401214"/>
                <a:gridCol w="401214"/>
                <a:gridCol w="401214"/>
                <a:gridCol w="401214"/>
                <a:gridCol w="401214"/>
                <a:gridCol w="401214"/>
                <a:gridCol w="401214"/>
                <a:gridCol w="401214"/>
                <a:gridCol w="401214"/>
              </a:tblGrid>
              <a:tr h="430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Velikost [cm]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 Model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21108" y="335280"/>
            <a:ext cx="8596312" cy="1611085"/>
          </a:xfrm>
        </p:spPr>
        <p:txBody>
          <a:bodyPr/>
          <a:lstStyle/>
          <a:p>
            <a:r>
              <a:rPr lang="cs-CZ" altLang="cs-CZ" sz="4400" dirty="0" smtClean="0"/>
              <a:t>Rádius </a:t>
            </a:r>
            <a:r>
              <a:rPr lang="cs-CZ" altLang="cs-CZ" sz="4400" dirty="0" smtClean="0"/>
              <a:t>efektivní hrany </a:t>
            </a:r>
          </a:p>
        </p:txBody>
      </p:sp>
      <p:pic>
        <p:nvPicPr>
          <p:cNvPr id="6" name="Obrázek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18" y="1724297"/>
            <a:ext cx="5941014" cy="198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07955" y="2076995"/>
            <a:ext cx="5500868" cy="197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042" y="3814354"/>
            <a:ext cx="3969884" cy="169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4537" y="4376057"/>
            <a:ext cx="4193177" cy="17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8937" y="5016138"/>
            <a:ext cx="4120513" cy="163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21108" y="335280"/>
            <a:ext cx="8596312" cy="1611085"/>
          </a:xfrm>
        </p:spPr>
        <p:txBody>
          <a:bodyPr/>
          <a:lstStyle/>
          <a:p>
            <a:r>
              <a:rPr lang="cs-CZ" altLang="cs-CZ" sz="4400" dirty="0" err="1" smtClean="0"/>
              <a:t>Twin</a:t>
            </a:r>
            <a:r>
              <a:rPr lang="cs-CZ" altLang="cs-CZ" sz="4400" dirty="0" smtClean="0"/>
              <a:t> </a:t>
            </a:r>
            <a:r>
              <a:rPr lang="cs-CZ" altLang="cs-CZ" sz="4400" dirty="0" smtClean="0"/>
              <a:t>tip patka/špice 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32" y="1554480"/>
            <a:ext cx="6045517" cy="22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49486"/>
            <a:ext cx="5744799" cy="241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835" y="1055008"/>
            <a:ext cx="5000625" cy="192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3863" y="3284492"/>
            <a:ext cx="562138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1041" y="4976949"/>
            <a:ext cx="2931678" cy="167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Vlastní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10000"/>
      </a:accent1>
      <a:accent2>
        <a:srgbClr val="810000"/>
      </a:accent2>
      <a:accent3>
        <a:srgbClr val="560000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1163</TotalTime>
  <Words>252</Words>
  <Application>Microsoft Office PowerPoint</Application>
  <PresentationFormat>Vlastní</PresentationFormat>
  <Paragraphs>91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Fazeta</vt:lpstr>
      <vt:lpstr>Návrh a konstrukce wakeboardového slidovacího prkna z hlediska ergonomie v závilosti na technologii výroby Bakalářská práce</vt:lpstr>
      <vt:lpstr>Cíl práce</vt:lpstr>
      <vt:lpstr>Struktura práce</vt:lpstr>
      <vt:lpstr>Teoretická část  Historie wakeboardingu</vt:lpstr>
      <vt:lpstr>Vliv ergonomie</vt:lpstr>
      <vt:lpstr>Terminologie</vt:lpstr>
      <vt:lpstr>Aplikační část  Zpracování dat </vt:lpstr>
      <vt:lpstr>Rádius efektivní hrany </vt:lpstr>
      <vt:lpstr>Twin tip patka/špice </vt:lpstr>
      <vt:lpstr>Profil jádra</vt:lpstr>
      <vt:lpstr>3D vybrání </vt:lpstr>
      <vt:lpstr>Technologické vlivy - jádro</vt:lpstr>
      <vt:lpstr>Konstrukce prkna </vt:lpstr>
      <vt:lpstr>Design prkna</vt:lpstr>
      <vt:lpstr>Závěr  </vt:lpstr>
      <vt:lpstr>DĚKUJI ZA  POZORNOST</vt:lpstr>
      <vt:lpstr>Otázky vedoucího a oponenta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Tomas</cp:lastModifiedBy>
  <cp:revision>85</cp:revision>
  <dcterms:created xsi:type="dcterms:W3CDTF">2015-10-09T09:08:26Z</dcterms:created>
  <dcterms:modified xsi:type="dcterms:W3CDTF">2018-05-29T11:22:20Z</dcterms:modified>
</cp:coreProperties>
</file>