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if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4" r:id="rId1"/>
  </p:sldMasterIdLst>
  <p:notesMasterIdLst>
    <p:notesMasterId r:id="rId14"/>
  </p:notesMasterIdLst>
  <p:sldIdLst>
    <p:sldId id="256" r:id="rId2"/>
    <p:sldId id="257" r:id="rId3"/>
    <p:sldId id="258" r:id="rId4"/>
    <p:sldId id="269" r:id="rId5"/>
    <p:sldId id="272" r:id="rId6"/>
    <p:sldId id="270" r:id="rId7"/>
    <p:sldId id="278" r:id="rId8"/>
    <p:sldId id="279" r:id="rId9"/>
    <p:sldId id="261" r:id="rId10"/>
    <p:sldId id="280" r:id="rId11"/>
    <p:sldId id="277" r:id="rId12"/>
    <p:sldId id="266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14" autoAdjust="0"/>
    <p:restoredTop sz="86450"/>
  </p:normalViewPr>
  <p:slideViewPr>
    <p:cSldViewPr snapToGrid="0">
      <p:cViewPr>
        <p:scale>
          <a:sx n="96" d="100"/>
          <a:sy n="96" d="100"/>
        </p:scale>
        <p:origin x="1720" y="8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List_Microsoft_Excelu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List_Microsoft_Excelu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List_Microsoft_Excelu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List_Microsoft_Excelu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List_Microsoft_Excelu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Tříska 0.5 mm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150.0</c:v>
                </c:pt>
                <c:pt idx="1">
                  <c:v>200.0</c:v>
                </c:pt>
                <c:pt idx="2">
                  <c:v>400.0</c:v>
                </c:pt>
                <c:pt idx="3">
                  <c:v>600.0</c:v>
                </c:pt>
                <c:pt idx="4">
                  <c:v>800.0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2.13</c:v>
                </c:pt>
                <c:pt idx="1">
                  <c:v>2.031</c:v>
                </c:pt>
                <c:pt idx="2">
                  <c:v>2.01</c:v>
                </c:pt>
                <c:pt idx="3">
                  <c:v>2.091</c:v>
                </c:pt>
                <c:pt idx="4">
                  <c:v>2.237</c:v>
                </c:pt>
              </c:numCache>
            </c:numRef>
          </c:val>
          <c:extLst xmlns:c16r2="http://schemas.microsoft.com/office/drawing/2015/06/chart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1996532976"/>
        <c:axId val="-2141714832"/>
      </c:barChart>
      <c:catAx>
        <c:axId val="-199653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2141714832"/>
        <c:crosses val="autoZero"/>
        <c:auto val="1"/>
        <c:lblAlgn val="ctr"/>
        <c:lblOffset val="100"/>
        <c:noMultiLvlLbl val="0"/>
      </c:catAx>
      <c:valAx>
        <c:axId val="-214171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996532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Tříska 1 mm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150.0</c:v>
                </c:pt>
                <c:pt idx="1">
                  <c:v>200.0</c:v>
                </c:pt>
                <c:pt idx="2">
                  <c:v>400.0</c:v>
                </c:pt>
                <c:pt idx="3">
                  <c:v>600.0</c:v>
                </c:pt>
                <c:pt idx="4">
                  <c:v>800.0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0.457</c:v>
                </c:pt>
                <c:pt idx="1">
                  <c:v>0.442</c:v>
                </c:pt>
                <c:pt idx="2">
                  <c:v>0.764</c:v>
                </c:pt>
                <c:pt idx="3">
                  <c:v>0.66</c:v>
                </c:pt>
                <c:pt idx="4">
                  <c:v>0.862</c:v>
                </c:pt>
              </c:numCache>
            </c:numRef>
          </c:val>
          <c:extLst xmlns:c16r2="http://schemas.microsoft.com/office/drawing/2015/06/chart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2141827824"/>
        <c:axId val="-2141900352"/>
      </c:barChart>
      <c:catAx>
        <c:axId val="-214182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2141900352"/>
        <c:crosses val="autoZero"/>
        <c:auto val="1"/>
        <c:lblAlgn val="ctr"/>
        <c:lblOffset val="100"/>
        <c:noMultiLvlLbl val="0"/>
      </c:catAx>
      <c:valAx>
        <c:axId val="-214190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214182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Tříska 1,5 mm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150.0</c:v>
                </c:pt>
                <c:pt idx="1">
                  <c:v>200.0</c:v>
                </c:pt>
                <c:pt idx="2">
                  <c:v>400.0</c:v>
                </c:pt>
                <c:pt idx="3">
                  <c:v>600.0</c:v>
                </c:pt>
                <c:pt idx="4">
                  <c:v>800.0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0.691</c:v>
                </c:pt>
                <c:pt idx="1">
                  <c:v>0.643</c:v>
                </c:pt>
                <c:pt idx="2">
                  <c:v>0.536</c:v>
                </c:pt>
                <c:pt idx="3">
                  <c:v>0.679</c:v>
                </c:pt>
                <c:pt idx="4">
                  <c:v>0.479</c:v>
                </c:pt>
              </c:numCache>
            </c:numRef>
          </c:val>
          <c:extLst xmlns:c16r2="http://schemas.microsoft.com/office/drawing/2015/06/chart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2100991808"/>
        <c:axId val="-2100585008"/>
      </c:barChart>
      <c:catAx>
        <c:axId val="-210099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2100585008"/>
        <c:crosses val="autoZero"/>
        <c:auto val="1"/>
        <c:lblAlgn val="ctr"/>
        <c:lblOffset val="100"/>
        <c:noMultiLvlLbl val="0"/>
      </c:catAx>
      <c:valAx>
        <c:axId val="-210058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210099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Výsledky experimentu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150.0</c:v>
                </c:pt>
                <c:pt idx="1">
                  <c:v>200.0</c:v>
                </c:pt>
                <c:pt idx="2">
                  <c:v>400.0</c:v>
                </c:pt>
                <c:pt idx="3">
                  <c:v>600.0</c:v>
                </c:pt>
                <c:pt idx="4">
                  <c:v>800.0</c:v>
                </c:pt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2.13</c:v>
                </c:pt>
                <c:pt idx="1">
                  <c:v>2.031</c:v>
                </c:pt>
                <c:pt idx="2">
                  <c:v>2.01</c:v>
                </c:pt>
                <c:pt idx="3">
                  <c:v>2.091</c:v>
                </c:pt>
                <c:pt idx="4">
                  <c:v>2.237</c:v>
                </c:pt>
              </c:numCache>
            </c:numRef>
          </c:val>
          <c:extLst xmlns:c16r2="http://schemas.microsoft.com/office/drawing/2015/06/chart"/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150.0</c:v>
                </c:pt>
                <c:pt idx="1">
                  <c:v>200.0</c:v>
                </c:pt>
                <c:pt idx="2">
                  <c:v>400.0</c:v>
                </c:pt>
                <c:pt idx="3">
                  <c:v>600.0</c:v>
                </c:pt>
                <c:pt idx="4">
                  <c:v>800.0</c:v>
                </c:pt>
              </c:numCache>
            </c:numRef>
          </c:cat>
          <c:val>
            <c:numRef>
              <c:f>List1!$C$2:$C$6</c:f>
              <c:numCache>
                <c:formatCode>General</c:formatCode>
                <c:ptCount val="5"/>
                <c:pt idx="0">
                  <c:v>0.457</c:v>
                </c:pt>
                <c:pt idx="1">
                  <c:v>0.442</c:v>
                </c:pt>
                <c:pt idx="2">
                  <c:v>0.764</c:v>
                </c:pt>
                <c:pt idx="3">
                  <c:v>0.66</c:v>
                </c:pt>
                <c:pt idx="4">
                  <c:v>0.862</c:v>
                </c:pt>
              </c:numCache>
            </c:numRef>
          </c:val>
          <c:extLst xmlns:c16r2="http://schemas.microsoft.com/office/drawing/2015/06/chart"/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List1!$A$2:$A$6</c:f>
              <c:numCache>
                <c:formatCode>General</c:formatCode>
                <c:ptCount val="5"/>
                <c:pt idx="0">
                  <c:v>150.0</c:v>
                </c:pt>
                <c:pt idx="1">
                  <c:v>200.0</c:v>
                </c:pt>
                <c:pt idx="2">
                  <c:v>400.0</c:v>
                </c:pt>
                <c:pt idx="3">
                  <c:v>600.0</c:v>
                </c:pt>
                <c:pt idx="4">
                  <c:v>800.0</c:v>
                </c:pt>
              </c:numCache>
            </c:numRef>
          </c:cat>
          <c:val>
            <c:numRef>
              <c:f>List1!$D$2:$D$6</c:f>
              <c:numCache>
                <c:formatCode>General</c:formatCode>
                <c:ptCount val="5"/>
                <c:pt idx="0">
                  <c:v>0.691</c:v>
                </c:pt>
                <c:pt idx="1">
                  <c:v>0.643</c:v>
                </c:pt>
                <c:pt idx="2">
                  <c:v>0.536</c:v>
                </c:pt>
                <c:pt idx="3">
                  <c:v>0.679</c:v>
                </c:pt>
                <c:pt idx="4">
                  <c:v>0.479</c:v>
                </c:pt>
              </c:numCache>
            </c:numRef>
          </c:val>
          <c:extLst xmlns:c16r2="http://schemas.microsoft.com/office/drawing/2015/06/chart"/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2002388192"/>
        <c:axId val="-2002385360"/>
      </c:barChart>
      <c:catAx>
        <c:axId val="-200238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2002385360"/>
        <c:crosses val="autoZero"/>
        <c:auto val="1"/>
        <c:lblAlgn val="ctr"/>
        <c:lblOffset val="100"/>
        <c:noMultiLvlLbl val="0"/>
      </c:catAx>
      <c:valAx>
        <c:axId val="-200238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200238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Řezný posuv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List1!$A$2:$A$5</c:f>
              <c:numCache>
                <c:formatCode>General</c:formatCode>
                <c:ptCount val="4"/>
                <c:pt idx="0">
                  <c:v>0.06</c:v>
                </c:pt>
                <c:pt idx="1">
                  <c:v>0.09</c:v>
                </c:pt>
                <c:pt idx="2">
                  <c:v>0.15</c:v>
                </c:pt>
                <c:pt idx="3">
                  <c:v>0.18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1.286</c:v>
                </c:pt>
                <c:pt idx="1">
                  <c:v>0.537</c:v>
                </c:pt>
                <c:pt idx="2">
                  <c:v>0.483</c:v>
                </c:pt>
                <c:pt idx="3">
                  <c:v>0.787</c:v>
                </c:pt>
              </c:numCache>
            </c:numRef>
          </c:val>
          <c:extLst xmlns:c16r2="http://schemas.microsoft.com/office/drawing/2015/06/chart"/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997315232"/>
        <c:axId val="-1997312912"/>
      </c:barChart>
      <c:catAx>
        <c:axId val="-199731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997312912"/>
        <c:crosses val="autoZero"/>
        <c:auto val="1"/>
        <c:lblAlgn val="ctr"/>
        <c:lblOffset val="100"/>
        <c:noMultiLvlLbl val="0"/>
      </c:catAx>
      <c:valAx>
        <c:axId val="-1997312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99731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60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4CE92-36E3-9F41-918A-698970B26965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B3EA2-837E-0B4A-A6AC-D7D9C5A091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70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C3856-E55B-4E1D-94DA-EB591D2DA44E}" type="datetimeFigureOut">
              <a:rPr lang="cs-CZ" smtClean="0"/>
              <a:t>31.05.18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770D097-28B9-4936-AB72-1F071B1E39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64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579197" y="2396742"/>
            <a:ext cx="10782412" cy="156577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cs-CZ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Vliv technologických parametrů na kvalitu povrchu obrobku</a:t>
            </a:r>
            <a:endParaRPr lang="cs-CZ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370009" y="4930823"/>
            <a:ext cx="9026139" cy="1291410"/>
          </a:xfrm>
        </p:spPr>
        <p:txBody>
          <a:bodyPr>
            <a:noAutofit/>
          </a:bodyPr>
          <a:lstStyle/>
          <a:p>
            <a:pPr algn="l">
              <a:spcBef>
                <a:spcPts val="6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Autor práce:	         Michal Šolc	</a:t>
            </a:r>
          </a:p>
          <a:p>
            <a:pPr algn="l">
              <a:spcBef>
                <a:spcPts val="6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Vedoucí práce: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Ing.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Ján Majerník,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Ph.D.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l">
              <a:spcBef>
                <a:spcPts val="6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Oponent práce:    doc. Ing. Ján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Kmec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CSc.</a:t>
            </a:r>
            <a:r>
              <a:rPr lang="cs-CZ" sz="2000" b="1" dirty="0" smtClean="0">
                <a:latin typeface="Franklin Gothic Book" panose="020B0503020102020204" pitchFamily="34" charset="0"/>
              </a:rPr>
              <a:t>	</a:t>
            </a:r>
            <a:endParaRPr lang="cs-CZ" sz="2000" b="1" dirty="0">
              <a:latin typeface="Franklin Gothic Book" panose="020B05030201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90621" y="836140"/>
            <a:ext cx="55559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Vysoká škola technická a ekonomická</a:t>
            </a:r>
          </a:p>
          <a:p>
            <a:r>
              <a:rPr lang="cs-CZ" sz="2800" dirty="0" smtClean="0"/>
              <a:t>Ústav </a:t>
            </a:r>
            <a:r>
              <a:rPr lang="cs-CZ" sz="2800" dirty="0" err="1" smtClean="0"/>
              <a:t>technicko-technologický</a:t>
            </a:r>
            <a:endParaRPr lang="cs-CZ" sz="2800" dirty="0"/>
          </a:p>
        </p:txBody>
      </p:sp>
      <p:pic>
        <p:nvPicPr>
          <p:cNvPr id="9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5" y="484850"/>
            <a:ext cx="1305396" cy="130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1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Diskuze výsledků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Zástupný symbol pro obsah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282010"/>
              </p:ext>
            </p:extLst>
          </p:nvPr>
        </p:nvGraphicFramePr>
        <p:xfrm>
          <a:off x="918266" y="2558612"/>
          <a:ext cx="10628760" cy="364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04616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ávěr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cs-CZ" b="1" dirty="0"/>
              <a:t>t</a:t>
            </a:r>
            <a:r>
              <a:rPr lang="cs-CZ" b="1" dirty="0" smtClean="0"/>
              <a:t>říska </a:t>
            </a:r>
            <a:r>
              <a:rPr lang="cs-CZ" b="1" dirty="0"/>
              <a:t>p = 1 mm</a:t>
            </a:r>
            <a:endParaRPr lang="cs-CZ" dirty="0"/>
          </a:p>
          <a:p>
            <a:pPr lvl="0">
              <a:lnSpc>
                <a:spcPct val="150000"/>
              </a:lnSpc>
            </a:pPr>
            <a:r>
              <a:rPr lang="cs-CZ" b="1" dirty="0"/>
              <a:t>ř</a:t>
            </a:r>
            <a:r>
              <a:rPr lang="cs-CZ" b="1" dirty="0" smtClean="0"/>
              <a:t>ezná </a:t>
            </a:r>
            <a:r>
              <a:rPr lang="cs-CZ" b="1" dirty="0"/>
              <a:t>rychlost </a:t>
            </a:r>
            <a:r>
              <a:rPr lang="cs-CZ" b="1" dirty="0" err="1"/>
              <a:t>v</a:t>
            </a:r>
            <a:r>
              <a:rPr lang="cs-CZ" b="1" baseline="-25000" dirty="0" err="1"/>
              <a:t>c</a:t>
            </a:r>
            <a:r>
              <a:rPr lang="cs-CZ" b="1" dirty="0"/>
              <a:t> = 200 m/min</a:t>
            </a:r>
            <a:endParaRPr lang="cs-CZ" dirty="0"/>
          </a:p>
          <a:p>
            <a:pPr lvl="0">
              <a:lnSpc>
                <a:spcPct val="150000"/>
              </a:lnSpc>
            </a:pPr>
            <a:r>
              <a:rPr lang="cs-CZ" b="1" dirty="0"/>
              <a:t>ř</a:t>
            </a:r>
            <a:r>
              <a:rPr lang="cs-CZ" b="1" dirty="0" smtClean="0"/>
              <a:t>ezný </a:t>
            </a:r>
            <a:r>
              <a:rPr lang="cs-CZ" b="1" dirty="0"/>
              <a:t>posuv f = 0,12 mm/</a:t>
            </a:r>
            <a:r>
              <a:rPr lang="cs-CZ" b="1" dirty="0" err="1"/>
              <a:t>ot</a:t>
            </a:r>
            <a:endParaRPr lang="cs-CZ" dirty="0"/>
          </a:p>
          <a:p>
            <a:pPr>
              <a:lnSpc>
                <a:spcPct val="150000"/>
              </a:lnSpc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753" y="1633310"/>
            <a:ext cx="3929551" cy="437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04616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587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79248" y="137160"/>
            <a:ext cx="12033504" cy="658368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latin typeface="Franklin Gothic Book" panose="020B0503020102020204" pitchFamily="34" charset="0"/>
              </a:rPr>
              <a:t/>
            </a:r>
            <a:br>
              <a:rPr lang="cs-CZ" b="1" dirty="0">
                <a:latin typeface="Franklin Gothic Book" panose="020B0503020102020204" pitchFamily="34" charset="0"/>
              </a:rPr>
            </a:br>
            <a:r>
              <a:rPr lang="cs-CZ" b="1" dirty="0" smtClean="0">
                <a:latin typeface="Franklin Gothic Book" panose="020B0503020102020204" pitchFamily="34" charset="0"/>
              </a:rPr>
              <a:t/>
            </a:r>
            <a:br>
              <a:rPr lang="cs-CZ" b="1" dirty="0" smtClean="0">
                <a:latin typeface="Franklin Gothic Book" panose="020B0503020102020204" pitchFamily="34" charset="0"/>
              </a:rPr>
            </a:br>
            <a:r>
              <a:rPr lang="cs-CZ" b="1" dirty="0" smtClean="0">
                <a:latin typeface="Franklin Gothic Book" panose="020B0503020102020204" pitchFamily="34" charset="0"/>
              </a:rPr>
              <a:t>Děkuji Vám za pozornost</a:t>
            </a:r>
            <a:br>
              <a:rPr lang="cs-CZ" b="1" dirty="0" smtClean="0">
                <a:latin typeface="Franklin Gothic Book" panose="020B0503020102020204" pitchFamily="34" charset="0"/>
              </a:rPr>
            </a:br>
            <a:r>
              <a:rPr lang="cs-CZ" b="1" dirty="0">
                <a:latin typeface="Franklin Gothic Book" panose="020B0503020102020204" pitchFamily="34" charset="0"/>
              </a:rPr>
              <a:t/>
            </a:r>
            <a:br>
              <a:rPr lang="cs-CZ" b="1" dirty="0">
                <a:latin typeface="Franklin Gothic Book" panose="020B0503020102020204" pitchFamily="34" charset="0"/>
              </a:rPr>
            </a:br>
            <a:r>
              <a:rPr lang="cs-CZ" b="1" dirty="0" smtClean="0">
                <a:latin typeface="Franklin Gothic Book" panose="020B0503020102020204" pitchFamily="34" charset="0"/>
              </a:rPr>
              <a:t/>
            </a:r>
            <a:br>
              <a:rPr lang="cs-CZ" b="1" dirty="0" smtClean="0">
                <a:latin typeface="Franklin Gothic Book" panose="020B0503020102020204" pitchFamily="34" charset="0"/>
              </a:rPr>
            </a:br>
            <a:r>
              <a:rPr lang="cs-CZ" b="1" dirty="0">
                <a:latin typeface="Franklin Gothic Book" panose="020B0503020102020204" pitchFamily="34" charset="0"/>
              </a:rPr>
              <a:t/>
            </a:r>
            <a:br>
              <a:rPr lang="cs-CZ" b="1" dirty="0">
                <a:latin typeface="Franklin Gothic Book" panose="020B0503020102020204" pitchFamily="34" charset="0"/>
              </a:rPr>
            </a:br>
            <a:endParaRPr lang="cs-CZ" dirty="0"/>
          </a:p>
        </p:txBody>
      </p:sp>
      <p:pic>
        <p:nvPicPr>
          <p:cNvPr id="3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04616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Motivace a důvody k řešení daného problému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38645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platnění nasbíraných teoretických znalostí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ozšíření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vědomostí v daném problému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sobní zájem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04616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5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0269" y="1575421"/>
            <a:ext cx="9603275" cy="32945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popsat technologii </a:t>
            </a:r>
            <a:r>
              <a:rPr lang="cs-CZ" sz="2400" dirty="0" smtClean="0"/>
              <a:t>soustružení, nástroje</a:t>
            </a:r>
            <a:r>
              <a:rPr lang="cs-CZ" sz="2400" dirty="0"/>
              <a:t>, </a:t>
            </a:r>
            <a:r>
              <a:rPr lang="cs-CZ" sz="2400" dirty="0" smtClean="0"/>
              <a:t>řezné materiály řezné </a:t>
            </a:r>
            <a:r>
              <a:rPr lang="cs-CZ" sz="2400" dirty="0"/>
              <a:t>parametry 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popsat </a:t>
            </a:r>
            <a:r>
              <a:rPr lang="cs-CZ" sz="2400" dirty="0"/>
              <a:t>drsnost povrchu, </a:t>
            </a:r>
            <a:r>
              <a:rPr lang="cs-CZ" sz="2400" dirty="0" smtClean="0"/>
              <a:t>jakým způsobem </a:t>
            </a:r>
            <a:r>
              <a:rPr lang="cs-CZ" sz="2400" dirty="0"/>
              <a:t>se </a:t>
            </a:r>
            <a:r>
              <a:rPr lang="cs-CZ" sz="2400" dirty="0" smtClean="0"/>
              <a:t>měří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popsat </a:t>
            </a:r>
            <a:r>
              <a:rPr lang="cs-CZ" sz="2400" dirty="0"/>
              <a:t>vliv </a:t>
            </a:r>
            <a:r>
              <a:rPr lang="cs-CZ" sz="2400" dirty="0" smtClean="0"/>
              <a:t>jednotlivých řezných </a:t>
            </a:r>
            <a:r>
              <a:rPr lang="cs-CZ" sz="2400" dirty="0"/>
              <a:t>parametrů na drsnost </a:t>
            </a:r>
            <a:r>
              <a:rPr lang="cs-CZ" sz="2400" dirty="0" smtClean="0"/>
              <a:t>obráběné </a:t>
            </a:r>
            <a:r>
              <a:rPr lang="cs-CZ" sz="2400" dirty="0" smtClean="0"/>
              <a:t>plochy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smtClean="0"/>
              <a:t>provést </a:t>
            </a:r>
            <a:r>
              <a:rPr lang="cs-CZ" sz="2400" dirty="0"/>
              <a:t>experiment se </a:t>
            </a:r>
            <a:r>
              <a:rPr lang="cs-CZ" sz="2400" dirty="0" smtClean="0"/>
              <a:t>změnami technologických parametrů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vyhodnocení výsledků</a:t>
            </a:r>
            <a:endParaRPr lang="cs-CZ" sz="2400" dirty="0"/>
          </a:p>
        </p:txBody>
      </p:sp>
      <p:pic>
        <p:nvPicPr>
          <p:cNvPr id="4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17868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191364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Výzkumný problém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Nalezení optimálních technologických parametrů:</a:t>
            </a:r>
          </a:p>
          <a:p>
            <a:pPr lvl="1">
              <a:lnSpc>
                <a:spcPct val="15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ateriál obrobku 11 523</a:t>
            </a:r>
          </a:p>
          <a:p>
            <a:pPr lvl="1">
              <a:lnSpc>
                <a:spcPct val="15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ateriál řezné destičky SK</a:t>
            </a:r>
          </a:p>
          <a:p>
            <a:pPr lvl="1">
              <a:lnSpc>
                <a:spcPct val="150000"/>
              </a:lnSpc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ozhodující faktor drsnost povrchu obrobku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04616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9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Metodika práce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0270" y="1790524"/>
            <a:ext cx="9603275" cy="32945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Literární rešerše: 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ýpočet optimálních řezných podmínek</a:t>
            </a:r>
          </a:p>
          <a:p>
            <a:pPr lvl="1"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rsnost povrchu dle strojnických tabulek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Pozorování (experiment):</a:t>
            </a:r>
          </a:p>
          <a:p>
            <a:pPr lvl="1"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jištění nejvhodnějších technologických paramentů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Srovnávání</a:t>
            </a:r>
          </a:p>
          <a:p>
            <a:pPr lvl="1"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orovnání výsledů experimentu</a:t>
            </a:r>
          </a:p>
          <a:p>
            <a:pPr lvl="1">
              <a:lnSpc>
                <a:spcPct val="150000"/>
              </a:lnSpc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04616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0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Arial" charset="0"/>
                <a:ea typeface="Arial" charset="0"/>
                <a:cs typeface="Arial" charset="0"/>
              </a:rPr>
              <a:t>Diskuze výsledků 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b="1" dirty="0" smtClean="0">
                <a:latin typeface="Arial" charset="0"/>
                <a:ea typeface="Arial" charset="0"/>
                <a:cs typeface="Arial" charset="0"/>
              </a:rPr>
              <a:t> sada A</a:t>
            </a:r>
            <a:endParaRPr lang="cs-CZ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Zástupný symbol pro obsah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768095"/>
              </p:ext>
            </p:extLst>
          </p:nvPr>
        </p:nvGraphicFramePr>
        <p:xfrm>
          <a:off x="798444" y="185327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04616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 smtClean="0">
                <a:latin typeface="Arial" charset="0"/>
                <a:ea typeface="Arial" charset="0"/>
                <a:cs typeface="Arial" charset="0"/>
              </a:rPr>
              <a:t>Diskuze výsledků 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b="1" dirty="0" smtClean="0">
                <a:latin typeface="Arial" charset="0"/>
                <a:ea typeface="Arial" charset="0"/>
                <a:cs typeface="Arial" charset="0"/>
              </a:rPr>
              <a:t> sada B</a:t>
            </a:r>
            <a:endParaRPr lang="cs-CZ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Zástupný symbol pro obsah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698319"/>
              </p:ext>
            </p:extLst>
          </p:nvPr>
        </p:nvGraphicFramePr>
        <p:xfrm>
          <a:off x="706148" y="2504661"/>
          <a:ext cx="10795566" cy="3703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04616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6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 smtClean="0">
                <a:latin typeface="Arial" charset="0"/>
                <a:ea typeface="Arial" charset="0"/>
                <a:cs typeface="Arial" charset="0"/>
              </a:rPr>
              <a:t>Diskuze výsledků </a:t>
            </a:r>
            <a:r>
              <a:rPr lang="mr-IN" b="1" dirty="0" smtClean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cs-CZ" b="1" dirty="0" smtClean="0">
                <a:latin typeface="Arial" charset="0"/>
                <a:ea typeface="Arial" charset="0"/>
                <a:cs typeface="Arial" charset="0"/>
              </a:rPr>
              <a:t> sada C</a:t>
            </a:r>
            <a:endParaRPr lang="cs-CZ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Zástupný symbol pro obsah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2480503"/>
              </p:ext>
            </p:extLst>
          </p:nvPr>
        </p:nvGraphicFramePr>
        <p:xfrm>
          <a:off x="732654" y="2491410"/>
          <a:ext cx="10795566" cy="3703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04616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130270" y="883425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Diskuze výsledků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290361"/>
              </p:ext>
            </p:extLst>
          </p:nvPr>
        </p:nvGraphicFramePr>
        <p:xfrm>
          <a:off x="702365" y="1408043"/>
          <a:ext cx="10744200" cy="4870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https://upload.wikimedia.org/wikipedia/commons/thumb/2/2a/Logo_vste.jpg/235px-Logo_vs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" y="6204616"/>
            <a:ext cx="572936" cy="5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154478" y="6368463"/>
            <a:ext cx="239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MICHAL ŠOLC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erie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5294</TotalTime>
  <Words>192</Words>
  <Application>Microsoft Macintosh PowerPoint</Application>
  <PresentationFormat>Širokoúhlá obrazovka</PresentationFormat>
  <Paragraphs>55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Calibri</vt:lpstr>
      <vt:lpstr>Century Gothic</vt:lpstr>
      <vt:lpstr>Franklin Gothic Book</vt:lpstr>
      <vt:lpstr>Arial</vt:lpstr>
      <vt:lpstr>Galerie</vt:lpstr>
      <vt:lpstr>Vliv technologických parametrů na kvalitu povrchu obrobku</vt:lpstr>
      <vt:lpstr>Motivace a důvody k řešení daného problému</vt:lpstr>
      <vt:lpstr>Cíl práce</vt:lpstr>
      <vt:lpstr>Výzkumný problém</vt:lpstr>
      <vt:lpstr>Metodika práce </vt:lpstr>
      <vt:lpstr>Diskuze výsledků – sada A</vt:lpstr>
      <vt:lpstr>Diskuze výsledků – sada B</vt:lpstr>
      <vt:lpstr>Diskuze výsledků – sada C</vt:lpstr>
      <vt:lpstr>Diskuze výsledků</vt:lpstr>
      <vt:lpstr>Diskuze výsledků</vt:lpstr>
      <vt:lpstr>Závěr</vt:lpstr>
      <vt:lpstr>  Děkuji Vám za pozornost    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Metody výpočtu dynamických vlastností rotorů</dc:title>
  <dc:creator>Mirus</dc:creator>
  <cp:lastModifiedBy>2018 C4 Pešta Adam</cp:lastModifiedBy>
  <cp:revision>106</cp:revision>
  <cp:lastPrinted>2018-05-31T19:52:37Z</cp:lastPrinted>
  <dcterms:created xsi:type="dcterms:W3CDTF">2016-01-23T18:14:39Z</dcterms:created>
  <dcterms:modified xsi:type="dcterms:W3CDTF">2018-05-31T19:59:54Z</dcterms:modified>
</cp:coreProperties>
</file>