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7" r:id="rId6"/>
    <p:sldId id="264" r:id="rId7"/>
    <p:sldId id="266" r:id="rId8"/>
    <p:sldId id="265" r:id="rId9"/>
    <p:sldId id="260" r:id="rId10"/>
    <p:sldId id="268" r:id="rId11"/>
    <p:sldId id="269" r:id="rId12"/>
    <p:sldId id="270" r:id="rId13"/>
    <p:sldId id="271" r:id="rId14"/>
    <p:sldId id="261" r:id="rId15"/>
    <p:sldId id="262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8"/>
  </p:normalViewPr>
  <p:slideViewPr>
    <p:cSldViewPr snapToGrid="0" snapToObjects="1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davidpesta/Desktop/M1_gra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davidpesta/Desktop/M2_graf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davidpesta/Desktop/M3_graf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davidpesta/Desktop/M1_graf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davidpesta/Desktop/M2_graf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davidpesta/Desktop/M3_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M1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T - ls1</c:v>
          </c:tx>
          <c:spPr>
            <a:ln w="25400" cap="flat" cmpd="sng" algn="ctr">
              <a:solidFill>
                <a:schemeClr val="dk1">
                  <a:shade val="50000"/>
                </a:schemeClr>
              </a:solidFill>
              <a:prstDash val="solid"/>
            </a:ln>
            <a:effectLst/>
          </c:spPr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2.3E-2</c:v>
                </c:pt>
                <c:pt idx="15">
                  <c:v>9.1999999999999998E-2</c:v>
                </c:pt>
                <c:pt idx="16">
                  <c:v>0.18099999999999999</c:v>
                </c:pt>
                <c:pt idx="17">
                  <c:v>0.27900000000000003</c:v>
                </c:pt>
                <c:pt idx="18">
                  <c:v>0.375</c:v>
                </c:pt>
                <c:pt idx="19">
                  <c:v>0.505</c:v>
                </c:pt>
                <c:pt idx="20">
                  <c:v>0.65800000000000003</c:v>
                </c:pt>
                <c:pt idx="21">
                  <c:v>0.81100000000000005</c:v>
                </c:pt>
                <c:pt idx="22">
                  <c:v>0.96399999999999997</c:v>
                </c:pt>
                <c:pt idx="23">
                  <c:v>1.117</c:v>
                </c:pt>
                <c:pt idx="24">
                  <c:v>1.3460000000000001</c:v>
                </c:pt>
                <c:pt idx="25">
                  <c:v>1.575</c:v>
                </c:pt>
                <c:pt idx="26">
                  <c:v>1.8049999999999999</c:v>
                </c:pt>
                <c:pt idx="27">
                  <c:v>2.11</c:v>
                </c:pt>
                <c:pt idx="28">
                  <c:v>2.4929999999999999</c:v>
                </c:pt>
                <c:pt idx="29">
                  <c:v>3.028</c:v>
                </c:pt>
                <c:pt idx="30">
                  <c:v>3.7160000000000002</c:v>
                </c:pt>
                <c:pt idx="31">
                  <c:v>4.633</c:v>
                </c:pt>
                <c:pt idx="32">
                  <c:v>6.2380000000000004</c:v>
                </c:pt>
                <c:pt idx="33">
                  <c:v>9.6020000000000003</c:v>
                </c:pt>
                <c:pt idx="34">
                  <c:v>19.855</c:v>
                </c:pt>
              </c:numCache>
            </c:numRef>
          </c:xVal>
          <c:yVal>
            <c:numRef>
              <c:f>List1!$K$2:$K$36</c:f>
              <c:numCache>
                <c:formatCode>General</c:formatCode>
                <c:ptCount val="35"/>
                <c:pt idx="0">
                  <c:v>689.92</c:v>
                </c:pt>
                <c:pt idx="1">
                  <c:v>690.45499999999993</c:v>
                </c:pt>
                <c:pt idx="2">
                  <c:v>690.83500000000004</c:v>
                </c:pt>
                <c:pt idx="3">
                  <c:v>690.51</c:v>
                </c:pt>
                <c:pt idx="4">
                  <c:v>690.06500000000005</c:v>
                </c:pt>
                <c:pt idx="5">
                  <c:v>693.29</c:v>
                </c:pt>
                <c:pt idx="6">
                  <c:v>693.44</c:v>
                </c:pt>
                <c:pt idx="7">
                  <c:v>694.245</c:v>
                </c:pt>
                <c:pt idx="8">
                  <c:v>694.80499999999995</c:v>
                </c:pt>
                <c:pt idx="9">
                  <c:v>694.19</c:v>
                </c:pt>
                <c:pt idx="10">
                  <c:v>694.15000000000009</c:v>
                </c:pt>
                <c:pt idx="11">
                  <c:v>695.53499999999997</c:v>
                </c:pt>
                <c:pt idx="12">
                  <c:v>696.09</c:v>
                </c:pt>
                <c:pt idx="13">
                  <c:v>696.05</c:v>
                </c:pt>
                <c:pt idx="14">
                  <c:v>696.02</c:v>
                </c:pt>
                <c:pt idx="15">
                  <c:v>694.19</c:v>
                </c:pt>
                <c:pt idx="16">
                  <c:v>683.49</c:v>
                </c:pt>
                <c:pt idx="17">
                  <c:v>665.9849999999999</c:v>
                </c:pt>
                <c:pt idx="18">
                  <c:v>647.96</c:v>
                </c:pt>
                <c:pt idx="19">
                  <c:v>625.67000000000007</c:v>
                </c:pt>
                <c:pt idx="20">
                  <c:v>604.53</c:v>
                </c:pt>
                <c:pt idx="21">
                  <c:v>590.41499999999996</c:v>
                </c:pt>
                <c:pt idx="22">
                  <c:v>586.77</c:v>
                </c:pt>
                <c:pt idx="23">
                  <c:v>583.91000000000008</c:v>
                </c:pt>
                <c:pt idx="24">
                  <c:v>578.76</c:v>
                </c:pt>
                <c:pt idx="25">
                  <c:v>573.14499999999998</c:v>
                </c:pt>
                <c:pt idx="26">
                  <c:v>567.47</c:v>
                </c:pt>
                <c:pt idx="27">
                  <c:v>560.51499999999999</c:v>
                </c:pt>
                <c:pt idx="28">
                  <c:v>556.41999999999996</c:v>
                </c:pt>
                <c:pt idx="29">
                  <c:v>555.23</c:v>
                </c:pt>
                <c:pt idx="30">
                  <c:v>553.0150000000001</c:v>
                </c:pt>
                <c:pt idx="31">
                  <c:v>547.66</c:v>
                </c:pt>
                <c:pt idx="32">
                  <c:v>492.13499999999999</c:v>
                </c:pt>
                <c:pt idx="33">
                  <c:v>416.23</c:v>
                </c:pt>
                <c:pt idx="34">
                  <c:v>338.005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C62-0541-B646-AE79F2C21D14}"/>
            </c:ext>
          </c:extLst>
        </c:ser>
        <c:ser>
          <c:idx val="1"/>
          <c:order val="1"/>
          <c:tx>
            <c:v>T - ls2</c:v>
          </c:tx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2.3E-2</c:v>
                </c:pt>
                <c:pt idx="15">
                  <c:v>9.1999999999999998E-2</c:v>
                </c:pt>
                <c:pt idx="16">
                  <c:v>0.18099999999999999</c:v>
                </c:pt>
                <c:pt idx="17">
                  <c:v>0.27900000000000003</c:v>
                </c:pt>
                <c:pt idx="18">
                  <c:v>0.375</c:v>
                </c:pt>
                <c:pt idx="19">
                  <c:v>0.505</c:v>
                </c:pt>
                <c:pt idx="20">
                  <c:v>0.65800000000000003</c:v>
                </c:pt>
                <c:pt idx="21">
                  <c:v>0.81100000000000005</c:v>
                </c:pt>
                <c:pt idx="22">
                  <c:v>0.96399999999999997</c:v>
                </c:pt>
                <c:pt idx="23">
                  <c:v>1.117</c:v>
                </c:pt>
                <c:pt idx="24">
                  <c:v>1.3460000000000001</c:v>
                </c:pt>
                <c:pt idx="25">
                  <c:v>1.575</c:v>
                </c:pt>
                <c:pt idx="26">
                  <c:v>1.8049999999999999</c:v>
                </c:pt>
                <c:pt idx="27">
                  <c:v>2.11</c:v>
                </c:pt>
                <c:pt idx="28">
                  <c:v>2.4929999999999999</c:v>
                </c:pt>
                <c:pt idx="29">
                  <c:v>3.028</c:v>
                </c:pt>
                <c:pt idx="30">
                  <c:v>3.7160000000000002</c:v>
                </c:pt>
                <c:pt idx="31">
                  <c:v>4.633</c:v>
                </c:pt>
                <c:pt idx="32">
                  <c:v>6.2380000000000004</c:v>
                </c:pt>
                <c:pt idx="33">
                  <c:v>9.6020000000000003</c:v>
                </c:pt>
                <c:pt idx="34">
                  <c:v>19.855</c:v>
                </c:pt>
              </c:numCache>
            </c:numRef>
          </c:xVal>
          <c:yVal>
            <c:numRef>
              <c:f>List1!$L$2:$L$36</c:f>
              <c:numCache>
                <c:formatCode>General</c:formatCode>
                <c:ptCount val="35"/>
                <c:pt idx="2">
                  <c:v>684.59500000000003</c:v>
                </c:pt>
                <c:pt idx="3">
                  <c:v>688.90499999999997</c:v>
                </c:pt>
                <c:pt idx="4">
                  <c:v>690.06</c:v>
                </c:pt>
                <c:pt idx="5">
                  <c:v>689.44499999999994</c:v>
                </c:pt>
                <c:pt idx="6">
                  <c:v>689.495</c:v>
                </c:pt>
                <c:pt idx="7">
                  <c:v>691.38499999999999</c:v>
                </c:pt>
                <c:pt idx="8">
                  <c:v>692.63000000000011</c:v>
                </c:pt>
                <c:pt idx="9">
                  <c:v>692.42499999999995</c:v>
                </c:pt>
                <c:pt idx="10">
                  <c:v>692.15</c:v>
                </c:pt>
                <c:pt idx="11">
                  <c:v>690.71499999999992</c:v>
                </c:pt>
                <c:pt idx="12">
                  <c:v>691.39</c:v>
                </c:pt>
                <c:pt idx="13">
                  <c:v>692.22</c:v>
                </c:pt>
                <c:pt idx="14">
                  <c:v>692.15000000000009</c:v>
                </c:pt>
                <c:pt idx="15">
                  <c:v>690.03</c:v>
                </c:pt>
                <c:pt idx="16">
                  <c:v>678.61999999999989</c:v>
                </c:pt>
                <c:pt idx="17">
                  <c:v>660.74</c:v>
                </c:pt>
                <c:pt idx="18">
                  <c:v>643.25</c:v>
                </c:pt>
                <c:pt idx="19">
                  <c:v>621.29500000000007</c:v>
                </c:pt>
                <c:pt idx="20">
                  <c:v>600.88499999999999</c:v>
                </c:pt>
                <c:pt idx="21">
                  <c:v>589.13</c:v>
                </c:pt>
                <c:pt idx="22">
                  <c:v>585.98</c:v>
                </c:pt>
                <c:pt idx="23">
                  <c:v>582.94500000000005</c:v>
                </c:pt>
                <c:pt idx="24">
                  <c:v>576.8900000000001</c:v>
                </c:pt>
                <c:pt idx="25">
                  <c:v>571.53500000000008</c:v>
                </c:pt>
                <c:pt idx="26">
                  <c:v>565.95499999999993</c:v>
                </c:pt>
                <c:pt idx="27">
                  <c:v>559.37</c:v>
                </c:pt>
                <c:pt idx="28">
                  <c:v>556.23</c:v>
                </c:pt>
                <c:pt idx="29">
                  <c:v>554.72</c:v>
                </c:pt>
                <c:pt idx="30">
                  <c:v>552.29</c:v>
                </c:pt>
                <c:pt idx="31">
                  <c:v>544.05999999999995</c:v>
                </c:pt>
                <c:pt idx="32">
                  <c:v>468.33000000000004</c:v>
                </c:pt>
                <c:pt idx="33">
                  <c:v>390.13499999999999</c:v>
                </c:pt>
                <c:pt idx="34">
                  <c:v>317.13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C62-0541-B646-AE79F2C21D14}"/>
            </c:ext>
          </c:extLst>
        </c:ser>
        <c:ser>
          <c:idx val="2"/>
          <c:order val="2"/>
          <c:tx>
            <c:v>T - ls3</c:v>
          </c:tx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2.3E-2</c:v>
                </c:pt>
                <c:pt idx="15">
                  <c:v>9.1999999999999998E-2</c:v>
                </c:pt>
                <c:pt idx="16">
                  <c:v>0.18099999999999999</c:v>
                </c:pt>
                <c:pt idx="17">
                  <c:v>0.27900000000000003</c:v>
                </c:pt>
                <c:pt idx="18">
                  <c:v>0.375</c:v>
                </c:pt>
                <c:pt idx="19">
                  <c:v>0.505</c:v>
                </c:pt>
                <c:pt idx="20">
                  <c:v>0.65800000000000003</c:v>
                </c:pt>
                <c:pt idx="21">
                  <c:v>0.81100000000000005</c:v>
                </c:pt>
                <c:pt idx="22">
                  <c:v>0.96399999999999997</c:v>
                </c:pt>
                <c:pt idx="23">
                  <c:v>1.117</c:v>
                </c:pt>
                <c:pt idx="24">
                  <c:v>1.3460000000000001</c:v>
                </c:pt>
                <c:pt idx="25">
                  <c:v>1.575</c:v>
                </c:pt>
                <c:pt idx="26">
                  <c:v>1.8049999999999999</c:v>
                </c:pt>
                <c:pt idx="27">
                  <c:v>2.11</c:v>
                </c:pt>
                <c:pt idx="28">
                  <c:v>2.4929999999999999</c:v>
                </c:pt>
                <c:pt idx="29">
                  <c:v>3.028</c:v>
                </c:pt>
                <c:pt idx="30">
                  <c:v>3.7160000000000002</c:v>
                </c:pt>
                <c:pt idx="31">
                  <c:v>4.633</c:v>
                </c:pt>
                <c:pt idx="32">
                  <c:v>6.2380000000000004</c:v>
                </c:pt>
                <c:pt idx="33">
                  <c:v>9.6020000000000003</c:v>
                </c:pt>
                <c:pt idx="34">
                  <c:v>19.855</c:v>
                </c:pt>
              </c:numCache>
            </c:numRef>
          </c:xVal>
          <c:yVal>
            <c:numRef>
              <c:f>List1!$M$2:$M$36</c:f>
              <c:numCache>
                <c:formatCode>General</c:formatCode>
                <c:ptCount val="35"/>
                <c:pt idx="4">
                  <c:v>660.72500000000002</c:v>
                </c:pt>
                <c:pt idx="5">
                  <c:v>673.30500000000006</c:v>
                </c:pt>
                <c:pt idx="6">
                  <c:v>682.76</c:v>
                </c:pt>
                <c:pt idx="7">
                  <c:v>684.72499999999991</c:v>
                </c:pt>
                <c:pt idx="8">
                  <c:v>687.495</c:v>
                </c:pt>
                <c:pt idx="9">
                  <c:v>686.79499999999996</c:v>
                </c:pt>
                <c:pt idx="10">
                  <c:v>685.68499999999995</c:v>
                </c:pt>
                <c:pt idx="11">
                  <c:v>685.41499999999996</c:v>
                </c:pt>
                <c:pt idx="12">
                  <c:v>687.15000000000009</c:v>
                </c:pt>
                <c:pt idx="13">
                  <c:v>687.495</c:v>
                </c:pt>
                <c:pt idx="14">
                  <c:v>687.08999999999992</c:v>
                </c:pt>
                <c:pt idx="15">
                  <c:v>683.24</c:v>
                </c:pt>
                <c:pt idx="16">
                  <c:v>670.77</c:v>
                </c:pt>
                <c:pt idx="17">
                  <c:v>652.83999999999992</c:v>
                </c:pt>
                <c:pt idx="18">
                  <c:v>634.86500000000001</c:v>
                </c:pt>
                <c:pt idx="19">
                  <c:v>613.32500000000005</c:v>
                </c:pt>
                <c:pt idx="20">
                  <c:v>595.33000000000004</c:v>
                </c:pt>
                <c:pt idx="21">
                  <c:v>587.77499999999998</c:v>
                </c:pt>
                <c:pt idx="22">
                  <c:v>584.96499999999992</c:v>
                </c:pt>
                <c:pt idx="23">
                  <c:v>581.37</c:v>
                </c:pt>
                <c:pt idx="24">
                  <c:v>575.66499999999996</c:v>
                </c:pt>
                <c:pt idx="25">
                  <c:v>569.66</c:v>
                </c:pt>
                <c:pt idx="26">
                  <c:v>563.6400000000001</c:v>
                </c:pt>
                <c:pt idx="27">
                  <c:v>557.97499999999991</c:v>
                </c:pt>
                <c:pt idx="28">
                  <c:v>555.96499999999992</c:v>
                </c:pt>
                <c:pt idx="29">
                  <c:v>554.27500000000009</c:v>
                </c:pt>
                <c:pt idx="30">
                  <c:v>550.57999999999993</c:v>
                </c:pt>
                <c:pt idx="31">
                  <c:v>541.60500000000002</c:v>
                </c:pt>
                <c:pt idx="32">
                  <c:v>454.27</c:v>
                </c:pt>
                <c:pt idx="33">
                  <c:v>381.94</c:v>
                </c:pt>
                <c:pt idx="34">
                  <c:v>307.07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EC62-0541-B646-AE79F2C21D14}"/>
            </c:ext>
          </c:extLst>
        </c:ser>
        <c:ser>
          <c:idx val="3"/>
          <c:order val="3"/>
          <c:tx>
            <c:v>T - ls4</c:v>
          </c:tx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2.3E-2</c:v>
                </c:pt>
                <c:pt idx="15">
                  <c:v>9.1999999999999998E-2</c:v>
                </c:pt>
                <c:pt idx="16">
                  <c:v>0.18099999999999999</c:v>
                </c:pt>
                <c:pt idx="17">
                  <c:v>0.27900000000000003</c:v>
                </c:pt>
                <c:pt idx="18">
                  <c:v>0.375</c:v>
                </c:pt>
                <c:pt idx="19">
                  <c:v>0.505</c:v>
                </c:pt>
                <c:pt idx="20">
                  <c:v>0.65800000000000003</c:v>
                </c:pt>
                <c:pt idx="21">
                  <c:v>0.81100000000000005</c:v>
                </c:pt>
                <c:pt idx="22">
                  <c:v>0.96399999999999997</c:v>
                </c:pt>
                <c:pt idx="23">
                  <c:v>1.117</c:v>
                </c:pt>
                <c:pt idx="24">
                  <c:v>1.3460000000000001</c:v>
                </c:pt>
                <c:pt idx="25">
                  <c:v>1.575</c:v>
                </c:pt>
                <c:pt idx="26">
                  <c:v>1.8049999999999999</c:v>
                </c:pt>
                <c:pt idx="27">
                  <c:v>2.11</c:v>
                </c:pt>
                <c:pt idx="28">
                  <c:v>2.4929999999999999</c:v>
                </c:pt>
                <c:pt idx="29">
                  <c:v>3.028</c:v>
                </c:pt>
                <c:pt idx="30">
                  <c:v>3.7160000000000002</c:v>
                </c:pt>
                <c:pt idx="31">
                  <c:v>4.633</c:v>
                </c:pt>
                <c:pt idx="32">
                  <c:v>6.2380000000000004</c:v>
                </c:pt>
                <c:pt idx="33">
                  <c:v>9.6020000000000003</c:v>
                </c:pt>
                <c:pt idx="34">
                  <c:v>19.855</c:v>
                </c:pt>
              </c:numCache>
            </c:numRef>
          </c:xVal>
          <c:yVal>
            <c:numRef>
              <c:f>List1!$N$2:$N$36</c:f>
              <c:numCache>
                <c:formatCode>General</c:formatCode>
                <c:ptCount val="35"/>
                <c:pt idx="7">
                  <c:v>662.15499999999997</c:v>
                </c:pt>
                <c:pt idx="8">
                  <c:v>670.125</c:v>
                </c:pt>
                <c:pt idx="9">
                  <c:v>670.71499999999992</c:v>
                </c:pt>
                <c:pt idx="10">
                  <c:v>671</c:v>
                </c:pt>
                <c:pt idx="11">
                  <c:v>672.03</c:v>
                </c:pt>
                <c:pt idx="12">
                  <c:v>670.43000000000006</c:v>
                </c:pt>
                <c:pt idx="13">
                  <c:v>667.255</c:v>
                </c:pt>
                <c:pt idx="14">
                  <c:v>668.71</c:v>
                </c:pt>
                <c:pt idx="15">
                  <c:v>660.37</c:v>
                </c:pt>
                <c:pt idx="16">
                  <c:v>650.82500000000005</c:v>
                </c:pt>
                <c:pt idx="17">
                  <c:v>635.245</c:v>
                </c:pt>
                <c:pt idx="18">
                  <c:v>619.87</c:v>
                </c:pt>
                <c:pt idx="19">
                  <c:v>602.38</c:v>
                </c:pt>
                <c:pt idx="20">
                  <c:v>588.97</c:v>
                </c:pt>
                <c:pt idx="21">
                  <c:v>585.18000000000006</c:v>
                </c:pt>
                <c:pt idx="22">
                  <c:v>582.03500000000008</c:v>
                </c:pt>
                <c:pt idx="23">
                  <c:v>557.52500000000009</c:v>
                </c:pt>
                <c:pt idx="24">
                  <c:v>547.03499999999997</c:v>
                </c:pt>
                <c:pt idx="25">
                  <c:v>541.34500000000003</c:v>
                </c:pt>
                <c:pt idx="26">
                  <c:v>532.29999999999995</c:v>
                </c:pt>
                <c:pt idx="27">
                  <c:v>478.61500000000001</c:v>
                </c:pt>
                <c:pt idx="28">
                  <c:v>452.61500000000001</c:v>
                </c:pt>
                <c:pt idx="29">
                  <c:v>415.65499999999997</c:v>
                </c:pt>
                <c:pt idx="30">
                  <c:v>394.63499999999999</c:v>
                </c:pt>
                <c:pt idx="31">
                  <c:v>370.98500000000001</c:v>
                </c:pt>
                <c:pt idx="32">
                  <c:v>338.11</c:v>
                </c:pt>
                <c:pt idx="33">
                  <c:v>302.19499999999999</c:v>
                </c:pt>
                <c:pt idx="34">
                  <c:v>260.26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EC62-0541-B646-AE79F2C21D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067008"/>
        <c:axId val="99068928"/>
      </c:scatterChart>
      <c:valAx>
        <c:axId val="99067008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Čas</a:t>
                </a:r>
                <a:r>
                  <a:rPr lang="cs-CZ" baseline="0"/>
                  <a:t> [s]</a:t>
                </a:r>
                <a:endParaRPr lang="cs-CZ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9068928"/>
        <c:crosses val="autoZero"/>
        <c:crossBetween val="midCat"/>
        <c:majorUnit val="1"/>
      </c:valAx>
      <c:valAx>
        <c:axId val="99068928"/>
        <c:scaling>
          <c:orientation val="minMax"/>
          <c:max val="700"/>
          <c:min val="25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Teplota</a:t>
                </a:r>
                <a:r>
                  <a:rPr lang="cs-CZ" baseline="0"/>
                  <a:t> [°C]</a:t>
                </a:r>
                <a:endParaRPr lang="cs-CZ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9067008"/>
        <c:crosses val="autoZero"/>
        <c:crossBetween val="midCat"/>
        <c:majorUnit val="50"/>
        <c:minorUnit val="2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M2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T - ls1</c:v>
          </c:tx>
          <c:spPr>
            <a:ln w="25400" cap="flat" cmpd="sng" algn="ctr">
              <a:solidFill>
                <a:schemeClr val="dk1">
                  <a:shade val="50000"/>
                </a:schemeClr>
              </a:solidFill>
              <a:prstDash val="solid"/>
            </a:ln>
            <a:effectLst/>
          </c:spPr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0.11600000000000001</c:v>
                </c:pt>
                <c:pt idx="16">
                  <c:v>0.21199999999999999</c:v>
                </c:pt>
                <c:pt idx="17">
                  <c:v>0.33500000000000002</c:v>
                </c:pt>
                <c:pt idx="18">
                  <c:v>0.45500000000000002</c:v>
                </c:pt>
                <c:pt idx="19">
                  <c:v>0.61899999999999999</c:v>
                </c:pt>
                <c:pt idx="20">
                  <c:v>0.84099999999999997</c:v>
                </c:pt>
                <c:pt idx="21">
                  <c:v>0.98099999999999998</c:v>
                </c:pt>
                <c:pt idx="22">
                  <c:v>1.1140000000000001</c:v>
                </c:pt>
                <c:pt idx="23">
                  <c:v>1.3340000000000001</c:v>
                </c:pt>
                <c:pt idx="24">
                  <c:v>1.556</c:v>
                </c:pt>
                <c:pt idx="25">
                  <c:v>1.8149999999999999</c:v>
                </c:pt>
                <c:pt idx="26">
                  <c:v>2.1160000000000001</c:v>
                </c:pt>
                <c:pt idx="27">
                  <c:v>2.4460000000000002</c:v>
                </c:pt>
                <c:pt idx="28">
                  <c:v>3.105</c:v>
                </c:pt>
                <c:pt idx="29">
                  <c:v>3.4340000000000002</c:v>
                </c:pt>
                <c:pt idx="30">
                  <c:v>4.093</c:v>
                </c:pt>
                <c:pt idx="31">
                  <c:v>5.0810000000000004</c:v>
                </c:pt>
                <c:pt idx="32">
                  <c:v>6.3979999999999997</c:v>
                </c:pt>
                <c:pt idx="33">
                  <c:v>10.021000000000001</c:v>
                </c:pt>
                <c:pt idx="34">
                  <c:v>21.547999999999998</c:v>
                </c:pt>
              </c:numCache>
            </c:numRef>
          </c:xVal>
          <c:yVal>
            <c:numRef>
              <c:f>List1!$K$2:$K$36</c:f>
              <c:numCache>
                <c:formatCode>General</c:formatCode>
                <c:ptCount val="35"/>
                <c:pt idx="0">
                  <c:v>689.92499999999995</c:v>
                </c:pt>
                <c:pt idx="1">
                  <c:v>691.78500000000008</c:v>
                </c:pt>
                <c:pt idx="2">
                  <c:v>692.57999999999993</c:v>
                </c:pt>
                <c:pt idx="3">
                  <c:v>693.30500000000006</c:v>
                </c:pt>
                <c:pt idx="4">
                  <c:v>693.95499999999993</c:v>
                </c:pt>
                <c:pt idx="5">
                  <c:v>694.33999999999992</c:v>
                </c:pt>
                <c:pt idx="6">
                  <c:v>694.38</c:v>
                </c:pt>
                <c:pt idx="7">
                  <c:v>695.36999999999989</c:v>
                </c:pt>
                <c:pt idx="8">
                  <c:v>695.37</c:v>
                </c:pt>
                <c:pt idx="9">
                  <c:v>696.26</c:v>
                </c:pt>
                <c:pt idx="10">
                  <c:v>696.56500000000005</c:v>
                </c:pt>
                <c:pt idx="11">
                  <c:v>696.74</c:v>
                </c:pt>
                <c:pt idx="12">
                  <c:v>696.75</c:v>
                </c:pt>
                <c:pt idx="13">
                  <c:v>696.63499999999999</c:v>
                </c:pt>
                <c:pt idx="14">
                  <c:v>696.56500000000005</c:v>
                </c:pt>
                <c:pt idx="15">
                  <c:v>692.28500000000008</c:v>
                </c:pt>
                <c:pt idx="16">
                  <c:v>679.41</c:v>
                </c:pt>
                <c:pt idx="17">
                  <c:v>657.17499999999995</c:v>
                </c:pt>
                <c:pt idx="18">
                  <c:v>636.875</c:v>
                </c:pt>
                <c:pt idx="19">
                  <c:v>612.72500000000002</c:v>
                </c:pt>
                <c:pt idx="20">
                  <c:v>590.65499999999997</c:v>
                </c:pt>
                <c:pt idx="21">
                  <c:v>586.92000000000007</c:v>
                </c:pt>
                <c:pt idx="22">
                  <c:v>583.80499999999995</c:v>
                </c:pt>
                <c:pt idx="23">
                  <c:v>579.7349999999999</c:v>
                </c:pt>
                <c:pt idx="24">
                  <c:v>574.92000000000007</c:v>
                </c:pt>
                <c:pt idx="25">
                  <c:v>568.57500000000005</c:v>
                </c:pt>
                <c:pt idx="26">
                  <c:v>561.25</c:v>
                </c:pt>
                <c:pt idx="27">
                  <c:v>556.35</c:v>
                </c:pt>
                <c:pt idx="28">
                  <c:v>554.6099999999999</c:v>
                </c:pt>
                <c:pt idx="29">
                  <c:v>553.69000000000005</c:v>
                </c:pt>
                <c:pt idx="30">
                  <c:v>551.47500000000002</c:v>
                </c:pt>
                <c:pt idx="31">
                  <c:v>547.06500000000005</c:v>
                </c:pt>
                <c:pt idx="32">
                  <c:v>535.91</c:v>
                </c:pt>
                <c:pt idx="33">
                  <c:v>429.125</c:v>
                </c:pt>
                <c:pt idx="34">
                  <c:v>351.14499999999998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323-E541-9E7C-E1E9F34BE72D}"/>
            </c:ext>
          </c:extLst>
        </c:ser>
        <c:ser>
          <c:idx val="1"/>
          <c:order val="1"/>
          <c:tx>
            <c:v>T - ls2</c:v>
          </c:tx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0.11600000000000001</c:v>
                </c:pt>
                <c:pt idx="16">
                  <c:v>0.21199999999999999</c:v>
                </c:pt>
                <c:pt idx="17">
                  <c:v>0.33500000000000002</c:v>
                </c:pt>
                <c:pt idx="18">
                  <c:v>0.45500000000000002</c:v>
                </c:pt>
                <c:pt idx="19">
                  <c:v>0.61899999999999999</c:v>
                </c:pt>
                <c:pt idx="20">
                  <c:v>0.84099999999999997</c:v>
                </c:pt>
                <c:pt idx="21">
                  <c:v>0.98099999999999998</c:v>
                </c:pt>
                <c:pt idx="22">
                  <c:v>1.1140000000000001</c:v>
                </c:pt>
                <c:pt idx="23">
                  <c:v>1.3340000000000001</c:v>
                </c:pt>
                <c:pt idx="24">
                  <c:v>1.556</c:v>
                </c:pt>
                <c:pt idx="25">
                  <c:v>1.8149999999999999</c:v>
                </c:pt>
                <c:pt idx="26">
                  <c:v>2.1160000000000001</c:v>
                </c:pt>
                <c:pt idx="27">
                  <c:v>2.4460000000000002</c:v>
                </c:pt>
                <c:pt idx="28">
                  <c:v>3.105</c:v>
                </c:pt>
                <c:pt idx="29">
                  <c:v>3.4340000000000002</c:v>
                </c:pt>
                <c:pt idx="30">
                  <c:v>4.093</c:v>
                </c:pt>
                <c:pt idx="31">
                  <c:v>5.0810000000000004</c:v>
                </c:pt>
                <c:pt idx="32">
                  <c:v>6.3979999999999997</c:v>
                </c:pt>
                <c:pt idx="33">
                  <c:v>10.021000000000001</c:v>
                </c:pt>
                <c:pt idx="34">
                  <c:v>21.547999999999998</c:v>
                </c:pt>
              </c:numCache>
            </c:numRef>
          </c:xVal>
          <c:yVal>
            <c:numRef>
              <c:f>List1!$L$2:$L$36</c:f>
              <c:numCache>
                <c:formatCode>General</c:formatCode>
                <c:ptCount val="35"/>
                <c:pt idx="1">
                  <c:v>680.06500000000005</c:v>
                </c:pt>
                <c:pt idx="2">
                  <c:v>685.92499999999995</c:v>
                </c:pt>
                <c:pt idx="3">
                  <c:v>688.36999999999989</c:v>
                </c:pt>
                <c:pt idx="4">
                  <c:v>689.85</c:v>
                </c:pt>
                <c:pt idx="5">
                  <c:v>690.67000000000007</c:v>
                </c:pt>
                <c:pt idx="6">
                  <c:v>691.505</c:v>
                </c:pt>
                <c:pt idx="7">
                  <c:v>691.79</c:v>
                </c:pt>
                <c:pt idx="8">
                  <c:v>691.90000000000009</c:v>
                </c:pt>
                <c:pt idx="9">
                  <c:v>692.69499999999994</c:v>
                </c:pt>
                <c:pt idx="10">
                  <c:v>693.44</c:v>
                </c:pt>
                <c:pt idx="11">
                  <c:v>694.08500000000004</c:v>
                </c:pt>
                <c:pt idx="12">
                  <c:v>694.61500000000001</c:v>
                </c:pt>
                <c:pt idx="13">
                  <c:v>694.625</c:v>
                </c:pt>
                <c:pt idx="14">
                  <c:v>694.58</c:v>
                </c:pt>
                <c:pt idx="15">
                  <c:v>689.92000000000007</c:v>
                </c:pt>
                <c:pt idx="16">
                  <c:v>677.1400000000001</c:v>
                </c:pt>
                <c:pt idx="17">
                  <c:v>655.41499999999996</c:v>
                </c:pt>
                <c:pt idx="18">
                  <c:v>634.78</c:v>
                </c:pt>
                <c:pt idx="19">
                  <c:v>610.08999999999992</c:v>
                </c:pt>
                <c:pt idx="20">
                  <c:v>589.76</c:v>
                </c:pt>
                <c:pt idx="21">
                  <c:v>586.53</c:v>
                </c:pt>
                <c:pt idx="22">
                  <c:v>583.01</c:v>
                </c:pt>
                <c:pt idx="23">
                  <c:v>579.23500000000001</c:v>
                </c:pt>
                <c:pt idx="24">
                  <c:v>573.84500000000003</c:v>
                </c:pt>
                <c:pt idx="25">
                  <c:v>567.6099999999999</c:v>
                </c:pt>
                <c:pt idx="26">
                  <c:v>559.71500000000003</c:v>
                </c:pt>
                <c:pt idx="27">
                  <c:v>556.09999999999991</c:v>
                </c:pt>
                <c:pt idx="28">
                  <c:v>554.39</c:v>
                </c:pt>
                <c:pt idx="29">
                  <c:v>553.26</c:v>
                </c:pt>
                <c:pt idx="30">
                  <c:v>550.9</c:v>
                </c:pt>
                <c:pt idx="31">
                  <c:v>545.79</c:v>
                </c:pt>
                <c:pt idx="32">
                  <c:v>529.89</c:v>
                </c:pt>
                <c:pt idx="33">
                  <c:v>407.92999999999995</c:v>
                </c:pt>
                <c:pt idx="34">
                  <c:v>329.10500000000002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323-E541-9E7C-E1E9F34BE72D}"/>
            </c:ext>
          </c:extLst>
        </c:ser>
        <c:ser>
          <c:idx val="2"/>
          <c:order val="2"/>
          <c:tx>
            <c:v>T - ls3</c:v>
          </c:tx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0.11600000000000001</c:v>
                </c:pt>
                <c:pt idx="16">
                  <c:v>0.21199999999999999</c:v>
                </c:pt>
                <c:pt idx="17">
                  <c:v>0.33500000000000002</c:v>
                </c:pt>
                <c:pt idx="18">
                  <c:v>0.45500000000000002</c:v>
                </c:pt>
                <c:pt idx="19">
                  <c:v>0.61899999999999999</c:v>
                </c:pt>
                <c:pt idx="20">
                  <c:v>0.84099999999999997</c:v>
                </c:pt>
                <c:pt idx="21">
                  <c:v>0.98099999999999998</c:v>
                </c:pt>
                <c:pt idx="22">
                  <c:v>1.1140000000000001</c:v>
                </c:pt>
                <c:pt idx="23">
                  <c:v>1.3340000000000001</c:v>
                </c:pt>
                <c:pt idx="24">
                  <c:v>1.556</c:v>
                </c:pt>
                <c:pt idx="25">
                  <c:v>1.8149999999999999</c:v>
                </c:pt>
                <c:pt idx="26">
                  <c:v>2.1160000000000001</c:v>
                </c:pt>
                <c:pt idx="27">
                  <c:v>2.4460000000000002</c:v>
                </c:pt>
                <c:pt idx="28">
                  <c:v>3.105</c:v>
                </c:pt>
                <c:pt idx="29">
                  <c:v>3.4340000000000002</c:v>
                </c:pt>
                <c:pt idx="30">
                  <c:v>4.093</c:v>
                </c:pt>
                <c:pt idx="31">
                  <c:v>5.0810000000000004</c:v>
                </c:pt>
                <c:pt idx="32">
                  <c:v>6.3979999999999997</c:v>
                </c:pt>
                <c:pt idx="33">
                  <c:v>10.021000000000001</c:v>
                </c:pt>
                <c:pt idx="34">
                  <c:v>21.547999999999998</c:v>
                </c:pt>
              </c:numCache>
            </c:numRef>
          </c:xVal>
          <c:yVal>
            <c:numRef>
              <c:f>List1!$M$2:$M$36</c:f>
              <c:numCache>
                <c:formatCode>General</c:formatCode>
                <c:ptCount val="35"/>
                <c:pt idx="4">
                  <c:v>675.7349999999999</c:v>
                </c:pt>
                <c:pt idx="5">
                  <c:v>680.11</c:v>
                </c:pt>
                <c:pt idx="6">
                  <c:v>683.52499999999998</c:v>
                </c:pt>
                <c:pt idx="7">
                  <c:v>685.29500000000007</c:v>
                </c:pt>
                <c:pt idx="8">
                  <c:v>685.69</c:v>
                </c:pt>
                <c:pt idx="9">
                  <c:v>686.06500000000005</c:v>
                </c:pt>
                <c:pt idx="10">
                  <c:v>685.57999999999993</c:v>
                </c:pt>
                <c:pt idx="11">
                  <c:v>687.8</c:v>
                </c:pt>
                <c:pt idx="12">
                  <c:v>690.23500000000001</c:v>
                </c:pt>
                <c:pt idx="13">
                  <c:v>690.78</c:v>
                </c:pt>
                <c:pt idx="14">
                  <c:v>690.84999999999991</c:v>
                </c:pt>
                <c:pt idx="15">
                  <c:v>686.08500000000004</c:v>
                </c:pt>
                <c:pt idx="16">
                  <c:v>672.42</c:v>
                </c:pt>
                <c:pt idx="17">
                  <c:v>651.55999999999995</c:v>
                </c:pt>
                <c:pt idx="18">
                  <c:v>630.04</c:v>
                </c:pt>
                <c:pt idx="19">
                  <c:v>607.66499999999996</c:v>
                </c:pt>
                <c:pt idx="20">
                  <c:v>588.51</c:v>
                </c:pt>
                <c:pt idx="21">
                  <c:v>586.18000000000006</c:v>
                </c:pt>
                <c:pt idx="22">
                  <c:v>582.625</c:v>
                </c:pt>
                <c:pt idx="23">
                  <c:v>578.43499999999995</c:v>
                </c:pt>
                <c:pt idx="24">
                  <c:v>573.15499999999997</c:v>
                </c:pt>
                <c:pt idx="25">
                  <c:v>566.73500000000001</c:v>
                </c:pt>
                <c:pt idx="26">
                  <c:v>559.24</c:v>
                </c:pt>
                <c:pt idx="27">
                  <c:v>556</c:v>
                </c:pt>
                <c:pt idx="28">
                  <c:v>554.1099999999999</c:v>
                </c:pt>
                <c:pt idx="29">
                  <c:v>553.01</c:v>
                </c:pt>
                <c:pt idx="30">
                  <c:v>550.34500000000003</c:v>
                </c:pt>
                <c:pt idx="31">
                  <c:v>543.875</c:v>
                </c:pt>
                <c:pt idx="32">
                  <c:v>523.995</c:v>
                </c:pt>
                <c:pt idx="33">
                  <c:v>403.64499999999998</c:v>
                </c:pt>
                <c:pt idx="34">
                  <c:v>326.7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E323-E541-9E7C-E1E9F34BE72D}"/>
            </c:ext>
          </c:extLst>
        </c:ser>
        <c:ser>
          <c:idx val="3"/>
          <c:order val="3"/>
          <c:tx>
            <c:v>T - ls4</c:v>
          </c:tx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0.11600000000000001</c:v>
                </c:pt>
                <c:pt idx="16">
                  <c:v>0.21199999999999999</c:v>
                </c:pt>
                <c:pt idx="17">
                  <c:v>0.33500000000000002</c:v>
                </c:pt>
                <c:pt idx="18">
                  <c:v>0.45500000000000002</c:v>
                </c:pt>
                <c:pt idx="19">
                  <c:v>0.61899999999999999</c:v>
                </c:pt>
                <c:pt idx="20">
                  <c:v>0.84099999999999997</c:v>
                </c:pt>
                <c:pt idx="21">
                  <c:v>0.98099999999999998</c:v>
                </c:pt>
                <c:pt idx="22">
                  <c:v>1.1140000000000001</c:v>
                </c:pt>
                <c:pt idx="23">
                  <c:v>1.3340000000000001</c:v>
                </c:pt>
                <c:pt idx="24">
                  <c:v>1.556</c:v>
                </c:pt>
                <c:pt idx="25">
                  <c:v>1.8149999999999999</c:v>
                </c:pt>
                <c:pt idx="26">
                  <c:v>2.1160000000000001</c:v>
                </c:pt>
                <c:pt idx="27">
                  <c:v>2.4460000000000002</c:v>
                </c:pt>
                <c:pt idx="28">
                  <c:v>3.105</c:v>
                </c:pt>
                <c:pt idx="29">
                  <c:v>3.4340000000000002</c:v>
                </c:pt>
                <c:pt idx="30">
                  <c:v>4.093</c:v>
                </c:pt>
                <c:pt idx="31">
                  <c:v>5.0810000000000004</c:v>
                </c:pt>
                <c:pt idx="32">
                  <c:v>6.3979999999999997</c:v>
                </c:pt>
                <c:pt idx="33">
                  <c:v>10.021000000000001</c:v>
                </c:pt>
                <c:pt idx="34">
                  <c:v>21.547999999999998</c:v>
                </c:pt>
              </c:numCache>
            </c:numRef>
          </c:xVal>
          <c:yVal>
            <c:numRef>
              <c:f>List1!$N$2:$N$36</c:f>
              <c:numCache>
                <c:formatCode>General</c:formatCode>
                <c:ptCount val="35"/>
                <c:pt idx="7">
                  <c:v>666.05</c:v>
                </c:pt>
                <c:pt idx="8">
                  <c:v>666.27500000000009</c:v>
                </c:pt>
                <c:pt idx="9">
                  <c:v>670.19</c:v>
                </c:pt>
                <c:pt idx="10">
                  <c:v>671.67</c:v>
                </c:pt>
                <c:pt idx="11">
                  <c:v>674.15499999999997</c:v>
                </c:pt>
                <c:pt idx="12">
                  <c:v>675.94</c:v>
                </c:pt>
                <c:pt idx="13">
                  <c:v>676.255</c:v>
                </c:pt>
                <c:pt idx="14">
                  <c:v>675.81</c:v>
                </c:pt>
                <c:pt idx="15">
                  <c:v>669.59500000000003</c:v>
                </c:pt>
                <c:pt idx="16">
                  <c:v>656.3</c:v>
                </c:pt>
                <c:pt idx="17">
                  <c:v>636.29</c:v>
                </c:pt>
                <c:pt idx="18">
                  <c:v>615.96500000000003</c:v>
                </c:pt>
                <c:pt idx="19">
                  <c:v>596.67000000000007</c:v>
                </c:pt>
                <c:pt idx="20">
                  <c:v>586.70000000000005</c:v>
                </c:pt>
                <c:pt idx="21">
                  <c:v>583.57500000000005</c:v>
                </c:pt>
                <c:pt idx="22">
                  <c:v>580.17499999999995</c:v>
                </c:pt>
                <c:pt idx="23">
                  <c:v>574.86500000000001</c:v>
                </c:pt>
                <c:pt idx="24">
                  <c:v>569.57500000000005</c:v>
                </c:pt>
                <c:pt idx="25">
                  <c:v>562.38000000000011</c:v>
                </c:pt>
                <c:pt idx="26">
                  <c:v>556.27499999999998</c:v>
                </c:pt>
                <c:pt idx="27">
                  <c:v>554.21500000000003</c:v>
                </c:pt>
                <c:pt idx="28">
                  <c:v>550.70499999999993</c:v>
                </c:pt>
                <c:pt idx="29">
                  <c:v>549.95000000000005</c:v>
                </c:pt>
                <c:pt idx="30">
                  <c:v>541.80999999999995</c:v>
                </c:pt>
                <c:pt idx="31">
                  <c:v>517.63000000000011</c:v>
                </c:pt>
                <c:pt idx="32">
                  <c:v>428.26</c:v>
                </c:pt>
                <c:pt idx="33">
                  <c:v>367.37</c:v>
                </c:pt>
                <c:pt idx="34">
                  <c:v>308.33999999999997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E323-E541-9E7C-E1E9F34BE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067008"/>
        <c:axId val="99068928"/>
      </c:scatterChart>
      <c:valAx>
        <c:axId val="99067008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Čas</a:t>
                </a:r>
                <a:r>
                  <a:rPr lang="cs-CZ" baseline="0"/>
                  <a:t> [s]</a:t>
                </a:r>
                <a:endParaRPr lang="cs-CZ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9068928"/>
        <c:crosses val="autoZero"/>
        <c:crossBetween val="midCat"/>
        <c:majorUnit val="1"/>
      </c:valAx>
      <c:valAx>
        <c:axId val="99068928"/>
        <c:scaling>
          <c:orientation val="minMax"/>
          <c:max val="700"/>
          <c:min val="25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Teplota</a:t>
                </a:r>
                <a:r>
                  <a:rPr lang="cs-CZ" baseline="0"/>
                  <a:t> [°C]</a:t>
                </a:r>
                <a:endParaRPr lang="cs-CZ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9067008"/>
        <c:crosses val="autoZero"/>
        <c:crossBetween val="midCat"/>
        <c:majorUnit val="50"/>
        <c:minorUnit val="2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M3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T - ls1</c:v>
          </c:tx>
          <c:spPr>
            <a:ln w="25400" cap="flat" cmpd="sng" algn="ctr">
              <a:solidFill>
                <a:schemeClr val="dk1">
                  <a:shade val="50000"/>
                </a:schemeClr>
              </a:solidFill>
              <a:prstDash val="solid"/>
            </a:ln>
            <a:effectLst/>
          </c:spPr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0.10299999999999999</c:v>
                </c:pt>
                <c:pt idx="16">
                  <c:v>0.221</c:v>
                </c:pt>
                <c:pt idx="17">
                  <c:v>0.35</c:v>
                </c:pt>
                <c:pt idx="18">
                  <c:v>0.47499999999999998</c:v>
                </c:pt>
                <c:pt idx="19">
                  <c:v>0.64600000000000002</c:v>
                </c:pt>
                <c:pt idx="20">
                  <c:v>0.754</c:v>
                </c:pt>
                <c:pt idx="21">
                  <c:v>1.0249999999999999</c:v>
                </c:pt>
                <c:pt idx="22">
                  <c:v>1.196</c:v>
                </c:pt>
                <c:pt idx="23">
                  <c:v>1.395</c:v>
                </c:pt>
                <c:pt idx="24">
                  <c:v>1.627</c:v>
                </c:pt>
                <c:pt idx="25">
                  <c:v>1.8979999999999999</c:v>
                </c:pt>
                <c:pt idx="26">
                  <c:v>2.214</c:v>
                </c:pt>
                <c:pt idx="27">
                  <c:v>2.903</c:v>
                </c:pt>
                <c:pt idx="28">
                  <c:v>3.2469999999999999</c:v>
                </c:pt>
                <c:pt idx="29">
                  <c:v>3.9369999999999998</c:v>
                </c:pt>
                <c:pt idx="30">
                  <c:v>4.6260000000000003</c:v>
                </c:pt>
                <c:pt idx="31">
                  <c:v>5.66</c:v>
                </c:pt>
                <c:pt idx="32">
                  <c:v>7.0380000000000003</c:v>
                </c:pt>
                <c:pt idx="33">
                  <c:v>10.827999999999999</c:v>
                </c:pt>
                <c:pt idx="34">
                  <c:v>23.291</c:v>
                </c:pt>
              </c:numCache>
            </c:numRef>
          </c:xVal>
          <c:yVal>
            <c:numRef>
              <c:f>List1!$K$2:$K$36</c:f>
              <c:numCache>
                <c:formatCode>General</c:formatCode>
                <c:ptCount val="35"/>
                <c:pt idx="0">
                  <c:v>689.41499999999996</c:v>
                </c:pt>
                <c:pt idx="1">
                  <c:v>692.53499999999997</c:v>
                </c:pt>
                <c:pt idx="2">
                  <c:v>693.46500000000003</c:v>
                </c:pt>
                <c:pt idx="3">
                  <c:v>694.08500000000004</c:v>
                </c:pt>
                <c:pt idx="4">
                  <c:v>694.94</c:v>
                </c:pt>
                <c:pt idx="5">
                  <c:v>695.3900000000001</c:v>
                </c:pt>
                <c:pt idx="6">
                  <c:v>695.79</c:v>
                </c:pt>
                <c:pt idx="7">
                  <c:v>696.06500000000005</c:v>
                </c:pt>
                <c:pt idx="8">
                  <c:v>695.81999999999994</c:v>
                </c:pt>
                <c:pt idx="9">
                  <c:v>696.4</c:v>
                </c:pt>
                <c:pt idx="10">
                  <c:v>696.93499999999995</c:v>
                </c:pt>
                <c:pt idx="11">
                  <c:v>697.15499999999997</c:v>
                </c:pt>
                <c:pt idx="12">
                  <c:v>697.07500000000005</c:v>
                </c:pt>
                <c:pt idx="13">
                  <c:v>696.96499999999992</c:v>
                </c:pt>
                <c:pt idx="14">
                  <c:v>696.93000000000006</c:v>
                </c:pt>
                <c:pt idx="15">
                  <c:v>693.96499999999992</c:v>
                </c:pt>
                <c:pt idx="16">
                  <c:v>680.19</c:v>
                </c:pt>
                <c:pt idx="17">
                  <c:v>660.09500000000003</c:v>
                </c:pt>
                <c:pt idx="18">
                  <c:v>639.93499999999995</c:v>
                </c:pt>
                <c:pt idx="19">
                  <c:v>615.85</c:v>
                </c:pt>
                <c:pt idx="20">
                  <c:v>603.43499999999995</c:v>
                </c:pt>
                <c:pt idx="21">
                  <c:v>587.495</c:v>
                </c:pt>
                <c:pt idx="22">
                  <c:v>584.8599999999999</c:v>
                </c:pt>
                <c:pt idx="23">
                  <c:v>581.22499999999991</c:v>
                </c:pt>
                <c:pt idx="24">
                  <c:v>576.24</c:v>
                </c:pt>
                <c:pt idx="25">
                  <c:v>570.27500000000009</c:v>
                </c:pt>
                <c:pt idx="26">
                  <c:v>563.19000000000005</c:v>
                </c:pt>
                <c:pt idx="27">
                  <c:v>555.85500000000002</c:v>
                </c:pt>
                <c:pt idx="28">
                  <c:v>555.07500000000005</c:v>
                </c:pt>
                <c:pt idx="29">
                  <c:v>553.42499999999995</c:v>
                </c:pt>
                <c:pt idx="30">
                  <c:v>551.28500000000008</c:v>
                </c:pt>
                <c:pt idx="31">
                  <c:v>546.88</c:v>
                </c:pt>
                <c:pt idx="32">
                  <c:v>536.91499999999996</c:v>
                </c:pt>
                <c:pt idx="33">
                  <c:v>431.27499999999998</c:v>
                </c:pt>
                <c:pt idx="34">
                  <c:v>351.755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057-5747-997A-7CA4C7F9167E}"/>
            </c:ext>
          </c:extLst>
        </c:ser>
        <c:ser>
          <c:idx val="1"/>
          <c:order val="1"/>
          <c:tx>
            <c:v>T - ls2</c:v>
          </c:tx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0.10299999999999999</c:v>
                </c:pt>
                <c:pt idx="16">
                  <c:v>0.221</c:v>
                </c:pt>
                <c:pt idx="17">
                  <c:v>0.35</c:v>
                </c:pt>
                <c:pt idx="18">
                  <c:v>0.47499999999999998</c:v>
                </c:pt>
                <c:pt idx="19">
                  <c:v>0.64600000000000002</c:v>
                </c:pt>
                <c:pt idx="20">
                  <c:v>0.754</c:v>
                </c:pt>
                <c:pt idx="21">
                  <c:v>1.0249999999999999</c:v>
                </c:pt>
                <c:pt idx="22">
                  <c:v>1.196</c:v>
                </c:pt>
                <c:pt idx="23">
                  <c:v>1.395</c:v>
                </c:pt>
                <c:pt idx="24">
                  <c:v>1.627</c:v>
                </c:pt>
                <c:pt idx="25">
                  <c:v>1.8979999999999999</c:v>
                </c:pt>
                <c:pt idx="26">
                  <c:v>2.214</c:v>
                </c:pt>
                <c:pt idx="27">
                  <c:v>2.903</c:v>
                </c:pt>
                <c:pt idx="28">
                  <c:v>3.2469999999999999</c:v>
                </c:pt>
                <c:pt idx="29">
                  <c:v>3.9369999999999998</c:v>
                </c:pt>
                <c:pt idx="30">
                  <c:v>4.6260000000000003</c:v>
                </c:pt>
                <c:pt idx="31">
                  <c:v>5.66</c:v>
                </c:pt>
                <c:pt idx="32">
                  <c:v>7.0380000000000003</c:v>
                </c:pt>
                <c:pt idx="33">
                  <c:v>10.827999999999999</c:v>
                </c:pt>
                <c:pt idx="34">
                  <c:v>23.291</c:v>
                </c:pt>
              </c:numCache>
            </c:numRef>
          </c:xVal>
          <c:yVal>
            <c:numRef>
              <c:f>List1!$L$2:$L$36</c:f>
              <c:numCache>
                <c:formatCode>General</c:formatCode>
                <c:ptCount val="35"/>
                <c:pt idx="1">
                  <c:v>684.47</c:v>
                </c:pt>
                <c:pt idx="2">
                  <c:v>687.54</c:v>
                </c:pt>
                <c:pt idx="3">
                  <c:v>689.245</c:v>
                </c:pt>
                <c:pt idx="4">
                  <c:v>690.97</c:v>
                </c:pt>
                <c:pt idx="5">
                  <c:v>691.89</c:v>
                </c:pt>
                <c:pt idx="6">
                  <c:v>692.65499999999997</c:v>
                </c:pt>
                <c:pt idx="7">
                  <c:v>693.16000000000008</c:v>
                </c:pt>
                <c:pt idx="8">
                  <c:v>693.36</c:v>
                </c:pt>
                <c:pt idx="9">
                  <c:v>693.42499999999995</c:v>
                </c:pt>
                <c:pt idx="10">
                  <c:v>693.41000000000008</c:v>
                </c:pt>
                <c:pt idx="11">
                  <c:v>694.11</c:v>
                </c:pt>
                <c:pt idx="12">
                  <c:v>694.82999999999993</c:v>
                </c:pt>
                <c:pt idx="13">
                  <c:v>694.755</c:v>
                </c:pt>
                <c:pt idx="14">
                  <c:v>694.83999999999992</c:v>
                </c:pt>
                <c:pt idx="15">
                  <c:v>691.38499999999999</c:v>
                </c:pt>
                <c:pt idx="16">
                  <c:v>677.16</c:v>
                </c:pt>
                <c:pt idx="17">
                  <c:v>656.94499999999994</c:v>
                </c:pt>
                <c:pt idx="18">
                  <c:v>637.27</c:v>
                </c:pt>
                <c:pt idx="19">
                  <c:v>613.17000000000007</c:v>
                </c:pt>
                <c:pt idx="20">
                  <c:v>600.93499999999995</c:v>
                </c:pt>
                <c:pt idx="21">
                  <c:v>587.01499999999999</c:v>
                </c:pt>
                <c:pt idx="22">
                  <c:v>584.21</c:v>
                </c:pt>
                <c:pt idx="23">
                  <c:v>580.52500000000009</c:v>
                </c:pt>
                <c:pt idx="24">
                  <c:v>575.39499999999998</c:v>
                </c:pt>
                <c:pt idx="25">
                  <c:v>569.47</c:v>
                </c:pt>
                <c:pt idx="26">
                  <c:v>562.11</c:v>
                </c:pt>
                <c:pt idx="27">
                  <c:v>555.66</c:v>
                </c:pt>
                <c:pt idx="28">
                  <c:v>554.64499999999998</c:v>
                </c:pt>
                <c:pt idx="29">
                  <c:v>552.54500000000007</c:v>
                </c:pt>
                <c:pt idx="30">
                  <c:v>550.42499999999995</c:v>
                </c:pt>
                <c:pt idx="31">
                  <c:v>544.96499999999992</c:v>
                </c:pt>
                <c:pt idx="32">
                  <c:v>528.86500000000001</c:v>
                </c:pt>
                <c:pt idx="33">
                  <c:v>408.185</c:v>
                </c:pt>
                <c:pt idx="34">
                  <c:v>329.03499999999997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057-5747-997A-7CA4C7F9167E}"/>
            </c:ext>
          </c:extLst>
        </c:ser>
        <c:ser>
          <c:idx val="2"/>
          <c:order val="2"/>
          <c:tx>
            <c:v>T - ls3</c:v>
          </c:tx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0.10299999999999999</c:v>
                </c:pt>
                <c:pt idx="16">
                  <c:v>0.221</c:v>
                </c:pt>
                <c:pt idx="17">
                  <c:v>0.35</c:v>
                </c:pt>
                <c:pt idx="18">
                  <c:v>0.47499999999999998</c:v>
                </c:pt>
                <c:pt idx="19">
                  <c:v>0.64600000000000002</c:v>
                </c:pt>
                <c:pt idx="20">
                  <c:v>0.754</c:v>
                </c:pt>
                <c:pt idx="21">
                  <c:v>1.0249999999999999</c:v>
                </c:pt>
                <c:pt idx="22">
                  <c:v>1.196</c:v>
                </c:pt>
                <c:pt idx="23">
                  <c:v>1.395</c:v>
                </c:pt>
                <c:pt idx="24">
                  <c:v>1.627</c:v>
                </c:pt>
                <c:pt idx="25">
                  <c:v>1.8979999999999999</c:v>
                </c:pt>
                <c:pt idx="26">
                  <c:v>2.214</c:v>
                </c:pt>
                <c:pt idx="27">
                  <c:v>2.903</c:v>
                </c:pt>
                <c:pt idx="28">
                  <c:v>3.2469999999999999</c:v>
                </c:pt>
                <c:pt idx="29">
                  <c:v>3.9369999999999998</c:v>
                </c:pt>
                <c:pt idx="30">
                  <c:v>4.6260000000000003</c:v>
                </c:pt>
                <c:pt idx="31">
                  <c:v>5.66</c:v>
                </c:pt>
                <c:pt idx="32">
                  <c:v>7.0380000000000003</c:v>
                </c:pt>
                <c:pt idx="33">
                  <c:v>10.827999999999999</c:v>
                </c:pt>
                <c:pt idx="34">
                  <c:v>23.291</c:v>
                </c:pt>
              </c:numCache>
            </c:numRef>
          </c:xVal>
          <c:yVal>
            <c:numRef>
              <c:f>List1!$M$2:$M$36</c:f>
              <c:numCache>
                <c:formatCode>General</c:formatCode>
                <c:ptCount val="35"/>
                <c:pt idx="3">
                  <c:v>675.66499999999996</c:v>
                </c:pt>
                <c:pt idx="4">
                  <c:v>681.54</c:v>
                </c:pt>
                <c:pt idx="5">
                  <c:v>682.84999999999991</c:v>
                </c:pt>
                <c:pt idx="6">
                  <c:v>685.375</c:v>
                </c:pt>
                <c:pt idx="7">
                  <c:v>686.495</c:v>
                </c:pt>
                <c:pt idx="8">
                  <c:v>686.50500000000011</c:v>
                </c:pt>
                <c:pt idx="9">
                  <c:v>686.89499999999998</c:v>
                </c:pt>
                <c:pt idx="10">
                  <c:v>688.49</c:v>
                </c:pt>
                <c:pt idx="11">
                  <c:v>689.29</c:v>
                </c:pt>
                <c:pt idx="12">
                  <c:v>690.39</c:v>
                </c:pt>
                <c:pt idx="13">
                  <c:v>690.58999999999992</c:v>
                </c:pt>
                <c:pt idx="14">
                  <c:v>690.43499999999995</c:v>
                </c:pt>
                <c:pt idx="15">
                  <c:v>686.77500000000009</c:v>
                </c:pt>
                <c:pt idx="16">
                  <c:v>671.95499999999993</c:v>
                </c:pt>
                <c:pt idx="17">
                  <c:v>652.47</c:v>
                </c:pt>
                <c:pt idx="18">
                  <c:v>631.65499999999997</c:v>
                </c:pt>
                <c:pt idx="19">
                  <c:v>608.72499999999991</c:v>
                </c:pt>
                <c:pt idx="20">
                  <c:v>597.42499999999995</c:v>
                </c:pt>
                <c:pt idx="21">
                  <c:v>586.33500000000004</c:v>
                </c:pt>
                <c:pt idx="22">
                  <c:v>583.69499999999994</c:v>
                </c:pt>
                <c:pt idx="23">
                  <c:v>579.60500000000002</c:v>
                </c:pt>
                <c:pt idx="24">
                  <c:v>574.32999999999993</c:v>
                </c:pt>
                <c:pt idx="25">
                  <c:v>567.77500000000009</c:v>
                </c:pt>
                <c:pt idx="26">
                  <c:v>560.18000000000006</c:v>
                </c:pt>
                <c:pt idx="27">
                  <c:v>555.24499999999989</c:v>
                </c:pt>
                <c:pt idx="28">
                  <c:v>554.38</c:v>
                </c:pt>
                <c:pt idx="29">
                  <c:v>552.255</c:v>
                </c:pt>
                <c:pt idx="30">
                  <c:v>549.65499999999997</c:v>
                </c:pt>
                <c:pt idx="31">
                  <c:v>543.96</c:v>
                </c:pt>
                <c:pt idx="32">
                  <c:v>522.33500000000004</c:v>
                </c:pt>
                <c:pt idx="33">
                  <c:v>403.78999999999996</c:v>
                </c:pt>
                <c:pt idx="34">
                  <c:v>325.995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057-5747-997A-7CA4C7F9167E}"/>
            </c:ext>
          </c:extLst>
        </c:ser>
        <c:ser>
          <c:idx val="3"/>
          <c:order val="3"/>
          <c:tx>
            <c:v>T - ls4</c:v>
          </c:tx>
          <c:marker>
            <c:symbol val="none"/>
          </c:marker>
          <c:xVal>
            <c:numRef>
              <c:f>List1!$J$2:$J$36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0.10299999999999999</c:v>
                </c:pt>
                <c:pt idx="16">
                  <c:v>0.221</c:v>
                </c:pt>
                <c:pt idx="17">
                  <c:v>0.35</c:v>
                </c:pt>
                <c:pt idx="18">
                  <c:v>0.47499999999999998</c:v>
                </c:pt>
                <c:pt idx="19">
                  <c:v>0.64600000000000002</c:v>
                </c:pt>
                <c:pt idx="20">
                  <c:v>0.754</c:v>
                </c:pt>
                <c:pt idx="21">
                  <c:v>1.0249999999999999</c:v>
                </c:pt>
                <c:pt idx="22">
                  <c:v>1.196</c:v>
                </c:pt>
                <c:pt idx="23">
                  <c:v>1.395</c:v>
                </c:pt>
                <c:pt idx="24">
                  <c:v>1.627</c:v>
                </c:pt>
                <c:pt idx="25">
                  <c:v>1.8979999999999999</c:v>
                </c:pt>
                <c:pt idx="26">
                  <c:v>2.214</c:v>
                </c:pt>
                <c:pt idx="27">
                  <c:v>2.903</c:v>
                </c:pt>
                <c:pt idx="28">
                  <c:v>3.2469999999999999</c:v>
                </c:pt>
                <c:pt idx="29">
                  <c:v>3.9369999999999998</c:v>
                </c:pt>
                <c:pt idx="30">
                  <c:v>4.6260000000000003</c:v>
                </c:pt>
                <c:pt idx="31">
                  <c:v>5.66</c:v>
                </c:pt>
                <c:pt idx="32">
                  <c:v>7.0380000000000003</c:v>
                </c:pt>
                <c:pt idx="33">
                  <c:v>10.827999999999999</c:v>
                </c:pt>
                <c:pt idx="34">
                  <c:v>23.291</c:v>
                </c:pt>
              </c:numCache>
            </c:numRef>
          </c:xVal>
          <c:yVal>
            <c:numRef>
              <c:f>List1!$N$2:$N$36</c:f>
              <c:numCache>
                <c:formatCode>General</c:formatCode>
                <c:ptCount val="35"/>
                <c:pt idx="7">
                  <c:v>667.44</c:v>
                </c:pt>
                <c:pt idx="8">
                  <c:v>662.64499999999998</c:v>
                </c:pt>
                <c:pt idx="9">
                  <c:v>663.16</c:v>
                </c:pt>
                <c:pt idx="10">
                  <c:v>666.44</c:v>
                </c:pt>
                <c:pt idx="11">
                  <c:v>669.89</c:v>
                </c:pt>
                <c:pt idx="12">
                  <c:v>673.06500000000005</c:v>
                </c:pt>
                <c:pt idx="13">
                  <c:v>673.15</c:v>
                </c:pt>
                <c:pt idx="14">
                  <c:v>672.5</c:v>
                </c:pt>
                <c:pt idx="15">
                  <c:v>668.48</c:v>
                </c:pt>
                <c:pt idx="16">
                  <c:v>654.04999999999995</c:v>
                </c:pt>
                <c:pt idx="17">
                  <c:v>636.12</c:v>
                </c:pt>
                <c:pt idx="18">
                  <c:v>616.60500000000002</c:v>
                </c:pt>
                <c:pt idx="19">
                  <c:v>596.91000000000008</c:v>
                </c:pt>
                <c:pt idx="20">
                  <c:v>589.16000000000008</c:v>
                </c:pt>
                <c:pt idx="21">
                  <c:v>584.38499999999999</c:v>
                </c:pt>
                <c:pt idx="22">
                  <c:v>580.83999999999992</c:v>
                </c:pt>
                <c:pt idx="23">
                  <c:v>575.80500000000006</c:v>
                </c:pt>
                <c:pt idx="24">
                  <c:v>569.12</c:v>
                </c:pt>
                <c:pt idx="25">
                  <c:v>557.59999999999991</c:v>
                </c:pt>
                <c:pt idx="26">
                  <c:v>554.05999999999995</c:v>
                </c:pt>
                <c:pt idx="27">
                  <c:v>549.82500000000005</c:v>
                </c:pt>
                <c:pt idx="28">
                  <c:v>546.30499999999995</c:v>
                </c:pt>
                <c:pt idx="29">
                  <c:v>539.81999999999994</c:v>
                </c:pt>
                <c:pt idx="30">
                  <c:v>503.24</c:v>
                </c:pt>
                <c:pt idx="31">
                  <c:v>433.91999999999996</c:v>
                </c:pt>
                <c:pt idx="32">
                  <c:v>397.57499999999999</c:v>
                </c:pt>
                <c:pt idx="33">
                  <c:v>351.65999999999997</c:v>
                </c:pt>
                <c:pt idx="34">
                  <c:v>299.01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7057-5747-997A-7CA4C7F916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067008"/>
        <c:axId val="99068928"/>
      </c:scatterChart>
      <c:valAx>
        <c:axId val="99067008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Čas</a:t>
                </a:r>
                <a:r>
                  <a:rPr lang="cs-CZ" baseline="0"/>
                  <a:t> [s]</a:t>
                </a:r>
                <a:endParaRPr lang="cs-CZ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9068928"/>
        <c:crosses val="autoZero"/>
        <c:crossBetween val="midCat"/>
        <c:majorUnit val="1"/>
      </c:valAx>
      <c:valAx>
        <c:axId val="99068928"/>
        <c:scaling>
          <c:orientation val="minMax"/>
          <c:max val="700"/>
          <c:min val="25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Teplota</a:t>
                </a:r>
                <a:r>
                  <a:rPr lang="cs-CZ" baseline="0"/>
                  <a:t> [°C]</a:t>
                </a:r>
                <a:endParaRPr lang="cs-CZ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99067008"/>
        <c:crosses val="autoZero"/>
        <c:crossBetween val="midCat"/>
        <c:majorUnit val="50"/>
        <c:minorUnit val="2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M1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S - ls1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0.10299999999999999</c:v>
                </c:pt>
                <c:pt idx="16">
                  <c:v>0.221</c:v>
                </c:pt>
                <c:pt idx="17">
                  <c:v>0.35</c:v>
                </c:pt>
                <c:pt idx="18">
                  <c:v>0.47499999999999998</c:v>
                </c:pt>
                <c:pt idx="19">
                  <c:v>0.64600000000000002</c:v>
                </c:pt>
                <c:pt idx="20">
                  <c:v>0.754</c:v>
                </c:pt>
                <c:pt idx="21">
                  <c:v>1.0249999999999999</c:v>
                </c:pt>
                <c:pt idx="22">
                  <c:v>1.196</c:v>
                </c:pt>
                <c:pt idx="23">
                  <c:v>1.395</c:v>
                </c:pt>
                <c:pt idx="24">
                  <c:v>1.627</c:v>
                </c:pt>
                <c:pt idx="25">
                  <c:v>1.8979999999999999</c:v>
                </c:pt>
                <c:pt idx="26">
                  <c:v>2.214</c:v>
                </c:pt>
                <c:pt idx="27">
                  <c:v>2.903</c:v>
                </c:pt>
                <c:pt idx="28">
                  <c:v>3.2469999999999999</c:v>
                </c:pt>
                <c:pt idx="29">
                  <c:v>3.9369999999999998</c:v>
                </c:pt>
                <c:pt idx="30">
                  <c:v>4.6260000000000003</c:v>
                </c:pt>
                <c:pt idx="31">
                  <c:v>5.66</c:v>
                </c:pt>
                <c:pt idx="32">
                  <c:v>7.0380000000000003</c:v>
                </c:pt>
                <c:pt idx="33">
                  <c:v>10.827999999999999</c:v>
                </c:pt>
                <c:pt idx="34">
                  <c:v>23.291</c:v>
                </c:pt>
              </c:numCache>
            </c:numRef>
          </c:xVal>
          <c:yVal>
            <c:numRef>
              <c:f>List2!$K$2:$K$36</c:f>
              <c:numCache>
                <c:formatCode>General</c:formatCode>
                <c:ptCount val="35"/>
                <c:pt idx="21">
                  <c:v>1.7749999999999999</c:v>
                </c:pt>
                <c:pt idx="22">
                  <c:v>4.38</c:v>
                </c:pt>
                <c:pt idx="23">
                  <c:v>7.875</c:v>
                </c:pt>
                <c:pt idx="24">
                  <c:v>12.01</c:v>
                </c:pt>
                <c:pt idx="25">
                  <c:v>16.314999999999998</c:v>
                </c:pt>
                <c:pt idx="26">
                  <c:v>21.335000000000001</c:v>
                </c:pt>
                <c:pt idx="27">
                  <c:v>28.58</c:v>
                </c:pt>
                <c:pt idx="28">
                  <c:v>32.26</c:v>
                </c:pt>
                <c:pt idx="29">
                  <c:v>39.980000000000004</c:v>
                </c:pt>
                <c:pt idx="30">
                  <c:v>48.79</c:v>
                </c:pt>
                <c:pt idx="31">
                  <c:v>61.605000000000004</c:v>
                </c:pt>
                <c:pt idx="32">
                  <c:v>85.935000000000002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DAE5-3241-BC15-83B13368C697}"/>
            </c:ext>
          </c:extLst>
        </c:ser>
        <c:ser>
          <c:idx val="1"/>
          <c:order val="1"/>
          <c:tx>
            <c:v>S - ls2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0.10299999999999999</c:v>
                </c:pt>
                <c:pt idx="16">
                  <c:v>0.221</c:v>
                </c:pt>
                <c:pt idx="17">
                  <c:v>0.35</c:v>
                </c:pt>
                <c:pt idx="18">
                  <c:v>0.47499999999999998</c:v>
                </c:pt>
                <c:pt idx="19">
                  <c:v>0.64600000000000002</c:v>
                </c:pt>
                <c:pt idx="20">
                  <c:v>0.754</c:v>
                </c:pt>
                <c:pt idx="21">
                  <c:v>1.0249999999999999</c:v>
                </c:pt>
                <c:pt idx="22">
                  <c:v>1.196</c:v>
                </c:pt>
                <c:pt idx="23">
                  <c:v>1.395</c:v>
                </c:pt>
                <c:pt idx="24">
                  <c:v>1.627</c:v>
                </c:pt>
                <c:pt idx="25">
                  <c:v>1.8979999999999999</c:v>
                </c:pt>
                <c:pt idx="26">
                  <c:v>2.214</c:v>
                </c:pt>
                <c:pt idx="27">
                  <c:v>2.903</c:v>
                </c:pt>
                <c:pt idx="28">
                  <c:v>3.2469999999999999</c:v>
                </c:pt>
                <c:pt idx="29">
                  <c:v>3.9369999999999998</c:v>
                </c:pt>
                <c:pt idx="30">
                  <c:v>4.6260000000000003</c:v>
                </c:pt>
                <c:pt idx="31">
                  <c:v>5.66</c:v>
                </c:pt>
                <c:pt idx="32">
                  <c:v>7.0380000000000003</c:v>
                </c:pt>
                <c:pt idx="33">
                  <c:v>10.827999999999999</c:v>
                </c:pt>
                <c:pt idx="34">
                  <c:v>23.291</c:v>
                </c:pt>
              </c:numCache>
            </c:numRef>
          </c:xVal>
          <c:yVal>
            <c:numRef>
              <c:f>List2!$L$2:$L$36</c:f>
              <c:numCache>
                <c:formatCode>General</c:formatCode>
                <c:ptCount val="35"/>
                <c:pt idx="21">
                  <c:v>2.085</c:v>
                </c:pt>
                <c:pt idx="22">
                  <c:v>4.92</c:v>
                </c:pt>
                <c:pt idx="23">
                  <c:v>8.4250000000000007</c:v>
                </c:pt>
                <c:pt idx="24">
                  <c:v>12.32</c:v>
                </c:pt>
                <c:pt idx="25">
                  <c:v>17.259999999999998</c:v>
                </c:pt>
                <c:pt idx="26">
                  <c:v>21.905000000000001</c:v>
                </c:pt>
                <c:pt idx="27">
                  <c:v>29.545000000000002</c:v>
                </c:pt>
                <c:pt idx="28">
                  <c:v>33.47</c:v>
                </c:pt>
                <c:pt idx="29">
                  <c:v>41.825000000000003</c:v>
                </c:pt>
                <c:pt idx="30">
                  <c:v>51.745000000000005</c:v>
                </c:pt>
                <c:pt idx="31">
                  <c:v>66.88</c:v>
                </c:pt>
                <c:pt idx="32">
                  <c:v>93.385000000000005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DAE5-3241-BC15-83B13368C697}"/>
            </c:ext>
          </c:extLst>
        </c:ser>
        <c:ser>
          <c:idx val="2"/>
          <c:order val="2"/>
          <c:tx>
            <c:v>S - ls3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0.10299999999999999</c:v>
                </c:pt>
                <c:pt idx="16">
                  <c:v>0.221</c:v>
                </c:pt>
                <c:pt idx="17">
                  <c:v>0.35</c:v>
                </c:pt>
                <c:pt idx="18">
                  <c:v>0.47499999999999998</c:v>
                </c:pt>
                <c:pt idx="19">
                  <c:v>0.64600000000000002</c:v>
                </c:pt>
                <c:pt idx="20">
                  <c:v>0.754</c:v>
                </c:pt>
                <c:pt idx="21">
                  <c:v>1.0249999999999999</c:v>
                </c:pt>
                <c:pt idx="22">
                  <c:v>1.196</c:v>
                </c:pt>
                <c:pt idx="23">
                  <c:v>1.395</c:v>
                </c:pt>
                <c:pt idx="24">
                  <c:v>1.627</c:v>
                </c:pt>
                <c:pt idx="25">
                  <c:v>1.8979999999999999</c:v>
                </c:pt>
                <c:pt idx="26">
                  <c:v>2.214</c:v>
                </c:pt>
                <c:pt idx="27">
                  <c:v>2.903</c:v>
                </c:pt>
                <c:pt idx="28">
                  <c:v>3.2469999999999999</c:v>
                </c:pt>
                <c:pt idx="29">
                  <c:v>3.9369999999999998</c:v>
                </c:pt>
                <c:pt idx="30">
                  <c:v>4.6260000000000003</c:v>
                </c:pt>
                <c:pt idx="31">
                  <c:v>5.66</c:v>
                </c:pt>
                <c:pt idx="32">
                  <c:v>7.0380000000000003</c:v>
                </c:pt>
                <c:pt idx="33">
                  <c:v>10.827999999999999</c:v>
                </c:pt>
                <c:pt idx="34">
                  <c:v>23.291</c:v>
                </c:pt>
              </c:numCache>
            </c:numRef>
          </c:xVal>
          <c:yVal>
            <c:numRef>
              <c:f>List2!$M$2:$M$36</c:f>
              <c:numCache>
                <c:formatCode>General</c:formatCode>
                <c:ptCount val="35"/>
                <c:pt idx="21">
                  <c:v>2.5949999999999998</c:v>
                </c:pt>
                <c:pt idx="22">
                  <c:v>5.5</c:v>
                </c:pt>
                <c:pt idx="23">
                  <c:v>9.0250000000000004</c:v>
                </c:pt>
                <c:pt idx="24">
                  <c:v>13.3</c:v>
                </c:pt>
                <c:pt idx="25">
                  <c:v>17.73</c:v>
                </c:pt>
                <c:pt idx="26">
                  <c:v>22.46</c:v>
                </c:pt>
                <c:pt idx="27">
                  <c:v>30.355</c:v>
                </c:pt>
                <c:pt idx="28">
                  <c:v>33.405000000000001</c:v>
                </c:pt>
                <c:pt idx="29">
                  <c:v>43.730000000000004</c:v>
                </c:pt>
                <c:pt idx="30">
                  <c:v>52.97</c:v>
                </c:pt>
                <c:pt idx="31">
                  <c:v>69.655000000000001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DAE5-3241-BC15-83B13368C697}"/>
            </c:ext>
          </c:extLst>
        </c:ser>
        <c:ser>
          <c:idx val="3"/>
          <c:order val="3"/>
          <c:tx>
            <c:v>S - ls4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0.10299999999999999</c:v>
                </c:pt>
                <c:pt idx="16">
                  <c:v>0.221</c:v>
                </c:pt>
                <c:pt idx="17">
                  <c:v>0.35</c:v>
                </c:pt>
                <c:pt idx="18">
                  <c:v>0.47499999999999998</c:v>
                </c:pt>
                <c:pt idx="19">
                  <c:v>0.64600000000000002</c:v>
                </c:pt>
                <c:pt idx="20">
                  <c:v>0.754</c:v>
                </c:pt>
                <c:pt idx="21">
                  <c:v>1.0249999999999999</c:v>
                </c:pt>
                <c:pt idx="22">
                  <c:v>1.196</c:v>
                </c:pt>
                <c:pt idx="23">
                  <c:v>1.395</c:v>
                </c:pt>
                <c:pt idx="24">
                  <c:v>1.627</c:v>
                </c:pt>
                <c:pt idx="25">
                  <c:v>1.8979999999999999</c:v>
                </c:pt>
                <c:pt idx="26">
                  <c:v>2.214</c:v>
                </c:pt>
                <c:pt idx="27">
                  <c:v>2.903</c:v>
                </c:pt>
                <c:pt idx="28">
                  <c:v>3.2469999999999999</c:v>
                </c:pt>
                <c:pt idx="29">
                  <c:v>3.9369999999999998</c:v>
                </c:pt>
                <c:pt idx="30">
                  <c:v>4.6260000000000003</c:v>
                </c:pt>
                <c:pt idx="31">
                  <c:v>5.66</c:v>
                </c:pt>
                <c:pt idx="32">
                  <c:v>7.0380000000000003</c:v>
                </c:pt>
                <c:pt idx="33">
                  <c:v>10.827999999999999</c:v>
                </c:pt>
                <c:pt idx="34">
                  <c:v>23.291</c:v>
                </c:pt>
              </c:numCache>
            </c:numRef>
          </c:xVal>
          <c:yVal>
            <c:numRef>
              <c:f>List2!$N$2:$N$36</c:f>
              <c:numCache>
                <c:formatCode>General</c:formatCode>
                <c:ptCount val="35"/>
                <c:pt idx="20">
                  <c:v>0.26</c:v>
                </c:pt>
                <c:pt idx="21">
                  <c:v>3.6</c:v>
                </c:pt>
                <c:pt idx="22">
                  <c:v>6.7650000000000006</c:v>
                </c:pt>
                <c:pt idx="23">
                  <c:v>10.600000000000001</c:v>
                </c:pt>
                <c:pt idx="24">
                  <c:v>15.765000000000001</c:v>
                </c:pt>
                <c:pt idx="25">
                  <c:v>22.509999999999998</c:v>
                </c:pt>
                <c:pt idx="26">
                  <c:v>28.79</c:v>
                </c:pt>
                <c:pt idx="27">
                  <c:v>41.05</c:v>
                </c:pt>
                <c:pt idx="28">
                  <c:v>46.57</c:v>
                </c:pt>
                <c:pt idx="29">
                  <c:v>62.644999999999996</c:v>
                </c:pt>
                <c:pt idx="30">
                  <c:v>73.759999999999991</c:v>
                </c:pt>
                <c:pt idx="31">
                  <c:v>84.795000000000002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DAE5-3241-BC15-83B13368C6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853376"/>
        <c:axId val="92855296"/>
      </c:scatterChart>
      <c:valAx>
        <c:axId val="92853376"/>
        <c:scaling>
          <c:orientation val="minMax"/>
          <c:max val="24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 baseline="0">
                    <a:latin typeface="+mn-lt"/>
                  </a:rPr>
                  <a:t>Čas [s]</a:t>
                </a:r>
                <a:endParaRPr lang="cs-CZ" sz="1200">
                  <a:latin typeface="+mn-lt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2855296"/>
        <c:crosses val="autoZero"/>
        <c:crossBetween val="midCat"/>
        <c:majorUnit val="2"/>
      </c:valAx>
      <c:valAx>
        <c:axId val="92855296"/>
        <c:scaling>
          <c:orientation val="minMax"/>
          <c:max val="11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 baseline="0"/>
                  <a:t>Podíl ztuhlé části </a:t>
                </a:r>
                <a:r>
                  <a:rPr lang="cs-CZ" sz="1200" baseline="0">
                    <a:latin typeface="Calibri"/>
                  </a:rPr>
                  <a:t>[%]</a:t>
                </a:r>
                <a:endParaRPr lang="cs-CZ" sz="1200"/>
              </a:p>
            </c:rich>
          </c:tx>
          <c:layout>
            <c:manualLayout>
              <c:xMode val="edge"/>
              <c:yMode val="edge"/>
              <c:x val="1.2773072376338134E-2"/>
              <c:y val="0.313214852233405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2853376"/>
        <c:crosses val="autoZero"/>
        <c:crossBetween val="midCat"/>
        <c:majorUnit val="1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M2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S - ls1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0.11600000000000001</c:v>
                </c:pt>
                <c:pt idx="16">
                  <c:v>0.21199999999999999</c:v>
                </c:pt>
                <c:pt idx="17">
                  <c:v>0.33500000000000002</c:v>
                </c:pt>
                <c:pt idx="18">
                  <c:v>0.45500000000000002</c:v>
                </c:pt>
                <c:pt idx="19">
                  <c:v>0.61899999999999999</c:v>
                </c:pt>
                <c:pt idx="20">
                  <c:v>0.84099999999999997</c:v>
                </c:pt>
                <c:pt idx="21">
                  <c:v>0.98099999999999998</c:v>
                </c:pt>
                <c:pt idx="22">
                  <c:v>1.1140000000000001</c:v>
                </c:pt>
                <c:pt idx="23">
                  <c:v>1.3340000000000001</c:v>
                </c:pt>
                <c:pt idx="24">
                  <c:v>1.556</c:v>
                </c:pt>
                <c:pt idx="25">
                  <c:v>1.8149999999999999</c:v>
                </c:pt>
                <c:pt idx="26">
                  <c:v>2.1160000000000001</c:v>
                </c:pt>
                <c:pt idx="27">
                  <c:v>2.4460000000000002</c:v>
                </c:pt>
                <c:pt idx="28">
                  <c:v>3.105</c:v>
                </c:pt>
                <c:pt idx="29">
                  <c:v>3.4340000000000002</c:v>
                </c:pt>
                <c:pt idx="30">
                  <c:v>4.093</c:v>
                </c:pt>
                <c:pt idx="31">
                  <c:v>5.0810000000000004</c:v>
                </c:pt>
                <c:pt idx="32">
                  <c:v>6.3979999999999997</c:v>
                </c:pt>
                <c:pt idx="33">
                  <c:v>10.021000000000001</c:v>
                </c:pt>
                <c:pt idx="34">
                  <c:v>21.547999999999998</c:v>
                </c:pt>
              </c:numCache>
            </c:numRef>
          </c:xVal>
          <c:yVal>
            <c:numRef>
              <c:f>List2!$K$2:$K$36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0.24</c:v>
                </c:pt>
                <c:pt idx="21">
                  <c:v>2.29</c:v>
                </c:pt>
                <c:pt idx="22">
                  <c:v>5.2850000000000001</c:v>
                </c:pt>
                <c:pt idx="23">
                  <c:v>8.6849999999999987</c:v>
                </c:pt>
                <c:pt idx="24">
                  <c:v>12.965</c:v>
                </c:pt>
                <c:pt idx="25">
                  <c:v>17.48</c:v>
                </c:pt>
                <c:pt idx="26">
                  <c:v>22.12</c:v>
                </c:pt>
                <c:pt idx="27">
                  <c:v>26.67</c:v>
                </c:pt>
                <c:pt idx="28">
                  <c:v>34.405000000000001</c:v>
                </c:pt>
                <c:pt idx="29">
                  <c:v>38.57</c:v>
                </c:pt>
                <c:pt idx="30">
                  <c:v>47.025000000000006</c:v>
                </c:pt>
                <c:pt idx="31">
                  <c:v>61.655000000000001</c:v>
                </c:pt>
                <c:pt idx="32">
                  <c:v>85.42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70B-4147-B54A-2B2E682662B0}"/>
            </c:ext>
          </c:extLst>
        </c:ser>
        <c:ser>
          <c:idx val="1"/>
          <c:order val="1"/>
          <c:tx>
            <c:v>S - ls2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0.11600000000000001</c:v>
                </c:pt>
                <c:pt idx="16">
                  <c:v>0.21199999999999999</c:v>
                </c:pt>
                <c:pt idx="17">
                  <c:v>0.33500000000000002</c:v>
                </c:pt>
                <c:pt idx="18">
                  <c:v>0.45500000000000002</c:v>
                </c:pt>
                <c:pt idx="19">
                  <c:v>0.61899999999999999</c:v>
                </c:pt>
                <c:pt idx="20">
                  <c:v>0.84099999999999997</c:v>
                </c:pt>
                <c:pt idx="21">
                  <c:v>0.98099999999999998</c:v>
                </c:pt>
                <c:pt idx="22">
                  <c:v>1.1140000000000001</c:v>
                </c:pt>
                <c:pt idx="23">
                  <c:v>1.3340000000000001</c:v>
                </c:pt>
                <c:pt idx="24">
                  <c:v>1.556</c:v>
                </c:pt>
                <c:pt idx="25">
                  <c:v>1.8149999999999999</c:v>
                </c:pt>
                <c:pt idx="26">
                  <c:v>2.1160000000000001</c:v>
                </c:pt>
                <c:pt idx="27">
                  <c:v>2.4460000000000002</c:v>
                </c:pt>
                <c:pt idx="28">
                  <c:v>3.105</c:v>
                </c:pt>
                <c:pt idx="29">
                  <c:v>3.4340000000000002</c:v>
                </c:pt>
                <c:pt idx="30">
                  <c:v>4.093</c:v>
                </c:pt>
                <c:pt idx="31">
                  <c:v>5.0810000000000004</c:v>
                </c:pt>
                <c:pt idx="32">
                  <c:v>6.3979999999999997</c:v>
                </c:pt>
                <c:pt idx="33">
                  <c:v>10.021000000000001</c:v>
                </c:pt>
                <c:pt idx="34">
                  <c:v>21.547999999999998</c:v>
                </c:pt>
              </c:numCache>
            </c:numRef>
          </c:xVal>
          <c:yVal>
            <c:numRef>
              <c:f>List2!$L$2:$L$36</c:f>
              <c:numCache>
                <c:formatCode>General</c:formatCode>
                <c:ptCount val="35"/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0.52500000000000002</c:v>
                </c:pt>
                <c:pt idx="21">
                  <c:v>2.605</c:v>
                </c:pt>
                <c:pt idx="22">
                  <c:v>5.4249999999999998</c:v>
                </c:pt>
                <c:pt idx="23">
                  <c:v>9.3049999999999997</c:v>
                </c:pt>
                <c:pt idx="24">
                  <c:v>13.469999999999999</c:v>
                </c:pt>
                <c:pt idx="25">
                  <c:v>18.074999999999999</c:v>
                </c:pt>
                <c:pt idx="26">
                  <c:v>22.89</c:v>
                </c:pt>
                <c:pt idx="27">
                  <c:v>27.009999999999998</c:v>
                </c:pt>
                <c:pt idx="28">
                  <c:v>35.129999999999995</c:v>
                </c:pt>
                <c:pt idx="29">
                  <c:v>39.435000000000002</c:v>
                </c:pt>
                <c:pt idx="30">
                  <c:v>49.040000000000006</c:v>
                </c:pt>
                <c:pt idx="31">
                  <c:v>65.27</c:v>
                </c:pt>
                <c:pt idx="32">
                  <c:v>91.37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70B-4147-B54A-2B2E682662B0}"/>
            </c:ext>
          </c:extLst>
        </c:ser>
        <c:ser>
          <c:idx val="2"/>
          <c:order val="2"/>
          <c:tx>
            <c:v>S - ls3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0.11600000000000001</c:v>
                </c:pt>
                <c:pt idx="16">
                  <c:v>0.21199999999999999</c:v>
                </c:pt>
                <c:pt idx="17">
                  <c:v>0.33500000000000002</c:v>
                </c:pt>
                <c:pt idx="18">
                  <c:v>0.45500000000000002</c:v>
                </c:pt>
                <c:pt idx="19">
                  <c:v>0.61899999999999999</c:v>
                </c:pt>
                <c:pt idx="20">
                  <c:v>0.84099999999999997</c:v>
                </c:pt>
                <c:pt idx="21">
                  <c:v>0.98099999999999998</c:v>
                </c:pt>
                <c:pt idx="22">
                  <c:v>1.1140000000000001</c:v>
                </c:pt>
                <c:pt idx="23">
                  <c:v>1.3340000000000001</c:v>
                </c:pt>
                <c:pt idx="24">
                  <c:v>1.556</c:v>
                </c:pt>
                <c:pt idx="25">
                  <c:v>1.8149999999999999</c:v>
                </c:pt>
                <c:pt idx="26">
                  <c:v>2.1160000000000001</c:v>
                </c:pt>
                <c:pt idx="27">
                  <c:v>2.4460000000000002</c:v>
                </c:pt>
                <c:pt idx="28">
                  <c:v>3.105</c:v>
                </c:pt>
                <c:pt idx="29">
                  <c:v>3.4340000000000002</c:v>
                </c:pt>
                <c:pt idx="30">
                  <c:v>4.093</c:v>
                </c:pt>
                <c:pt idx="31">
                  <c:v>5.0810000000000004</c:v>
                </c:pt>
                <c:pt idx="32">
                  <c:v>6.3979999999999997</c:v>
                </c:pt>
                <c:pt idx="33">
                  <c:v>10.021000000000001</c:v>
                </c:pt>
                <c:pt idx="34">
                  <c:v>21.547999999999998</c:v>
                </c:pt>
              </c:numCache>
            </c:numRef>
          </c:xVal>
          <c:yVal>
            <c:numRef>
              <c:f>List2!$M$2:$M$36</c:f>
              <c:numCache>
                <c:formatCode>General</c:formatCode>
                <c:ptCount val="35"/>
                <c:pt idx="19">
                  <c:v>0</c:v>
                </c:pt>
                <c:pt idx="20">
                  <c:v>0.52500000000000002</c:v>
                </c:pt>
                <c:pt idx="21">
                  <c:v>2.605</c:v>
                </c:pt>
                <c:pt idx="22">
                  <c:v>5.4249999999999998</c:v>
                </c:pt>
                <c:pt idx="23">
                  <c:v>9.3049999999999997</c:v>
                </c:pt>
                <c:pt idx="24">
                  <c:v>13.469999999999999</c:v>
                </c:pt>
                <c:pt idx="25">
                  <c:v>18.074999999999999</c:v>
                </c:pt>
                <c:pt idx="26">
                  <c:v>22.89</c:v>
                </c:pt>
                <c:pt idx="27">
                  <c:v>27.009999999999998</c:v>
                </c:pt>
                <c:pt idx="28">
                  <c:v>35.129999999999995</c:v>
                </c:pt>
                <c:pt idx="29">
                  <c:v>39.435000000000002</c:v>
                </c:pt>
                <c:pt idx="30">
                  <c:v>49.040000000000006</c:v>
                </c:pt>
                <c:pt idx="31">
                  <c:v>65.27</c:v>
                </c:pt>
                <c:pt idx="32">
                  <c:v>91.37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70B-4147-B54A-2B2E682662B0}"/>
            </c:ext>
          </c:extLst>
        </c:ser>
        <c:ser>
          <c:idx val="3"/>
          <c:order val="3"/>
          <c:tx>
            <c:v>S - ls4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0.11600000000000001</c:v>
                </c:pt>
                <c:pt idx="16">
                  <c:v>0.21199999999999999</c:v>
                </c:pt>
                <c:pt idx="17">
                  <c:v>0.33500000000000002</c:v>
                </c:pt>
                <c:pt idx="18">
                  <c:v>0.45500000000000002</c:v>
                </c:pt>
                <c:pt idx="19">
                  <c:v>0.61899999999999999</c:v>
                </c:pt>
                <c:pt idx="20">
                  <c:v>0.84099999999999997</c:v>
                </c:pt>
                <c:pt idx="21">
                  <c:v>0.98099999999999998</c:v>
                </c:pt>
                <c:pt idx="22">
                  <c:v>1.1140000000000001</c:v>
                </c:pt>
                <c:pt idx="23">
                  <c:v>1.3340000000000001</c:v>
                </c:pt>
                <c:pt idx="24">
                  <c:v>1.556</c:v>
                </c:pt>
                <c:pt idx="25">
                  <c:v>1.8149999999999999</c:v>
                </c:pt>
                <c:pt idx="26">
                  <c:v>2.1160000000000001</c:v>
                </c:pt>
                <c:pt idx="27">
                  <c:v>2.4460000000000002</c:v>
                </c:pt>
                <c:pt idx="28">
                  <c:v>3.105</c:v>
                </c:pt>
                <c:pt idx="29">
                  <c:v>3.4340000000000002</c:v>
                </c:pt>
                <c:pt idx="30">
                  <c:v>4.093</c:v>
                </c:pt>
                <c:pt idx="31">
                  <c:v>5.0810000000000004</c:v>
                </c:pt>
                <c:pt idx="32">
                  <c:v>6.3979999999999997</c:v>
                </c:pt>
                <c:pt idx="33">
                  <c:v>10.021000000000001</c:v>
                </c:pt>
                <c:pt idx="34">
                  <c:v>21.547999999999998</c:v>
                </c:pt>
              </c:numCache>
            </c:numRef>
          </c:xVal>
          <c:yVal>
            <c:numRef>
              <c:f>List2!$N$2:$N$36</c:f>
              <c:numCache>
                <c:formatCode>General</c:formatCode>
                <c:ptCount val="35"/>
                <c:pt idx="19">
                  <c:v>6.0000000000000005E-2</c:v>
                </c:pt>
                <c:pt idx="20">
                  <c:v>2.5149999999999997</c:v>
                </c:pt>
                <c:pt idx="21">
                  <c:v>5.22</c:v>
                </c:pt>
                <c:pt idx="22">
                  <c:v>8.3550000000000004</c:v>
                </c:pt>
                <c:pt idx="23">
                  <c:v>12.574999999999999</c:v>
                </c:pt>
                <c:pt idx="24">
                  <c:v>16.689999999999998</c:v>
                </c:pt>
                <c:pt idx="25">
                  <c:v>21.259999999999998</c:v>
                </c:pt>
                <c:pt idx="26">
                  <c:v>29.075000000000003</c:v>
                </c:pt>
                <c:pt idx="27">
                  <c:v>37.185000000000002</c:v>
                </c:pt>
                <c:pt idx="28">
                  <c:v>49.75</c:v>
                </c:pt>
                <c:pt idx="29">
                  <c:v>57.08</c:v>
                </c:pt>
                <c:pt idx="30">
                  <c:v>73</c:v>
                </c:pt>
                <c:pt idx="31">
                  <c:v>97.94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870B-4147-B54A-2B2E68266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853376"/>
        <c:axId val="92855296"/>
      </c:scatterChart>
      <c:valAx>
        <c:axId val="92853376"/>
        <c:scaling>
          <c:orientation val="minMax"/>
          <c:max val="24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 baseline="0">
                    <a:latin typeface="+mn-lt"/>
                  </a:rPr>
                  <a:t>Čas [s]</a:t>
                </a:r>
                <a:endParaRPr lang="cs-CZ" sz="1200">
                  <a:latin typeface="+mn-lt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2855296"/>
        <c:crosses val="autoZero"/>
        <c:crossBetween val="midCat"/>
        <c:majorUnit val="2"/>
      </c:valAx>
      <c:valAx>
        <c:axId val="92855296"/>
        <c:scaling>
          <c:orientation val="minMax"/>
          <c:max val="11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 baseline="0"/>
                  <a:t>Podíl ztuhlé části </a:t>
                </a:r>
                <a:r>
                  <a:rPr lang="cs-CZ" sz="1200" baseline="0">
                    <a:latin typeface="Calibri"/>
                  </a:rPr>
                  <a:t>[%]</a:t>
                </a:r>
                <a:endParaRPr lang="cs-CZ" sz="1200"/>
              </a:p>
            </c:rich>
          </c:tx>
          <c:layout>
            <c:manualLayout>
              <c:xMode val="edge"/>
              <c:yMode val="edge"/>
              <c:x val="1.2773072376338134E-2"/>
              <c:y val="0.313214852233405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2853376"/>
        <c:crosses val="autoZero"/>
        <c:crossBetween val="midCat"/>
        <c:majorUnit val="1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M3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S - ls1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0.10100000000000001</c:v>
                </c:pt>
                <c:pt idx="16">
                  <c:v>0.216</c:v>
                </c:pt>
                <c:pt idx="17">
                  <c:v>0.29299999999999998</c:v>
                </c:pt>
                <c:pt idx="18">
                  <c:v>0.39700000000000002</c:v>
                </c:pt>
                <c:pt idx="19">
                  <c:v>0.54</c:v>
                </c:pt>
                <c:pt idx="20">
                  <c:v>0.73399999999999999</c:v>
                </c:pt>
                <c:pt idx="21">
                  <c:v>0.85599999999999998</c:v>
                </c:pt>
                <c:pt idx="22">
                  <c:v>0.998</c:v>
                </c:pt>
                <c:pt idx="23">
                  <c:v>1.1639999999999999</c:v>
                </c:pt>
                <c:pt idx="24">
                  <c:v>1.5840000000000001</c:v>
                </c:pt>
                <c:pt idx="25">
                  <c:v>1.847</c:v>
                </c:pt>
                <c:pt idx="26">
                  <c:v>2.1549999999999998</c:v>
                </c:pt>
                <c:pt idx="27">
                  <c:v>2.4900000000000002</c:v>
                </c:pt>
                <c:pt idx="28">
                  <c:v>2.8260000000000001</c:v>
                </c:pt>
                <c:pt idx="29">
                  <c:v>3.161</c:v>
                </c:pt>
                <c:pt idx="30">
                  <c:v>3.8319999999999999</c:v>
                </c:pt>
                <c:pt idx="31">
                  <c:v>4.8380000000000001</c:v>
                </c:pt>
                <c:pt idx="32">
                  <c:v>6.18</c:v>
                </c:pt>
                <c:pt idx="33">
                  <c:v>9.5340000000000007</c:v>
                </c:pt>
                <c:pt idx="34">
                  <c:v>20.937000000000001</c:v>
                </c:pt>
              </c:numCache>
            </c:numRef>
          </c:xVal>
          <c:yVal>
            <c:numRef>
              <c:f>List2!$K$2:$K$36</c:f>
              <c:numCache>
                <c:formatCode>General</c:formatCode>
                <c:ptCount val="35"/>
                <c:pt idx="20">
                  <c:v>3.4999999999999996E-2</c:v>
                </c:pt>
                <c:pt idx="21">
                  <c:v>1.615</c:v>
                </c:pt>
                <c:pt idx="22">
                  <c:v>4.26</c:v>
                </c:pt>
                <c:pt idx="23">
                  <c:v>7.5750000000000002</c:v>
                </c:pt>
                <c:pt idx="24">
                  <c:v>16.16</c:v>
                </c:pt>
                <c:pt idx="25">
                  <c:v>20.715</c:v>
                </c:pt>
                <c:pt idx="26">
                  <c:v>25.555</c:v>
                </c:pt>
                <c:pt idx="27">
                  <c:v>29.965</c:v>
                </c:pt>
                <c:pt idx="28">
                  <c:v>34.520000000000003</c:v>
                </c:pt>
                <c:pt idx="29">
                  <c:v>39.284999999999997</c:v>
                </c:pt>
                <c:pt idx="30">
                  <c:v>49.635000000000005</c:v>
                </c:pt>
                <c:pt idx="31">
                  <c:v>67.06</c:v>
                </c:pt>
                <c:pt idx="32">
                  <c:v>93.405000000000001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800-4A4E-A930-F7FF521D95FE}"/>
            </c:ext>
          </c:extLst>
        </c:ser>
        <c:ser>
          <c:idx val="1"/>
          <c:order val="1"/>
          <c:tx>
            <c:v>S - ls2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0.10100000000000001</c:v>
                </c:pt>
                <c:pt idx="16">
                  <c:v>0.216</c:v>
                </c:pt>
                <c:pt idx="17">
                  <c:v>0.29299999999999998</c:v>
                </c:pt>
                <c:pt idx="18">
                  <c:v>0.39700000000000002</c:v>
                </c:pt>
                <c:pt idx="19">
                  <c:v>0.54</c:v>
                </c:pt>
                <c:pt idx="20">
                  <c:v>0.73399999999999999</c:v>
                </c:pt>
                <c:pt idx="21">
                  <c:v>0.85599999999999998</c:v>
                </c:pt>
                <c:pt idx="22">
                  <c:v>0.998</c:v>
                </c:pt>
                <c:pt idx="23">
                  <c:v>1.1639999999999999</c:v>
                </c:pt>
                <c:pt idx="24">
                  <c:v>1.5840000000000001</c:v>
                </c:pt>
                <c:pt idx="25">
                  <c:v>1.847</c:v>
                </c:pt>
                <c:pt idx="26">
                  <c:v>2.1549999999999998</c:v>
                </c:pt>
                <c:pt idx="27">
                  <c:v>2.4900000000000002</c:v>
                </c:pt>
                <c:pt idx="28">
                  <c:v>2.8260000000000001</c:v>
                </c:pt>
                <c:pt idx="29">
                  <c:v>3.161</c:v>
                </c:pt>
                <c:pt idx="30">
                  <c:v>3.8319999999999999</c:v>
                </c:pt>
                <c:pt idx="31">
                  <c:v>4.8380000000000001</c:v>
                </c:pt>
                <c:pt idx="32">
                  <c:v>6.18</c:v>
                </c:pt>
                <c:pt idx="33">
                  <c:v>9.5340000000000007</c:v>
                </c:pt>
                <c:pt idx="34">
                  <c:v>20.937000000000001</c:v>
                </c:pt>
              </c:numCache>
            </c:numRef>
          </c:xVal>
          <c:yVal>
            <c:numRef>
              <c:f>List2!$L$2:$L$36</c:f>
              <c:numCache>
                <c:formatCode>General</c:formatCode>
                <c:ptCount val="35"/>
                <c:pt idx="20">
                  <c:v>0.155</c:v>
                </c:pt>
                <c:pt idx="21">
                  <c:v>1.83</c:v>
                </c:pt>
                <c:pt idx="22">
                  <c:v>4.5549999999999997</c:v>
                </c:pt>
                <c:pt idx="23">
                  <c:v>8.1</c:v>
                </c:pt>
                <c:pt idx="24">
                  <c:v>16.664999999999999</c:v>
                </c:pt>
                <c:pt idx="25">
                  <c:v>21.435000000000002</c:v>
                </c:pt>
                <c:pt idx="26">
                  <c:v>26.105</c:v>
                </c:pt>
                <c:pt idx="27">
                  <c:v>30.54</c:v>
                </c:pt>
                <c:pt idx="28">
                  <c:v>35.379999999999995</c:v>
                </c:pt>
                <c:pt idx="29">
                  <c:v>40.255000000000003</c:v>
                </c:pt>
                <c:pt idx="30">
                  <c:v>51.239999999999995</c:v>
                </c:pt>
                <c:pt idx="31">
                  <c:v>69.814999999999998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800-4A4E-A930-F7FF521D95FE}"/>
            </c:ext>
          </c:extLst>
        </c:ser>
        <c:ser>
          <c:idx val="2"/>
          <c:order val="2"/>
          <c:tx>
            <c:v>S - ls3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0.10100000000000001</c:v>
                </c:pt>
                <c:pt idx="16">
                  <c:v>0.216</c:v>
                </c:pt>
                <c:pt idx="17">
                  <c:v>0.29299999999999998</c:v>
                </c:pt>
                <c:pt idx="18">
                  <c:v>0.39700000000000002</c:v>
                </c:pt>
                <c:pt idx="19">
                  <c:v>0.54</c:v>
                </c:pt>
                <c:pt idx="20">
                  <c:v>0.73399999999999999</c:v>
                </c:pt>
                <c:pt idx="21">
                  <c:v>0.85599999999999998</c:v>
                </c:pt>
                <c:pt idx="22">
                  <c:v>0.998</c:v>
                </c:pt>
                <c:pt idx="23">
                  <c:v>1.1639999999999999</c:v>
                </c:pt>
                <c:pt idx="24">
                  <c:v>1.5840000000000001</c:v>
                </c:pt>
                <c:pt idx="25">
                  <c:v>1.847</c:v>
                </c:pt>
                <c:pt idx="26">
                  <c:v>2.1549999999999998</c:v>
                </c:pt>
                <c:pt idx="27">
                  <c:v>2.4900000000000002</c:v>
                </c:pt>
                <c:pt idx="28">
                  <c:v>2.8260000000000001</c:v>
                </c:pt>
                <c:pt idx="29">
                  <c:v>3.161</c:v>
                </c:pt>
                <c:pt idx="30">
                  <c:v>3.8319999999999999</c:v>
                </c:pt>
                <c:pt idx="31">
                  <c:v>4.8380000000000001</c:v>
                </c:pt>
                <c:pt idx="32">
                  <c:v>6.18</c:v>
                </c:pt>
                <c:pt idx="33">
                  <c:v>9.5340000000000007</c:v>
                </c:pt>
                <c:pt idx="34">
                  <c:v>20.937000000000001</c:v>
                </c:pt>
              </c:numCache>
            </c:numRef>
          </c:xVal>
          <c:yVal>
            <c:numRef>
              <c:f>List2!$M$2:$M$36</c:f>
              <c:numCache>
                <c:formatCode>General</c:formatCode>
                <c:ptCount val="35"/>
                <c:pt idx="20">
                  <c:v>0.28000000000000003</c:v>
                </c:pt>
                <c:pt idx="21">
                  <c:v>2.335</c:v>
                </c:pt>
                <c:pt idx="22">
                  <c:v>5.16</c:v>
                </c:pt>
                <c:pt idx="23">
                  <c:v>8.68</c:v>
                </c:pt>
                <c:pt idx="24">
                  <c:v>17.344999999999999</c:v>
                </c:pt>
                <c:pt idx="25">
                  <c:v>22.06</c:v>
                </c:pt>
                <c:pt idx="26">
                  <c:v>26.72</c:v>
                </c:pt>
                <c:pt idx="27">
                  <c:v>31.695</c:v>
                </c:pt>
                <c:pt idx="28">
                  <c:v>36.450000000000003</c:v>
                </c:pt>
                <c:pt idx="29">
                  <c:v>43.03</c:v>
                </c:pt>
                <c:pt idx="30">
                  <c:v>53.424999999999997</c:v>
                </c:pt>
                <c:pt idx="31">
                  <c:v>72.585000000000008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B800-4A4E-A930-F7FF521D95FE}"/>
            </c:ext>
          </c:extLst>
        </c:ser>
        <c:ser>
          <c:idx val="3"/>
          <c:order val="3"/>
          <c:tx>
            <c:v>S - ls4</c:v>
          </c:tx>
          <c:marker>
            <c:symbol val="none"/>
          </c:marker>
          <c:xVal>
            <c:numRef>
              <c:f>List2!$J$2:$J$36</c:f>
              <c:numCache>
                <c:formatCode>General</c:formatCode>
                <c:ptCount val="35"/>
                <c:pt idx="0">
                  <c:v>5.0000000000000001E-3</c:v>
                </c:pt>
                <c:pt idx="1">
                  <c:v>6.0000000000000001E-3</c:v>
                </c:pt>
                <c:pt idx="2">
                  <c:v>7.0000000000000001E-3</c:v>
                </c:pt>
                <c:pt idx="3">
                  <c:v>8.0000000000000002E-3</c:v>
                </c:pt>
                <c:pt idx="4">
                  <c:v>8.9999999999999993E-3</c:v>
                </c:pt>
                <c:pt idx="5">
                  <c:v>0.01</c:v>
                </c:pt>
                <c:pt idx="6">
                  <c:v>1.0999999999999999E-2</c:v>
                </c:pt>
                <c:pt idx="7">
                  <c:v>1.2E-2</c:v>
                </c:pt>
                <c:pt idx="8">
                  <c:v>1.2999999999999999E-2</c:v>
                </c:pt>
                <c:pt idx="9">
                  <c:v>1.4E-2</c:v>
                </c:pt>
                <c:pt idx="10">
                  <c:v>1.4999999999999999E-2</c:v>
                </c:pt>
                <c:pt idx="11">
                  <c:v>1.6E-2</c:v>
                </c:pt>
                <c:pt idx="12">
                  <c:v>1.7000000000000001E-2</c:v>
                </c:pt>
                <c:pt idx="13">
                  <c:v>1.7999999999999999E-2</c:v>
                </c:pt>
                <c:pt idx="14">
                  <c:v>2.7E-2</c:v>
                </c:pt>
                <c:pt idx="15">
                  <c:v>0.10100000000000001</c:v>
                </c:pt>
                <c:pt idx="16">
                  <c:v>0.216</c:v>
                </c:pt>
                <c:pt idx="17">
                  <c:v>0.29299999999999998</c:v>
                </c:pt>
                <c:pt idx="18">
                  <c:v>0.39700000000000002</c:v>
                </c:pt>
                <c:pt idx="19">
                  <c:v>0.54</c:v>
                </c:pt>
                <c:pt idx="20">
                  <c:v>0.73399999999999999</c:v>
                </c:pt>
                <c:pt idx="21">
                  <c:v>0.85599999999999998</c:v>
                </c:pt>
                <c:pt idx="22">
                  <c:v>0.998</c:v>
                </c:pt>
                <c:pt idx="23">
                  <c:v>1.1639999999999999</c:v>
                </c:pt>
                <c:pt idx="24">
                  <c:v>1.5840000000000001</c:v>
                </c:pt>
                <c:pt idx="25">
                  <c:v>1.847</c:v>
                </c:pt>
                <c:pt idx="26">
                  <c:v>2.1549999999999998</c:v>
                </c:pt>
                <c:pt idx="27">
                  <c:v>2.4900000000000002</c:v>
                </c:pt>
                <c:pt idx="28">
                  <c:v>2.8260000000000001</c:v>
                </c:pt>
                <c:pt idx="29">
                  <c:v>3.161</c:v>
                </c:pt>
                <c:pt idx="30">
                  <c:v>3.8319999999999999</c:v>
                </c:pt>
                <c:pt idx="31">
                  <c:v>4.8380000000000001</c:v>
                </c:pt>
                <c:pt idx="32">
                  <c:v>6.18</c:v>
                </c:pt>
                <c:pt idx="33">
                  <c:v>9.5340000000000007</c:v>
                </c:pt>
                <c:pt idx="34">
                  <c:v>20.937000000000001</c:v>
                </c:pt>
              </c:numCache>
            </c:numRef>
          </c:xVal>
          <c:yVal>
            <c:numRef>
              <c:f>List2!$N$2:$N$36</c:f>
              <c:numCache>
                <c:formatCode>General</c:formatCode>
                <c:ptCount val="35"/>
                <c:pt idx="19">
                  <c:v>0.09</c:v>
                </c:pt>
                <c:pt idx="20">
                  <c:v>1.19</c:v>
                </c:pt>
                <c:pt idx="21">
                  <c:v>3.5549999999999997</c:v>
                </c:pt>
                <c:pt idx="22">
                  <c:v>6.4399999999999995</c:v>
                </c:pt>
                <c:pt idx="23">
                  <c:v>10.219999999999999</c:v>
                </c:pt>
                <c:pt idx="24">
                  <c:v>20.524999999999999</c:v>
                </c:pt>
                <c:pt idx="25">
                  <c:v>29.715</c:v>
                </c:pt>
                <c:pt idx="26">
                  <c:v>35.44</c:v>
                </c:pt>
                <c:pt idx="27">
                  <c:v>43.19</c:v>
                </c:pt>
                <c:pt idx="28">
                  <c:v>50.995000000000005</c:v>
                </c:pt>
                <c:pt idx="29">
                  <c:v>59.089999999999996</c:v>
                </c:pt>
                <c:pt idx="30">
                  <c:v>72.865000000000009</c:v>
                </c:pt>
                <c:pt idx="31">
                  <c:v>86.22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B800-4A4E-A930-F7FF521D95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853376"/>
        <c:axId val="92855296"/>
      </c:scatterChart>
      <c:valAx>
        <c:axId val="92853376"/>
        <c:scaling>
          <c:orientation val="minMax"/>
          <c:max val="24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 sz="1200" baseline="0">
                    <a:latin typeface="+mn-lt"/>
                  </a:rPr>
                  <a:t>Čas [s]</a:t>
                </a:r>
                <a:endParaRPr lang="cs-CZ" sz="1200">
                  <a:latin typeface="+mn-lt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2855296"/>
        <c:crosses val="autoZero"/>
        <c:crossBetween val="midCat"/>
        <c:majorUnit val="2"/>
      </c:valAx>
      <c:valAx>
        <c:axId val="92855296"/>
        <c:scaling>
          <c:orientation val="minMax"/>
          <c:max val="11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200" baseline="0"/>
                  <a:t>Podíl ztuhlé části </a:t>
                </a:r>
                <a:r>
                  <a:rPr lang="cs-CZ" sz="1200" baseline="0">
                    <a:latin typeface="Calibri"/>
                  </a:rPr>
                  <a:t>[%]</a:t>
                </a:r>
                <a:endParaRPr lang="cs-CZ" sz="1200"/>
              </a:p>
            </c:rich>
          </c:tx>
          <c:layout>
            <c:manualLayout>
              <c:xMode val="edge"/>
              <c:yMode val="edge"/>
              <c:x val="1.2773072376338134E-2"/>
              <c:y val="0.313214852233405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2853376"/>
        <c:crosses val="autoZero"/>
        <c:crossBetween val="midCat"/>
        <c:majorUnit val="1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411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476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14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730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76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3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12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23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33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00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CF7EDC1-FBE8-764B-A235-5D6D9F5C2E42}" type="datetimeFigureOut">
              <a:rPr lang="cs-CZ" smtClean="0"/>
              <a:t>26.05.18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7B0DBF5-DF60-DB47-8619-3AE8345F40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60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77F9E-EAB0-4646-AB32-76EDC483B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17" y="1783421"/>
            <a:ext cx="9078686" cy="2769326"/>
          </a:xfrm>
        </p:spPr>
        <p:txBody>
          <a:bodyPr>
            <a:normAutofit fontScale="90000"/>
          </a:bodyPr>
          <a:lstStyle/>
          <a:p>
            <a:r>
              <a:rPr lang="cs-CZ" dirty="0"/>
              <a:t>Problematika určení násobnosti tlakové licí formy s ohledem na limitující faktor plynoucí z kritické délky vtokového kanálu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C6ABAFC-385A-4F4A-A81C-19070BAA0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1417" y="5016138"/>
            <a:ext cx="7955389" cy="1358536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Autor: David Pešta</a:t>
            </a:r>
          </a:p>
          <a:p>
            <a:pPr algn="l"/>
            <a:r>
              <a:rPr lang="cs-CZ" dirty="0"/>
              <a:t>Vedoucí práce: Ing. Ján Majerník, PhD.</a:t>
            </a:r>
          </a:p>
          <a:p>
            <a:pPr algn="l"/>
            <a:r>
              <a:rPr lang="cs-CZ" dirty="0"/>
              <a:t>Oponent práce: Ing. Pavel </a:t>
            </a:r>
            <a:r>
              <a:rPr lang="cs-CZ" dirty="0" err="1"/>
              <a:t>Jiřinec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E4BD7B-E66B-F444-9502-F493E874B4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103" y="275386"/>
            <a:ext cx="1242907" cy="124290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E9FEE06-6714-994F-950E-EBF0D51E2351}"/>
              </a:ext>
            </a:extLst>
          </p:cNvPr>
          <p:cNvSpPr txBox="1"/>
          <p:nvPr/>
        </p:nvSpPr>
        <p:spPr>
          <a:xfrm>
            <a:off x="1384663" y="619840"/>
            <a:ext cx="92354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VYSOKÁ ŠKOLA TECHNICKÁ A EKONOMICKÁ V ČESKÝCH BUDĚJOVICÍCH</a:t>
            </a:r>
          </a:p>
          <a:p>
            <a:pPr algn="ctr"/>
            <a:r>
              <a:rPr lang="cs-CZ" sz="1200" dirty="0"/>
              <a:t>Ústav </a:t>
            </a:r>
            <a:r>
              <a:rPr lang="cs-CZ" sz="1200" dirty="0" err="1"/>
              <a:t>technicko</a:t>
            </a:r>
            <a:r>
              <a:rPr lang="cs-CZ" sz="1200" dirty="0"/>
              <a:t> - technologický</a:t>
            </a:r>
          </a:p>
        </p:txBody>
      </p:sp>
    </p:spTree>
    <p:extLst>
      <p:ext uri="{BB962C8B-B14F-4D97-AF65-F5344CB8AC3E}">
        <p14:creationId xmlns:p14="http://schemas.microsoft.com/office/powerpoint/2010/main" val="2768597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536620"/>
              </p:ext>
            </p:extLst>
          </p:nvPr>
        </p:nvGraphicFramePr>
        <p:xfrm>
          <a:off x="1956118" y="339362"/>
          <a:ext cx="7731125" cy="310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7BBB6263-2046-EF47-9F6D-CFF63B1C6E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7602073"/>
              </p:ext>
            </p:extLst>
          </p:nvPr>
        </p:nvGraphicFramePr>
        <p:xfrm>
          <a:off x="1956118" y="3441337"/>
          <a:ext cx="7731125" cy="285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23495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76CEABF-2821-A646-918E-23E0FAB356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082540"/>
              </p:ext>
            </p:extLst>
          </p:nvPr>
        </p:nvGraphicFramePr>
        <p:xfrm>
          <a:off x="3608795" y="1048601"/>
          <a:ext cx="5270500" cy="187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3356">
                  <a:extLst>
                    <a:ext uri="{9D8B030D-6E8A-4147-A177-3AD203B41FA5}">
                      <a16:colId xmlns:a16="http://schemas.microsoft.com/office/drawing/2014/main" val="2553294152"/>
                    </a:ext>
                  </a:extLst>
                </a:gridCol>
                <a:gridCol w="1103356">
                  <a:extLst>
                    <a:ext uri="{9D8B030D-6E8A-4147-A177-3AD203B41FA5}">
                      <a16:colId xmlns:a16="http://schemas.microsoft.com/office/drawing/2014/main" val="2151630248"/>
                    </a:ext>
                  </a:extLst>
                </a:gridCol>
                <a:gridCol w="765947">
                  <a:extLst>
                    <a:ext uri="{9D8B030D-6E8A-4147-A177-3AD203B41FA5}">
                      <a16:colId xmlns:a16="http://schemas.microsoft.com/office/drawing/2014/main" val="3591660003"/>
                    </a:ext>
                  </a:extLst>
                </a:gridCol>
                <a:gridCol w="765947">
                  <a:extLst>
                    <a:ext uri="{9D8B030D-6E8A-4147-A177-3AD203B41FA5}">
                      <a16:colId xmlns:a16="http://schemas.microsoft.com/office/drawing/2014/main" val="2676849612"/>
                    </a:ext>
                  </a:extLst>
                </a:gridCol>
                <a:gridCol w="765947">
                  <a:extLst>
                    <a:ext uri="{9D8B030D-6E8A-4147-A177-3AD203B41FA5}">
                      <a16:colId xmlns:a16="http://schemas.microsoft.com/office/drawing/2014/main" val="2615507204"/>
                    </a:ext>
                  </a:extLst>
                </a:gridCol>
                <a:gridCol w="765947">
                  <a:extLst>
                    <a:ext uri="{9D8B030D-6E8A-4147-A177-3AD203B41FA5}">
                      <a16:colId xmlns:a16="http://schemas.microsoft.com/office/drawing/2014/main" val="1276859102"/>
                    </a:ext>
                  </a:extLst>
                </a:gridCol>
              </a:tblGrid>
              <a:tr h="21590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Rozsah teplot podle středních délek proudu taveniny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036107"/>
                  </a:ext>
                </a:extLst>
              </a:tr>
              <a:tr h="2032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Model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Teplota [°C]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Střední délka proudu taveniny l</a:t>
                      </a:r>
                      <a:r>
                        <a:rPr lang="cs-CZ" sz="800">
                          <a:effectLst/>
                        </a:rPr>
                        <a:t>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577912"/>
                  </a:ext>
                </a:extLst>
              </a:tr>
              <a:tr h="2159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</a:t>
                      </a:r>
                      <a:r>
                        <a:rPr lang="cs-CZ" sz="800">
                          <a:effectLst/>
                        </a:rPr>
                        <a:t>s1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</a:t>
                      </a:r>
                      <a:r>
                        <a:rPr lang="cs-CZ" sz="800">
                          <a:effectLst/>
                        </a:rPr>
                        <a:t>s2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</a:t>
                      </a:r>
                      <a:r>
                        <a:rPr lang="cs-CZ" sz="800">
                          <a:effectLst/>
                        </a:rPr>
                        <a:t>s3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</a:t>
                      </a:r>
                      <a:r>
                        <a:rPr lang="cs-CZ" sz="800">
                          <a:effectLst/>
                        </a:rPr>
                        <a:t>s4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46334875"/>
                  </a:ext>
                </a:extLst>
              </a:tr>
              <a:tr h="2032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</a:t>
                      </a:r>
                      <a:r>
                        <a:rPr lang="cs-CZ" sz="800">
                          <a:effectLst/>
                        </a:rPr>
                        <a:t>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689,92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684,595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663,725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662,155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25212328"/>
                  </a:ext>
                </a:extLst>
              </a:tr>
              <a:tr h="2159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</a:t>
                      </a:r>
                      <a:r>
                        <a:rPr lang="cs-CZ" sz="800">
                          <a:effectLst/>
                        </a:rPr>
                        <a:t>max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696,09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692,22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687,495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667,255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19569949"/>
                  </a:ext>
                </a:extLst>
              </a:tr>
              <a:tr h="2032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</a:t>
                      </a:r>
                      <a:r>
                        <a:rPr lang="cs-CZ" sz="800">
                          <a:effectLst/>
                        </a:rPr>
                        <a:t>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689,925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680,065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675,735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666,05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448801297"/>
                  </a:ext>
                </a:extLst>
              </a:tr>
              <a:tr h="203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</a:t>
                      </a:r>
                      <a:r>
                        <a:rPr lang="cs-CZ" sz="800">
                          <a:effectLst/>
                        </a:rPr>
                        <a:t>max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696,75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694,625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690,78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676,255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05234992"/>
                  </a:ext>
                </a:extLst>
              </a:tr>
              <a:tr h="2032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</a:t>
                      </a:r>
                      <a:r>
                        <a:rPr lang="cs-CZ" sz="800">
                          <a:effectLst/>
                        </a:rPr>
                        <a:t>min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689,415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684,47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675,665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662,645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18065233"/>
                  </a:ext>
                </a:extLst>
              </a:tr>
              <a:tr h="2159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</a:t>
                      </a:r>
                      <a:r>
                        <a:rPr lang="cs-CZ" sz="800">
                          <a:effectLst/>
                        </a:rPr>
                        <a:t>max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697,155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694,84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690,59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673,15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34342114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8ACB30A0-7D94-0C4D-857E-4B72D3CFBCB2}"/>
              </a:ext>
            </a:extLst>
          </p:cNvPr>
          <p:cNvSpPr txBox="1"/>
          <p:nvPr/>
        </p:nvSpPr>
        <p:spPr>
          <a:xfrm>
            <a:off x="1606730" y="679269"/>
            <a:ext cx="4637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2) Hraniční teploty po dobu plnění formy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5A7662D2-F924-5C47-B871-1BD80D4D1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077586"/>
              </p:ext>
            </p:extLst>
          </p:nvPr>
        </p:nvGraphicFramePr>
        <p:xfrm>
          <a:off x="4883877" y="3558790"/>
          <a:ext cx="2476499" cy="18520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651">
                  <a:extLst>
                    <a:ext uri="{9D8B030D-6E8A-4147-A177-3AD203B41FA5}">
                      <a16:colId xmlns:a16="http://schemas.microsoft.com/office/drawing/2014/main" val="2157859014"/>
                    </a:ext>
                  </a:extLst>
                </a:gridCol>
                <a:gridCol w="948424">
                  <a:extLst>
                    <a:ext uri="{9D8B030D-6E8A-4147-A177-3AD203B41FA5}">
                      <a16:colId xmlns:a16="http://schemas.microsoft.com/office/drawing/2014/main" val="365494643"/>
                    </a:ext>
                  </a:extLst>
                </a:gridCol>
                <a:gridCol w="948424">
                  <a:extLst>
                    <a:ext uri="{9D8B030D-6E8A-4147-A177-3AD203B41FA5}">
                      <a16:colId xmlns:a16="http://schemas.microsoft.com/office/drawing/2014/main" val="872914491"/>
                    </a:ext>
                  </a:extLst>
                </a:gridCol>
              </a:tblGrid>
              <a:tr h="21590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Udržování teploty ve vtokové soustavě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2237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model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teplota [°C]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58846020"/>
                  </a:ext>
                </a:extLst>
              </a:tr>
              <a:tr h="2032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ls1 - ls4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27,765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44554980"/>
                  </a:ext>
                </a:extLst>
              </a:tr>
              <a:tr h="203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ls1 - ls4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28,835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55226570"/>
                  </a:ext>
                </a:extLst>
              </a:tr>
              <a:tr h="2032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ls1 - ls4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23,875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30428637"/>
                  </a:ext>
                </a:extLst>
              </a:tr>
              <a:tr h="203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ls1 - ls4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20,495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68434888"/>
                  </a:ext>
                </a:extLst>
              </a:tr>
              <a:tr h="20320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ls1 - ls4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26,77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03338368"/>
                  </a:ext>
                </a:extLst>
              </a:tr>
              <a:tr h="2159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ls1 - ls4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24,005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93254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812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92323C-8E63-F244-9BB8-08078913B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482672"/>
            <a:ext cx="7729728" cy="3101983"/>
          </a:xfrm>
        </p:spPr>
        <p:txBody>
          <a:bodyPr/>
          <a:lstStyle/>
          <a:p>
            <a:r>
              <a:rPr lang="cs-CZ" dirty="0"/>
              <a:t>3) </a:t>
            </a:r>
            <a:r>
              <a:rPr lang="cs-CZ" b="1" dirty="0"/>
              <a:t>Posouzení změny podílu ztuhnutí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9680993"/>
              </p:ext>
            </p:extLst>
          </p:nvPr>
        </p:nvGraphicFramePr>
        <p:xfrm>
          <a:off x="1088298" y="925910"/>
          <a:ext cx="5939790" cy="265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BFBF9DAB-945B-B040-BE81-296F91E1B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374890"/>
              </p:ext>
            </p:extLst>
          </p:nvPr>
        </p:nvGraphicFramePr>
        <p:xfrm>
          <a:off x="7205692" y="667722"/>
          <a:ext cx="3636480" cy="2731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296">
                  <a:extLst>
                    <a:ext uri="{9D8B030D-6E8A-4147-A177-3AD203B41FA5}">
                      <a16:colId xmlns:a16="http://schemas.microsoft.com/office/drawing/2014/main" val="837890113"/>
                    </a:ext>
                  </a:extLst>
                </a:gridCol>
                <a:gridCol w="727296">
                  <a:extLst>
                    <a:ext uri="{9D8B030D-6E8A-4147-A177-3AD203B41FA5}">
                      <a16:colId xmlns:a16="http://schemas.microsoft.com/office/drawing/2014/main" val="1870301292"/>
                    </a:ext>
                  </a:extLst>
                </a:gridCol>
                <a:gridCol w="727296">
                  <a:extLst>
                    <a:ext uri="{9D8B030D-6E8A-4147-A177-3AD203B41FA5}">
                      <a16:colId xmlns:a16="http://schemas.microsoft.com/office/drawing/2014/main" val="2161165156"/>
                    </a:ext>
                  </a:extLst>
                </a:gridCol>
                <a:gridCol w="727296">
                  <a:extLst>
                    <a:ext uri="{9D8B030D-6E8A-4147-A177-3AD203B41FA5}">
                      <a16:colId xmlns:a16="http://schemas.microsoft.com/office/drawing/2014/main" val="435553418"/>
                    </a:ext>
                  </a:extLst>
                </a:gridCol>
                <a:gridCol w="727296">
                  <a:extLst>
                    <a:ext uri="{9D8B030D-6E8A-4147-A177-3AD203B41FA5}">
                      <a16:colId xmlns:a16="http://schemas.microsoft.com/office/drawing/2014/main" val="2998454693"/>
                    </a:ext>
                  </a:extLst>
                </a:gridCol>
              </a:tblGrid>
              <a:tr h="1693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Čas [s]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Ztuhnutí taveniny [%]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905138"/>
                  </a:ext>
                </a:extLst>
              </a:tr>
              <a:tr h="1804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638062738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0,754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0,26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2959644408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1,025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1,775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2,085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2,595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3,6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3940670948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1,196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4,38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4,92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5,5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6,765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787962693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1,395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7,875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8,425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9,025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10,6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3848470056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1,627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12,01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12,32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13,3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15,765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3481780671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1,898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16,315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17,26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17,73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22,51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67336703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2,214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21,335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21,905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22,46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28,79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3174801789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2,903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28,58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29,545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30,355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41,05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2733504200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3,247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32,26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33,47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33,405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46,57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968076275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3,937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39,98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41,825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43,73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57,645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3024932967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4,626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48,79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51,745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52,97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73,76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355994135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5,66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61,605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66,88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69,655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84,795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3964123234"/>
                  </a:ext>
                </a:extLst>
              </a:tr>
              <a:tr h="169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7,038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85,935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93,385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815528609"/>
                  </a:ext>
                </a:extLst>
              </a:tr>
              <a:tr h="18040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10,828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806" marR="41806" marT="0" marB="0" anchor="b"/>
                </a:tc>
                <a:extLst>
                  <a:ext uri="{0D108BD9-81ED-4DB2-BD59-A6C34878D82A}">
                    <a16:rowId xmlns:a16="http://schemas.microsoft.com/office/drawing/2014/main" val="3245119684"/>
                  </a:ext>
                </a:extLst>
              </a:tr>
            </a:tbl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184106F3-5C6D-5143-B538-AE1539BAC3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4075553"/>
              </p:ext>
            </p:extLst>
          </p:nvPr>
        </p:nvGraphicFramePr>
        <p:xfrm>
          <a:off x="1174462" y="3584655"/>
          <a:ext cx="5939790" cy="2658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A14A57AF-AEBD-6C46-9820-9479A3A70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467612"/>
              </p:ext>
            </p:extLst>
          </p:nvPr>
        </p:nvGraphicFramePr>
        <p:xfrm>
          <a:off x="7203687" y="3584656"/>
          <a:ext cx="3638485" cy="2990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697">
                  <a:extLst>
                    <a:ext uri="{9D8B030D-6E8A-4147-A177-3AD203B41FA5}">
                      <a16:colId xmlns:a16="http://schemas.microsoft.com/office/drawing/2014/main" val="1386984267"/>
                    </a:ext>
                  </a:extLst>
                </a:gridCol>
                <a:gridCol w="727697">
                  <a:extLst>
                    <a:ext uri="{9D8B030D-6E8A-4147-A177-3AD203B41FA5}">
                      <a16:colId xmlns:a16="http://schemas.microsoft.com/office/drawing/2014/main" val="2878891137"/>
                    </a:ext>
                  </a:extLst>
                </a:gridCol>
                <a:gridCol w="727697">
                  <a:extLst>
                    <a:ext uri="{9D8B030D-6E8A-4147-A177-3AD203B41FA5}">
                      <a16:colId xmlns:a16="http://schemas.microsoft.com/office/drawing/2014/main" val="3664496833"/>
                    </a:ext>
                  </a:extLst>
                </a:gridCol>
                <a:gridCol w="727697">
                  <a:extLst>
                    <a:ext uri="{9D8B030D-6E8A-4147-A177-3AD203B41FA5}">
                      <a16:colId xmlns:a16="http://schemas.microsoft.com/office/drawing/2014/main" val="39178899"/>
                    </a:ext>
                  </a:extLst>
                </a:gridCol>
                <a:gridCol w="727697">
                  <a:extLst>
                    <a:ext uri="{9D8B030D-6E8A-4147-A177-3AD203B41FA5}">
                      <a16:colId xmlns:a16="http://schemas.microsoft.com/office/drawing/2014/main" val="3998989460"/>
                    </a:ext>
                  </a:extLst>
                </a:gridCol>
              </a:tblGrid>
              <a:tr h="15414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Čas [s]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Ztuhnutí taveniny [%]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995659"/>
                  </a:ext>
                </a:extLst>
              </a:tr>
              <a:tr h="1573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108157987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0,619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1637276280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0,841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2,515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2555206377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0,981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2,29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2,605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2,605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5,22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1605015388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1,114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5,285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5,425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5,425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8,355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4252100351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1,334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8,685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9,305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9,305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12,575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563727781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1,556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12,965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13,47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13,47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16,69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1525132851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1,815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17,48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18,075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18,075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21,26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3168260746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2,116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22,12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22,89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22,89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29,075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2361001641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2,446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26,67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27,01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27,01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37,185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779871115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3,105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34,405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35,13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35,13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49,75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915190594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3,434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38,57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39,435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39,435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57,08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3579062956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4,093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47,025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49,04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49,04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4097694914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5,081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61,655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65,27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65,27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97,94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655389672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6,398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85,42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91,37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91,37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1466631769"/>
                  </a:ext>
                </a:extLst>
              </a:tr>
              <a:tr h="1695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10,021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100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24" marR="39624" marT="0" marB="0" anchor="b"/>
                </a:tc>
                <a:extLst>
                  <a:ext uri="{0D108BD9-81ED-4DB2-BD59-A6C34878D82A}">
                    <a16:rowId xmlns:a16="http://schemas.microsoft.com/office/drawing/2014/main" val="2213622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539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4FC0FB0-D962-1944-A1C8-9FB9FC3540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1209175"/>
              </p:ext>
            </p:extLst>
          </p:nvPr>
        </p:nvGraphicFramePr>
        <p:xfrm>
          <a:off x="767398" y="1959292"/>
          <a:ext cx="7174819" cy="2978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6D148CDF-0D9D-4B46-9B53-4FFC6CC03C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55087"/>
              </p:ext>
            </p:extLst>
          </p:nvPr>
        </p:nvGraphicFramePr>
        <p:xfrm>
          <a:off x="7942217" y="1959292"/>
          <a:ext cx="3198535" cy="31019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9707">
                  <a:extLst>
                    <a:ext uri="{9D8B030D-6E8A-4147-A177-3AD203B41FA5}">
                      <a16:colId xmlns:a16="http://schemas.microsoft.com/office/drawing/2014/main" val="1786027325"/>
                    </a:ext>
                  </a:extLst>
                </a:gridCol>
                <a:gridCol w="639707">
                  <a:extLst>
                    <a:ext uri="{9D8B030D-6E8A-4147-A177-3AD203B41FA5}">
                      <a16:colId xmlns:a16="http://schemas.microsoft.com/office/drawing/2014/main" val="2440514702"/>
                    </a:ext>
                  </a:extLst>
                </a:gridCol>
                <a:gridCol w="639707">
                  <a:extLst>
                    <a:ext uri="{9D8B030D-6E8A-4147-A177-3AD203B41FA5}">
                      <a16:colId xmlns:a16="http://schemas.microsoft.com/office/drawing/2014/main" val="3030569093"/>
                    </a:ext>
                  </a:extLst>
                </a:gridCol>
                <a:gridCol w="639707">
                  <a:extLst>
                    <a:ext uri="{9D8B030D-6E8A-4147-A177-3AD203B41FA5}">
                      <a16:colId xmlns:a16="http://schemas.microsoft.com/office/drawing/2014/main" val="850400756"/>
                    </a:ext>
                  </a:extLst>
                </a:gridCol>
                <a:gridCol w="639707">
                  <a:extLst>
                    <a:ext uri="{9D8B030D-6E8A-4147-A177-3AD203B41FA5}">
                      <a16:colId xmlns:a16="http://schemas.microsoft.com/office/drawing/2014/main" val="3201356980"/>
                    </a:ext>
                  </a:extLst>
                </a:gridCol>
              </a:tblGrid>
              <a:tr h="1810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Čas [s]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Ztuhnutí taveniny [%]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36596"/>
                  </a:ext>
                </a:extLst>
              </a:tr>
              <a:tr h="19311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4.A/B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1137207115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0,54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0,09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334490288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0,734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0,35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0,155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0,28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1,19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2666656213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0,856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1,615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1,83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2,335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3,555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2653708882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0,998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4,26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4,555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5,16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6,44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132156441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1,164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7,575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8,1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8,68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10,22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4275210176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1,584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16,16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16,665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17,345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20,525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1937738184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1,847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20,715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21,435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22,06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29,715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2121644992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2,155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25,555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26,105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26,72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35,44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2943397859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2,49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29,965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30,54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31,695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43,19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978145813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2,826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34,52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35,38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36,45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50,995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3141908847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3,161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39,285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40,255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43,03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59,09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3373188626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3,832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49,635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51,24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53,425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72,865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3788577102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4,838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67,06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69,815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72,585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86,22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2145479260"/>
                  </a:ext>
                </a:extLst>
              </a:tr>
              <a:tr h="18104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6,18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93,405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1181201397"/>
                  </a:ext>
                </a:extLst>
              </a:tr>
              <a:tr h="193119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9,534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100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245" marR="42245" marT="0" marB="0" anchor="b"/>
                </a:tc>
                <a:extLst>
                  <a:ext uri="{0D108BD9-81ED-4DB2-BD59-A6C34878D82A}">
                    <a16:rowId xmlns:a16="http://schemas.microsoft.com/office/drawing/2014/main" val="1123258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880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EF8A5-690C-1C4A-8281-24F0CA4A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D0A1FD-2639-9445-8FB8-5B3BAF91E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Tavenina po dobu plnění formy dosahuje dostatečnou teplotu ke správnému vyplnění formy u všech 3 modelů </a:t>
            </a:r>
          </a:p>
          <a:p>
            <a:r>
              <a:rPr lang="cs-CZ" dirty="0"/>
              <a:t>Nejrychleji tavenina ztuhne u modelu 3 v čase 9,534 s, u modelu 2 ztuhne tavenina v čase 10,021 s a u modelu 3 za 10,828 s.</a:t>
            </a:r>
          </a:p>
          <a:p>
            <a:r>
              <a:rPr lang="cs-CZ" dirty="0"/>
              <a:t>Nejdůležitější faktor při vyhovující kritické délce vtokových kanálů je udržení teploty po dobu plnění formy.  U modelu 2 je teplota mezi měřícími místy </a:t>
            </a:r>
            <a:br>
              <a:rPr lang="cs-CZ" dirty="0"/>
            </a:br>
            <a:r>
              <a:rPr lang="cs-CZ" dirty="0"/>
              <a:t>1. A/B a 4. A/B je 23,875 °C, resp. 20,495 °C.  =&gt; 2. model je nejvhodnější </a:t>
            </a:r>
          </a:p>
        </p:txBody>
      </p:sp>
    </p:spTree>
    <p:extLst>
      <p:ext uri="{BB962C8B-B14F-4D97-AF65-F5344CB8AC3E}">
        <p14:creationId xmlns:p14="http://schemas.microsoft.com/office/powerpoint/2010/main" val="3519585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3A7EA-7444-D149-A98F-F9BABF471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891473-EC5C-7641-9598-2FAC8BD28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595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E9A00-AFCA-1446-A01A-1DD4D0DC4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OBsah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D10408-2BFB-6548-9A59-4A01FE4F0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  <a:p>
            <a:r>
              <a:rPr lang="cs-CZ" dirty="0" err="1"/>
              <a:t>Teoreticko</a:t>
            </a:r>
            <a:r>
              <a:rPr lang="cs-CZ" dirty="0"/>
              <a:t> – </a:t>
            </a:r>
            <a:r>
              <a:rPr lang="cs-CZ" dirty="0" err="1"/>
              <a:t>metodolická</a:t>
            </a:r>
            <a:r>
              <a:rPr lang="cs-CZ" dirty="0"/>
              <a:t> část</a:t>
            </a:r>
          </a:p>
          <a:p>
            <a:r>
              <a:rPr lang="cs-CZ" dirty="0"/>
              <a:t>Metodika práce</a:t>
            </a:r>
          </a:p>
          <a:p>
            <a:r>
              <a:rPr lang="cs-CZ" dirty="0"/>
              <a:t>Aplikační část</a:t>
            </a:r>
          </a:p>
          <a:p>
            <a:r>
              <a:rPr lang="cs-CZ" dirty="0"/>
              <a:t>Výsledky</a:t>
            </a:r>
          </a:p>
          <a:p>
            <a:r>
              <a:rPr lang="cs-CZ" dirty="0"/>
              <a:t>Závěr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46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D3551-DA69-FF4A-A63A-C1AFC3B9F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CF490B-F32A-ED43-95A9-2D8726E5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práce je určení násobnosti forem s ohledem na délku proudu taveniny ve vtokových kanálech, správného rozložení tvarových dutin formy a zaformování odlitků pro konkrétní druh tlakového odlitku.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98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5F053-DDE6-494B-AABD-41F949CF2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Teoreticko-</a:t>
            </a:r>
            <a:r>
              <a:rPr lang="cs-CZ" dirty="0" err="1"/>
              <a:t>metodolická</a:t>
            </a:r>
            <a:r>
              <a:rPr lang="cs-CZ" dirty="0"/>
              <a:t> část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C00A97-3723-3940-984E-EE328309D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Tlakové lití – výhody </a:t>
            </a:r>
            <a:r>
              <a:rPr lang="cs-CZ" dirty="0" err="1"/>
              <a:t>x</a:t>
            </a:r>
            <a:r>
              <a:rPr lang="cs-CZ" dirty="0"/>
              <a:t> nevýhody </a:t>
            </a:r>
          </a:p>
          <a:p>
            <a:r>
              <a:rPr lang="cs-CZ" dirty="0"/>
              <a:t>Licí stroje - s teplou licí komorou a se studenou licí komorou</a:t>
            </a:r>
          </a:p>
          <a:p>
            <a:r>
              <a:rPr lang="cs-CZ" dirty="0"/>
              <a:t>Kovy používané v technologii tlakového lití </a:t>
            </a:r>
          </a:p>
          <a:p>
            <a:r>
              <a:rPr lang="cs-CZ" dirty="0"/>
              <a:t>Licí formy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685800" lvl="3" indent="0">
              <a:buNone/>
            </a:pPr>
            <a:endParaRPr lang="cs-CZ" dirty="0"/>
          </a:p>
          <a:p>
            <a:pPr marL="685800" lvl="3" indent="0">
              <a:buNone/>
            </a:pPr>
            <a:endParaRPr lang="cs-CZ" dirty="0"/>
          </a:p>
          <a:p>
            <a:pPr marL="685800" lvl="3" indent="0">
              <a:buNone/>
            </a:pPr>
            <a:endParaRPr lang="cs-CZ" dirty="0"/>
          </a:p>
          <a:p>
            <a:pPr marL="685800" lvl="3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574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F7C22-DC65-354D-B33A-3623A573F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025B7B-E90F-1043-95BA-A8D29C879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Spočítání parametrů vtokových soustav – 3 různé návrhy</a:t>
            </a:r>
          </a:p>
          <a:p>
            <a:r>
              <a:rPr lang="cs-CZ" dirty="0"/>
              <a:t>3D modely vtokových soustav s odlitky – Autodesk </a:t>
            </a:r>
            <a:r>
              <a:rPr lang="cs-CZ" dirty="0" err="1"/>
              <a:t>Inventor</a:t>
            </a:r>
            <a:r>
              <a:rPr lang="cs-CZ" dirty="0"/>
              <a:t> 2018</a:t>
            </a:r>
          </a:p>
          <a:p>
            <a:r>
              <a:rPr lang="cs-CZ" dirty="0"/>
              <a:t>Simulace odlévání jednotlivých návrhů vtokových soustav – </a:t>
            </a:r>
            <a:r>
              <a:rPr lang="cs-CZ" dirty="0" err="1"/>
              <a:t>NovaFlow&amp;Solid</a:t>
            </a:r>
            <a:endParaRPr lang="cs-CZ" dirty="0"/>
          </a:p>
          <a:p>
            <a:r>
              <a:rPr lang="cs-CZ" dirty="0"/>
              <a:t>Měření teplot v měřících místech a jejich následné vyhodnocení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95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FC4A3-0AB2-C945-97F3-F7899065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Aplikační část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C703E8-35A1-F740-8D6F-74F23772C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Zkušební odlitek – materiál AlSi12Cu(</a:t>
            </a:r>
            <a:r>
              <a:rPr lang="cs-CZ" dirty="0" err="1"/>
              <a:t>Fe</a:t>
            </a:r>
            <a:r>
              <a:rPr lang="cs-CZ" dirty="0"/>
              <a:t>)</a:t>
            </a:r>
          </a:p>
          <a:p>
            <a:r>
              <a:rPr lang="cs-CZ" dirty="0"/>
              <a:t>Hustota slitiny - 2650 kg.m</a:t>
            </a:r>
            <a:r>
              <a:rPr lang="cs-CZ" baseline="30000" dirty="0"/>
              <a:t>-3</a:t>
            </a:r>
          </a:p>
          <a:p>
            <a:r>
              <a:rPr lang="cs-CZ" dirty="0"/>
              <a:t>Hmotnost odlitku - 0,067 kg</a:t>
            </a:r>
          </a:p>
          <a:p>
            <a:r>
              <a:rPr lang="cs-CZ" dirty="0"/>
              <a:t>Objem odlitku - 0,000024881 m</a:t>
            </a:r>
            <a:r>
              <a:rPr lang="cs-CZ" baseline="30000" dirty="0"/>
              <a:t>3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4B59589-68D0-E648-B053-24233D13F8E4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47" t="11746" r="13448" b="19579"/>
          <a:stretch/>
        </p:blipFill>
        <p:spPr>
          <a:xfrm>
            <a:off x="7082487" y="2638044"/>
            <a:ext cx="3556001" cy="267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133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51CA7-B4E3-364C-B12A-50EDA4506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vtokové soustavy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F7C58AA8-1969-0B48-8570-DF22B0C3F81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934" y="2370667"/>
            <a:ext cx="3966464" cy="35560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C2035B8-A920-924D-9339-9DD56B116C8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065" y="2370667"/>
            <a:ext cx="4004733" cy="355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87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8FF58-5083-E749-8C5A-A228728AF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Rozměry navrhovaných vtokových soustav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B670407-D26D-2749-A1F6-0B2D6B2C2E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484862"/>
              </p:ext>
            </p:extLst>
          </p:nvPr>
        </p:nvGraphicFramePr>
        <p:xfrm>
          <a:off x="3154340" y="2319824"/>
          <a:ext cx="5883320" cy="2291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5890">
                  <a:extLst>
                    <a:ext uri="{9D8B030D-6E8A-4147-A177-3AD203B41FA5}">
                      <a16:colId xmlns:a16="http://schemas.microsoft.com/office/drawing/2014/main" val="3782709788"/>
                    </a:ext>
                  </a:extLst>
                </a:gridCol>
                <a:gridCol w="1298182">
                  <a:extLst>
                    <a:ext uri="{9D8B030D-6E8A-4147-A177-3AD203B41FA5}">
                      <a16:colId xmlns:a16="http://schemas.microsoft.com/office/drawing/2014/main" val="663183237"/>
                    </a:ext>
                  </a:extLst>
                </a:gridCol>
                <a:gridCol w="1298182">
                  <a:extLst>
                    <a:ext uri="{9D8B030D-6E8A-4147-A177-3AD203B41FA5}">
                      <a16:colId xmlns:a16="http://schemas.microsoft.com/office/drawing/2014/main" val="1430521197"/>
                    </a:ext>
                  </a:extLst>
                </a:gridCol>
                <a:gridCol w="1125533">
                  <a:extLst>
                    <a:ext uri="{9D8B030D-6E8A-4147-A177-3AD203B41FA5}">
                      <a16:colId xmlns:a16="http://schemas.microsoft.com/office/drawing/2014/main" val="4294065817"/>
                    </a:ext>
                  </a:extLst>
                </a:gridCol>
                <a:gridCol w="1125533">
                  <a:extLst>
                    <a:ext uri="{9D8B030D-6E8A-4147-A177-3AD203B41FA5}">
                      <a16:colId xmlns:a16="http://schemas.microsoft.com/office/drawing/2014/main" val="2155778239"/>
                    </a:ext>
                  </a:extLst>
                </a:gridCol>
              </a:tblGrid>
              <a:tr h="570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Modely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plocha Sk [mm^2]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šířka CB [mm]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výška CT [mm]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51002044"/>
                  </a:ext>
                </a:extLst>
              </a:tr>
              <a:tr h="2868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vedlejší kanál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29,36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15,94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38219200"/>
                  </a:ext>
                </a:extLst>
              </a:tr>
              <a:tr h="2868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hlavní kanál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754,72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51,62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15,94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54520142"/>
                  </a:ext>
                </a:extLst>
              </a:tr>
              <a:tr h="2868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vedlejší kanál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360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26,84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15,94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61014601"/>
                  </a:ext>
                </a:extLst>
              </a:tr>
              <a:tr h="2868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hlavní kanál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679,25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46,88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15,94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87687995"/>
                  </a:ext>
                </a:extLst>
              </a:tr>
              <a:tr h="2868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M3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vedlejší kanál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24,35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15,94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65152621"/>
                  </a:ext>
                </a:extLst>
              </a:tr>
              <a:tr h="28680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hlavní kanál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603,77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42,15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15,94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8815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035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21D5F-0F3E-7B49-8C99-2FAFB67E4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470568"/>
              </p:ext>
            </p:extLst>
          </p:nvPr>
        </p:nvGraphicFramePr>
        <p:xfrm>
          <a:off x="2230437" y="2938872"/>
          <a:ext cx="7731125" cy="2952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745FDBD0-3B68-D04A-A0B6-3BD5D579E375}"/>
              </a:ext>
            </a:extLst>
          </p:cNvPr>
          <p:cNvSpPr txBox="1"/>
          <p:nvPr/>
        </p:nvSpPr>
        <p:spPr>
          <a:xfrm>
            <a:off x="2230437" y="2351314"/>
            <a:ext cx="3739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1) Posouzení změny teploty </a:t>
            </a:r>
          </a:p>
        </p:txBody>
      </p:sp>
    </p:spTree>
    <p:extLst>
      <p:ext uri="{BB962C8B-B14F-4D97-AF65-F5344CB8AC3E}">
        <p14:creationId xmlns:p14="http://schemas.microsoft.com/office/powerpoint/2010/main" val="2288667871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{CEC7EC98-1FE0-7B40-84A9-E5D82E3ABE53}tf10001120</Template>
  <TotalTime>5007</TotalTime>
  <Words>740</Words>
  <Application>Microsoft Macintosh PowerPoint</Application>
  <PresentationFormat>Širokoúhlá obrazovka</PresentationFormat>
  <Paragraphs>395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MT</vt:lpstr>
      <vt:lpstr>Times New Roman</vt:lpstr>
      <vt:lpstr>Balík</vt:lpstr>
      <vt:lpstr>Problematika určení násobnosti tlakové licí formy s ohledem na limitující faktor plynoucí z kritické délky vtokového kanálu</vt:lpstr>
      <vt:lpstr>OBsah</vt:lpstr>
      <vt:lpstr>Cíl práce</vt:lpstr>
      <vt:lpstr>Teoreticko-metodolická část</vt:lpstr>
      <vt:lpstr>Metodika práce</vt:lpstr>
      <vt:lpstr>Aplikační část</vt:lpstr>
      <vt:lpstr>Model vtokové soustavy</vt:lpstr>
      <vt:lpstr>Rozměry navrhovaných vtokových soustav</vt:lpstr>
      <vt:lpstr>výsledky</vt:lpstr>
      <vt:lpstr>Prezentace aplikace PowerPoint</vt:lpstr>
      <vt:lpstr>Prezentace aplikace PowerPoint</vt:lpstr>
      <vt:lpstr>Prezentace aplikace PowerPoint</vt:lpstr>
      <vt:lpstr>Prezentace aplikace PowerPoint</vt:lpstr>
      <vt:lpstr>závěr</vt:lpstr>
      <vt:lpstr>Děkuji za pozornost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určení násobnosti tlakové licí formy s ohledem na limitující faktor plynoucí z kritické délky vtokového kanálu</dc:title>
  <dc:creator>David Pešta</dc:creator>
  <cp:lastModifiedBy>David Pešta</cp:lastModifiedBy>
  <cp:revision>12</cp:revision>
  <dcterms:created xsi:type="dcterms:W3CDTF">2018-05-26T07:56:17Z</dcterms:created>
  <dcterms:modified xsi:type="dcterms:W3CDTF">2018-05-29T19:23:59Z</dcterms:modified>
</cp:coreProperties>
</file>