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71" r:id="rId12"/>
    <p:sldId id="272" r:id="rId13"/>
    <p:sldId id="273" r:id="rId14"/>
    <p:sldId id="274" r:id="rId15"/>
    <p:sldId id="275" r:id="rId16"/>
    <p:sldId id="270" r:id="rId17"/>
    <p:sldId id="263" r:id="rId18"/>
    <p:sldId id="262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E04A0-C415-4F4C-B914-4DEA1F18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6181" y="2811865"/>
            <a:ext cx="8574622" cy="236880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Řetězový převodový mechanismus – konstrukce, výpočty, technologie a montáž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9B2F5D-90B4-432F-9C5C-A217F8142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0878" y="5069244"/>
            <a:ext cx="6987645" cy="138853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Pavel Pinc (18768)</a:t>
            </a:r>
          </a:p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doc. Ing. Ján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Kmec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CSc.</a:t>
            </a:r>
          </a:p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 práce: Ing. Monika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Karková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PhD.</a:t>
            </a:r>
          </a:p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České Budějovice, červen 2018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882990-DFD6-4621-92F2-F288466C1926}"/>
              </a:ext>
            </a:extLst>
          </p:cNvPr>
          <p:cNvSpPr txBox="1"/>
          <p:nvPr/>
        </p:nvSpPr>
        <p:spPr>
          <a:xfrm>
            <a:off x="3615188" y="334426"/>
            <a:ext cx="5974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VYSOKÁ ŠKOLA TECHNICKÁ A EKONOMICKÁ</a:t>
            </a:r>
          </a:p>
          <a:p>
            <a:pPr algn="ctr"/>
            <a:r>
              <a:rPr lang="cs-CZ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V ČESKÝCH BUDĚJOVICÍCH</a:t>
            </a:r>
          </a:p>
          <a:p>
            <a:pPr algn="ctr"/>
            <a:r>
              <a:rPr lang="cs-CZ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Ústav </a:t>
            </a:r>
            <a:r>
              <a:rPr lang="cs-CZ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technicko</a:t>
            </a:r>
            <a:r>
              <a:rPr lang="cs-CZ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- technologický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6C4915-29A7-4131-8987-62B000B2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46" y="20557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4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F6E03-CE27-4C81-9BC7-F3ADE5A0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Aplikační část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030F41-E6DE-40D9-96BE-2682D1B7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65" y="1907797"/>
            <a:ext cx="8877269" cy="1752599"/>
          </a:xfrm>
        </p:spPr>
        <p:txBody>
          <a:bodyPr/>
          <a:lstStyle/>
          <a:p>
            <a:r>
              <a:rPr lang="cs-CZ" sz="1800" dirty="0"/>
              <a:t>Obrážečka je poháněna elektromotorem s převodovkou pomocí řetězového převodu. Příkon na hnacím kole je 2 kW a otáčky 90 min</a:t>
            </a:r>
            <a:r>
              <a:rPr lang="cs-CZ" sz="1800" baseline="30000" dirty="0"/>
              <a:t>-1</a:t>
            </a:r>
            <a:r>
              <a:rPr lang="cs-CZ" sz="1800" dirty="0"/>
              <a:t>. Otáčky hnaného hřídele napojeného na smykadlo požadujeme 45 min</a:t>
            </a:r>
            <a:r>
              <a:rPr lang="cs-CZ" sz="1800" baseline="30000" dirty="0"/>
              <a:t>-1</a:t>
            </a:r>
            <a:r>
              <a:rPr lang="cs-CZ" sz="1800" dirty="0"/>
              <a:t>. Osová vzdálenost kol nebyla určena ani požadovaný průhyb dolní části větve. Mazání řetězu je požadováno v olejové lázni. 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3B045C3-2CEF-4516-8169-F90C9D9327BC}"/>
              </a:ext>
            </a:extLst>
          </p:cNvPr>
          <p:cNvSpPr/>
          <p:nvPr/>
        </p:nvSpPr>
        <p:spPr>
          <a:xfrm>
            <a:off x="1657365" y="3429000"/>
            <a:ext cx="1513674" cy="2172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P1 = 2000 W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n1 = 90 min</a:t>
            </a:r>
            <a:r>
              <a:rPr lang="cs-CZ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n2 = 45 min</a:t>
            </a:r>
            <a:r>
              <a:rPr lang="cs-CZ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 =?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 =?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DB6B1EF-1B7F-4347-9BD0-290119D3D3E9}"/>
                  </a:ext>
                </a:extLst>
              </p:cNvPr>
              <p:cNvSpPr/>
              <p:nvPr/>
            </p:nvSpPr>
            <p:spPr>
              <a:xfrm>
                <a:off x="3564132" y="3429000"/>
                <a:ext cx="1892698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DB6B1EF-1B7F-4347-9BD0-290119D3D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32" y="3429000"/>
                <a:ext cx="1892698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FB39B7F-A312-481D-98FD-FA170DAB8534}"/>
                  </a:ext>
                </a:extLst>
              </p:cNvPr>
              <p:cNvSpPr/>
              <p:nvPr/>
            </p:nvSpPr>
            <p:spPr>
              <a:xfrm>
                <a:off x="3370913" y="4087065"/>
                <a:ext cx="3269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=19∙2=38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𝑧𝑢𝑏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ů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FB39B7F-A312-481D-98FD-FA170DAB8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13" y="4087065"/>
                <a:ext cx="326903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E37A2A7F-D9C6-4142-BCEF-42E0CF0ACAF1}"/>
                  </a:ext>
                </a:extLst>
              </p:cNvPr>
              <p:cNvSpPr/>
              <p:nvPr/>
            </p:nvSpPr>
            <p:spPr>
              <a:xfrm>
                <a:off x="6918170" y="3543929"/>
                <a:ext cx="4378956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 ∙ 1∙ 0,68 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=2941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E37A2A7F-D9C6-4142-BCEF-42E0CF0AC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170" y="3543929"/>
                <a:ext cx="4378956" cy="659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88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4DA48E2-7470-41C0-94D8-F9026BA495DD}"/>
              </a:ext>
            </a:extLst>
          </p:cNvPr>
          <p:cNvSpPr/>
          <p:nvPr/>
        </p:nvSpPr>
        <p:spPr>
          <a:xfrm>
            <a:off x="6981823" y="350859"/>
            <a:ext cx="3343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Zvolen řetěz 16 B-1 ČSN 02 3311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F0A5A8-0DFA-47CA-B58D-4AD627BDE5A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8" b="28518"/>
          <a:stretch/>
        </p:blipFill>
        <p:spPr bwMode="auto">
          <a:xfrm>
            <a:off x="6244419" y="535525"/>
            <a:ext cx="5272405" cy="55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0C2F95-858D-4801-B03B-374DC387CFE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11375"/>
          <a:stretch/>
        </p:blipFill>
        <p:spPr bwMode="auto">
          <a:xfrm>
            <a:off x="226289" y="790930"/>
            <a:ext cx="5721293" cy="43566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992306CC-990E-4754-B71D-4B5DF71C5BCA}"/>
                  </a:ext>
                </a:extLst>
              </p:cNvPr>
              <p:cNvSpPr/>
              <p:nvPr/>
            </p:nvSpPr>
            <p:spPr>
              <a:xfrm>
                <a:off x="1091754" y="5042740"/>
                <a:ext cx="3604470" cy="1683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180°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25,4</m:t>
                          </m:r>
                        </m:num>
                        <m:den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19</m:t>
                              </m:r>
                            </m:den>
                          </m:f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=154,32 </m:t>
                      </m:r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𝑚𝑚</m:t>
                      </m:r>
                    </m:oMath>
                  </m:oMathPara>
                </a14:m>
                <a:endParaRPr lang="cs-CZ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992306CC-990E-4754-B71D-4B5DF71C5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54" y="5042740"/>
                <a:ext cx="3604470" cy="1683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19E0E479-848C-4045-88BC-63177D877467}"/>
                  </a:ext>
                </a:extLst>
              </p:cNvPr>
              <p:cNvSpPr/>
              <p:nvPr/>
            </p:nvSpPr>
            <p:spPr>
              <a:xfrm>
                <a:off x="2226579" y="5042740"/>
                <a:ext cx="6096000" cy="16837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180°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cs-CZ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25,4</m:t>
                          </m:r>
                        </m:num>
                        <m:den>
                          <m:r>
                            <a:rPr lang="cs-CZ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38</m:t>
                              </m:r>
                            </m:den>
                          </m:f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=307,58 </m:t>
                      </m:r>
                      <m:r>
                        <a:rPr lang="cs-CZ" sz="1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𝑚𝑚</m:t>
                      </m:r>
                    </m:oMath>
                  </m:oMathPara>
                </a14:m>
                <a:endParaRPr lang="cs-CZ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19E0E479-848C-4045-88BC-63177D877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79" y="5042740"/>
                <a:ext cx="6096000" cy="1683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12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AD69B-AE49-4598-87E3-74AECD3F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199" y="-169877"/>
            <a:ext cx="10018713" cy="1752599"/>
          </a:xfrm>
        </p:spPr>
        <p:txBody>
          <a:bodyPr/>
          <a:lstStyle/>
          <a:p>
            <a:r>
              <a:rPr lang="cs-CZ" b="1" dirty="0"/>
              <a:t>Aplikační část - kontrola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DBA13D8-19BB-4522-9855-7B49F90C9A48}"/>
              </a:ext>
            </a:extLst>
          </p:cNvPr>
          <p:cNvSpPr/>
          <p:nvPr/>
        </p:nvSpPr>
        <p:spPr>
          <a:xfrm>
            <a:off x="-437199" y="1067827"/>
            <a:ext cx="4014240" cy="392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lvl="2" indent="-228600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cs-CZ" sz="1450" b="1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Kontrola správné volby počtu zubů</a:t>
            </a:r>
            <a:endParaRPr lang="cs-CZ" sz="1450" b="1" u="none" strike="noStrike" kern="0" spc="0" dirty="0">
              <a:ln>
                <a:noFill/>
              </a:ln>
              <a:effectLst>
                <a:outerShdw sx="0" sy="0">
                  <a:srgbClr val="000000"/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70084FC-8848-4CA6-9B67-3B818E5A9CBF}"/>
                  </a:ext>
                </a:extLst>
              </p:cNvPr>
              <p:cNvSpPr/>
              <p:nvPr/>
            </p:nvSpPr>
            <p:spPr>
              <a:xfrm>
                <a:off x="0" y="1806578"/>
                <a:ext cx="454079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19100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154,32∙90</m:t>
                          </m:r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19100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 0, 727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70084FC-8848-4CA6-9B67-3B818E5A9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06578"/>
                <a:ext cx="4540795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E3D05C9A-46ED-48D2-8CB0-05D1B30B1E64}"/>
              </a:ext>
            </a:extLst>
          </p:cNvPr>
          <p:cNvSpPr/>
          <p:nvPr/>
        </p:nvSpPr>
        <p:spPr>
          <a:xfrm>
            <a:off x="773466" y="1451249"/>
            <a:ext cx="199766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= 19z -&gt;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= 17z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CBBEA36-2378-4C4D-BE2C-E4B628533DE9}"/>
              </a:ext>
            </a:extLst>
          </p:cNvPr>
          <p:cNvSpPr/>
          <p:nvPr/>
        </p:nvSpPr>
        <p:spPr>
          <a:xfrm>
            <a:off x="-178558" y="2576086"/>
            <a:ext cx="3504486" cy="392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1450" b="1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Kontrola řetězu na přetržení</a:t>
            </a:r>
            <a:endParaRPr lang="cs-CZ" sz="1450" b="1" u="none" strike="noStrike" kern="0" spc="0" dirty="0">
              <a:ln>
                <a:noFill/>
              </a:ln>
              <a:effectLst>
                <a:outerShdw sx="0" sy="0">
                  <a:srgbClr val="000000"/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342420B7-C628-4ED7-978B-E2C18AED1A6D}"/>
                  </a:ext>
                </a:extLst>
              </p:cNvPr>
              <p:cNvSpPr/>
              <p:nvPr/>
            </p:nvSpPr>
            <p:spPr>
              <a:xfrm>
                <a:off x="-1147516" y="2839674"/>
                <a:ext cx="6096000" cy="1288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342420B7-C628-4ED7-978B-E2C18AED1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7516" y="2839674"/>
                <a:ext cx="6096000" cy="128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160AB4CC-E9AA-40F2-A1A9-66065F8805E6}"/>
                  </a:ext>
                </a:extLst>
              </p:cNvPr>
              <p:cNvSpPr/>
              <p:nvPr/>
            </p:nvSpPr>
            <p:spPr>
              <a:xfrm>
                <a:off x="855746" y="4128461"/>
                <a:ext cx="2829301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0,651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=3072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160AB4CC-E9AA-40F2-A1A9-66065F880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46" y="4128461"/>
                <a:ext cx="2829301" cy="642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A266FE-BC63-4A60-B64C-3FABBD2F4C17}"/>
                  </a:ext>
                </a:extLst>
              </p:cNvPr>
              <p:cNvSpPr/>
              <p:nvPr/>
            </p:nvSpPr>
            <p:spPr>
              <a:xfrm>
                <a:off x="773466" y="4889718"/>
                <a:ext cx="3884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=2,62∙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0,651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=1,1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6A266FE-BC63-4A60-B64C-3FABBD2F4C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66" y="4889718"/>
                <a:ext cx="388439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0BF7E837-9DDE-42B3-9535-4E49819F9EE2}"/>
                  </a:ext>
                </a:extLst>
              </p:cNvPr>
              <p:cNvSpPr/>
              <p:nvPr/>
            </p:nvSpPr>
            <p:spPr>
              <a:xfrm>
                <a:off x="1772297" y="5406751"/>
                <a:ext cx="1770164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8∙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0BF7E837-9DDE-42B3-9535-4E49819F9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97" y="5406751"/>
                <a:ext cx="1770164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9C638659-275C-43F1-88BE-3709E11358AF}"/>
                  </a:ext>
                </a:extLst>
              </p:cNvPr>
              <p:cNvSpPr/>
              <p:nvPr/>
            </p:nvSpPr>
            <p:spPr>
              <a:xfrm>
                <a:off x="3724627" y="5532174"/>
                <a:ext cx="1158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9C638659-275C-43F1-88BE-3709E1135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627" y="5532174"/>
                <a:ext cx="1158971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>
            <a:extLst>
              <a:ext uri="{FF2B5EF4-FFF2-40B4-BE49-F238E27FC236}">
                <a16:creationId xmlns:a16="http://schemas.microsoft.com/office/drawing/2014/main" id="{573DE003-A58E-4569-88C0-752A1FD289CF}"/>
              </a:ext>
            </a:extLst>
          </p:cNvPr>
          <p:cNvSpPr/>
          <p:nvPr/>
        </p:nvSpPr>
        <p:spPr>
          <a:xfrm>
            <a:off x="3869362" y="6054877"/>
            <a:ext cx="91307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L = x. p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D5A9BBD6-62A4-4E94-99B8-887A7101D07E}"/>
                  </a:ext>
                </a:extLst>
              </p:cNvPr>
              <p:cNvSpPr/>
              <p:nvPr/>
            </p:nvSpPr>
            <p:spPr>
              <a:xfrm>
                <a:off x="4922282" y="1249650"/>
                <a:ext cx="3779688" cy="66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=2∙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D5A9BBD6-62A4-4E94-99B8-887A7101D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82" y="1249650"/>
                <a:ext cx="3779688" cy="666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7A64E1E6-E644-4AA5-AF75-EBC3BC8F9D2D}"/>
                  </a:ext>
                </a:extLst>
              </p:cNvPr>
              <p:cNvSpPr/>
              <p:nvPr/>
            </p:nvSpPr>
            <p:spPr>
              <a:xfrm>
                <a:off x="5649206" y="1931067"/>
                <a:ext cx="2161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=105,68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→106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7A64E1E6-E644-4AA5-AF75-EBC3BC8F9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206" y="1931067"/>
                <a:ext cx="21617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153DA232-C8AA-48C0-A0D7-487BD499B5A5}"/>
                  </a:ext>
                </a:extLst>
              </p:cNvPr>
              <p:cNvSpPr/>
              <p:nvPr/>
            </p:nvSpPr>
            <p:spPr>
              <a:xfrm>
                <a:off x="5953264" y="3369072"/>
                <a:ext cx="1553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b="0" i="0">
                        <a:latin typeface="Cambria Math" panose="02040503050406030204" pitchFamily="18" charset="0"/>
                      </a:rPr>
                      <m:t>= 1,020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153DA232-C8AA-48C0-A0D7-487BD499B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264" y="3369072"/>
                <a:ext cx="155363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6A87DCA8-1DA2-4864-8FDF-7A6A97D29932}"/>
                  </a:ext>
                </a:extLst>
              </p:cNvPr>
              <p:cNvSpPr/>
              <p:nvPr/>
            </p:nvSpPr>
            <p:spPr>
              <a:xfrm>
                <a:off x="4540795" y="2347597"/>
                <a:ext cx="5737533" cy="1001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− </m:t>
                                      </m:r>
                                      <m:f>
                                        <m:f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−8 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6A87DCA8-1DA2-4864-8FDF-7A6A97D29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795" y="2347597"/>
                <a:ext cx="5737533" cy="10011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1670E37-24BC-43DD-B5E5-FA642FDC5BCE}"/>
                  </a:ext>
                </a:extLst>
              </p:cNvPr>
              <p:cNvSpPr/>
              <p:nvPr/>
            </p:nvSpPr>
            <p:spPr>
              <a:xfrm>
                <a:off x="5955833" y="5475617"/>
                <a:ext cx="1712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=446,25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F1670E37-24BC-43DD-B5E5-FA642FDC5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833" y="5475617"/>
                <a:ext cx="171258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06E0CC65-05FF-4AB3-8C7E-DCB7904E34A5}"/>
              </a:ext>
            </a:extLst>
          </p:cNvPr>
          <p:cNvSpPr/>
          <p:nvPr/>
        </p:nvSpPr>
        <p:spPr>
          <a:xfrm rot="7549637">
            <a:off x="4826769" y="4415819"/>
            <a:ext cx="1402726" cy="232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33BF6F34-0EE6-46CA-8C0C-0BB7D3C1978D}"/>
              </a:ext>
            </a:extLst>
          </p:cNvPr>
          <p:cNvSpPr/>
          <p:nvPr/>
        </p:nvSpPr>
        <p:spPr>
          <a:xfrm>
            <a:off x="5256105" y="5546438"/>
            <a:ext cx="565449" cy="227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8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AEE9EEE-14D4-46A4-B31A-B96925A030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6638"/>
            <a:ext cx="5229225" cy="23082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BED0611-ECFD-492A-AE41-CD7C86835FE8}"/>
                  </a:ext>
                </a:extLst>
              </p:cNvPr>
              <p:cNvSpPr/>
              <p:nvPr/>
            </p:nvSpPr>
            <p:spPr>
              <a:xfrm>
                <a:off x="2199956" y="576144"/>
                <a:ext cx="155061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=17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BED0611-ECFD-492A-AE41-CD7C86835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56" y="576144"/>
                <a:ext cx="1550616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2AB70054-27C3-4BAE-9BF1-681DAC8CC474}"/>
                  </a:ext>
                </a:extLst>
              </p:cNvPr>
              <p:cNvSpPr/>
              <p:nvPr/>
            </p:nvSpPr>
            <p:spPr>
              <a:xfrm>
                <a:off x="6273753" y="576144"/>
                <a:ext cx="4335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 ∙ 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=27,76 ∙ 0,68=18,87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2AB70054-27C3-4BAE-9BF1-681DAC8CC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53" y="576144"/>
                <a:ext cx="433535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6EBD9D97-8A21-4AA6-96CD-F921DBA150CE}"/>
                  </a:ext>
                </a:extLst>
              </p:cNvPr>
              <p:cNvSpPr/>
              <p:nvPr/>
            </p:nvSpPr>
            <p:spPr>
              <a:xfrm>
                <a:off x="5459825" y="4231753"/>
                <a:ext cx="105015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s-CZ" b="0" i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cs-CZ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6EBD9D97-8A21-4AA6-96CD-F921DBA15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25" y="4231753"/>
                <a:ext cx="1050159" cy="3942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A2B199D2-F696-4019-87CC-9EF48C3CC3D5}"/>
                  </a:ext>
                </a:extLst>
              </p:cNvPr>
              <p:cNvSpPr/>
              <p:nvPr/>
            </p:nvSpPr>
            <p:spPr>
              <a:xfrm>
                <a:off x="3103547" y="4703087"/>
                <a:ext cx="5984905" cy="1218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cs-CZ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cs-CZ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41000</m:t>
                          </m:r>
                        </m:num>
                        <m:den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3519,35</m:t>
                          </m:r>
                        </m:den>
                      </m:f>
                      <m:r>
                        <a:rPr lang="cs-CZ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𝟏𝟏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𝟔𝟓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𝟕</m:t>
                      </m:r>
                    </m:oMath>
                  </m:oMathPara>
                </a14:m>
                <a:endParaRPr lang="cs-CZ" sz="1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cs-CZ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∙</m:t>
                          </m:r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𝑌</m:t>
                          </m:r>
                        </m:den>
                      </m:f>
                      <m:r>
                        <a:rPr lang="cs-CZ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41000</m:t>
                          </m:r>
                        </m:num>
                        <m:den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3519,35∙2</m:t>
                          </m:r>
                        </m:den>
                      </m:f>
                      <m:r>
                        <a:rPr lang="cs-CZ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</m:t>
                      </m:r>
                      <m:r>
                        <a:rPr lang="cs-CZ" sz="1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</m:oMath>
                  </m:oMathPara>
                </a14:m>
                <a:endPara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A2B199D2-F696-4019-87CC-9EF48C3CC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47" y="4703087"/>
                <a:ext cx="5984905" cy="1218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0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23F86-8B84-4359-BBF3-3C380999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Aplikační část – volba ložisek ozub. kol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424EC7-5462-4708-BC13-D0B9B6D83E5F}"/>
              </a:ext>
            </a:extLst>
          </p:cNvPr>
          <p:cNvSpPr/>
          <p:nvPr/>
        </p:nvSpPr>
        <p:spPr>
          <a:xfrm>
            <a:off x="1484311" y="20376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61911-2RS1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35E6E2-B15C-40C6-A220-6953E40EB650}"/>
              </a:ext>
            </a:extLst>
          </p:cNvPr>
          <p:cNvPicPr/>
          <p:nvPr/>
        </p:nvPicPr>
        <p:blipFill rotWithShape="1">
          <a:blip r:embed="rId2"/>
          <a:srcRect l="41372" t="48340" r="46441" b="29489"/>
          <a:stretch/>
        </p:blipFill>
        <p:spPr bwMode="auto">
          <a:xfrm>
            <a:off x="1373215" y="2438399"/>
            <a:ext cx="2198927" cy="1595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43DC5B5-5A52-4054-A797-5AF7D0196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12539"/>
              </p:ext>
            </p:extLst>
          </p:nvPr>
        </p:nvGraphicFramePr>
        <p:xfrm>
          <a:off x="1624325" y="4065071"/>
          <a:ext cx="1537618" cy="919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116">
                  <a:extLst>
                    <a:ext uri="{9D8B030D-6E8A-4147-A177-3AD203B41FA5}">
                      <a16:colId xmlns:a16="http://schemas.microsoft.com/office/drawing/2014/main" val="1778086292"/>
                    </a:ext>
                  </a:extLst>
                </a:gridCol>
                <a:gridCol w="504201">
                  <a:extLst>
                    <a:ext uri="{9D8B030D-6E8A-4147-A177-3AD203B41FA5}">
                      <a16:colId xmlns:a16="http://schemas.microsoft.com/office/drawing/2014/main" val="3432091612"/>
                    </a:ext>
                  </a:extLst>
                </a:gridCol>
                <a:gridCol w="367470">
                  <a:extLst>
                    <a:ext uri="{9D8B030D-6E8A-4147-A177-3AD203B41FA5}">
                      <a16:colId xmlns:a16="http://schemas.microsoft.com/office/drawing/2014/main" val="623599429"/>
                    </a:ext>
                  </a:extLst>
                </a:gridCol>
                <a:gridCol w="341831">
                  <a:extLst>
                    <a:ext uri="{9D8B030D-6E8A-4147-A177-3AD203B41FA5}">
                      <a16:colId xmlns:a16="http://schemas.microsoft.com/office/drawing/2014/main" val="782145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55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mm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762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80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mm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908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B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13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mm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503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</a:t>
                      </a:r>
                      <a:r>
                        <a:rPr lang="cs-CZ" sz="800" baseline="-250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≈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mm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104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D</a:t>
                      </a:r>
                      <a:r>
                        <a:rPr lang="cs-CZ" sz="800" baseline="-250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≈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74.2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mm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98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</a:t>
                      </a:r>
                      <a:r>
                        <a:rPr lang="cs-CZ" sz="800" baseline="-25000">
                          <a:effectLst/>
                        </a:rPr>
                        <a:t>1,2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min.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mm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10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16,5</a:t>
                      </a:r>
                      <a:endParaRPr lang="cs-C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kN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244788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022B67ED-163A-42C7-A273-331BAB515AD5}"/>
              </a:ext>
            </a:extLst>
          </p:cNvPr>
          <p:cNvPicPr/>
          <p:nvPr/>
        </p:nvPicPr>
        <p:blipFill rotWithShape="1">
          <a:blip r:embed="rId3"/>
          <a:srcRect l="35426" t="23090" r="36031" b="47549"/>
          <a:stretch/>
        </p:blipFill>
        <p:spPr bwMode="auto">
          <a:xfrm>
            <a:off x="4157839" y="2266075"/>
            <a:ext cx="3287238" cy="1752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F8B7C92B-4CE6-4115-80A9-37F1DAF43BE7}"/>
                  </a:ext>
                </a:extLst>
              </p:cNvPr>
              <p:cNvSpPr/>
              <p:nvPr/>
            </p:nvSpPr>
            <p:spPr>
              <a:xfrm>
                <a:off x="7580311" y="2997572"/>
                <a:ext cx="2689775" cy="614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40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=0 → 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𝑟𝐵</m:t>
                              </m:r>
                            </m:sub>
                          </m:sSub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𝑟𝐴</m:t>
                              </m:r>
                            </m:sub>
                          </m:sSub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cs-CZ" sz="1400" dirty="0"/>
              </a:p>
            </p:txBody>
          </p:sp>
        </mc:Choice>
        <mc:Fallback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F8B7C92B-4CE6-4115-80A9-37F1DAF43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11" y="2997572"/>
                <a:ext cx="2689775" cy="614079"/>
              </a:xfrm>
              <a:prstGeom prst="rect">
                <a:avLst/>
              </a:prstGeom>
              <a:blipFill>
                <a:blip r:embed="rId4"/>
                <a:stretch>
                  <a:fillRect l="-20362" t="-117000" b="-169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85C8FE0-5224-45E3-831E-95A0930C2067}"/>
                  </a:ext>
                </a:extLst>
              </p:cNvPr>
              <p:cNvSpPr/>
              <p:nvPr/>
            </p:nvSpPr>
            <p:spPr>
              <a:xfrm>
                <a:off x="7580311" y="2249354"/>
                <a:ext cx="4230261" cy="748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40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sub>
                          </m:sSub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=0 → 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∙ 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cs-CZ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𝑟𝐵</m:t>
                              </m:r>
                            </m:sub>
                          </m:sSub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= 0 →  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𝑟𝐵</m:t>
                              </m:r>
                            </m:sub>
                          </m:sSub>
                          <m:r>
                            <a:rPr lang="cs-CZ" sz="1400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cs-CZ" sz="1400" i="0"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cs-CZ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cs-CZ" sz="1400" dirty="0"/>
              </a:p>
            </p:txBody>
          </p:sp>
        </mc:Choice>
        <mc:Fallback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85C8FE0-5224-45E3-831E-95A0930C2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11" y="2249354"/>
                <a:ext cx="4230261" cy="748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0865580B-6102-4BDA-B6DE-0D9E1AE95F0F}"/>
                  </a:ext>
                </a:extLst>
              </p:cNvPr>
              <p:cNvSpPr/>
              <p:nvPr/>
            </p:nvSpPr>
            <p:spPr>
              <a:xfrm>
                <a:off x="5801458" y="3829697"/>
                <a:ext cx="6096000" cy="6360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𝑟𝐵</m:t>
                          </m:r>
                        </m:sub>
                      </m:sSub>
                      <m:r>
                        <a:rPr lang="cs-CZ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1760 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0865580B-6102-4BDA-B6DE-0D9E1AE95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8" y="3829697"/>
                <a:ext cx="6096000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B4FFB09D-1FD0-4664-A094-3E8BD4E6B4B8}"/>
                  </a:ext>
                </a:extLst>
              </p:cNvPr>
              <p:cNvSpPr/>
              <p:nvPr/>
            </p:nvSpPr>
            <p:spPr>
              <a:xfrm>
                <a:off x="7573450" y="4551086"/>
                <a:ext cx="2605457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𝑑𝑦𝑛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3600∙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B4FFB09D-1FD0-4664-A094-3E8BD4E6B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50" y="4551086"/>
                <a:ext cx="2605457" cy="7468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F25B669A-D860-428E-9374-265A6B27D62B}"/>
                  </a:ext>
                </a:extLst>
              </p:cNvPr>
              <p:cNvSpPr/>
              <p:nvPr/>
            </p:nvSpPr>
            <p:spPr>
              <a:xfrm>
                <a:off x="7573450" y="5476340"/>
                <a:ext cx="38371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cs-CZ" i="0">
                        <a:latin typeface="Cambria Math" panose="02040503050406030204" pitchFamily="18" charset="0"/>
                      </a:rPr>
                      <m:t>=152588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h𝑜𝑑</m:t>
                    </m:r>
                  </m:oMath>
                </a14:m>
                <a:r>
                  <a:rPr lang="cs-CZ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/>
                        </m:ctrlPr>
                      </m:sSubPr>
                      <m:e>
                        <m:r>
                          <a:rPr lang="cs-CZ" i="1"/>
                          <m:t>𝐿</m:t>
                        </m:r>
                      </m:e>
                      <m:sub>
                        <m:r>
                          <a:rPr lang="cs-CZ" i="1"/>
                          <m:t>h</m:t>
                        </m:r>
                      </m:sub>
                    </m:sSub>
                    <m:r>
                      <a:rPr lang="cs-CZ" i="1"/>
                      <m:t>=305175 </m:t>
                    </m:r>
                    <m:r>
                      <a:rPr lang="cs-CZ" i="1"/>
                      <m:t>h𝑜𝑑</m:t>
                    </m:r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F25B669A-D860-428E-9374-265A6B27D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50" y="5476340"/>
                <a:ext cx="3837141" cy="646331"/>
              </a:xfrm>
              <a:prstGeom prst="rect">
                <a:avLst/>
              </a:prstGeom>
              <a:blipFill>
                <a:blip r:embed="rId8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39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96E57-C6CD-4ED9-B4AC-92CBE758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Diskuze výsledků, návrh na opatření</a:t>
            </a:r>
          </a:p>
        </p:txBody>
      </p:sp>
      <p:pic>
        <p:nvPicPr>
          <p:cNvPr id="4" name="Obrázek 3" descr="C:\Users\pavel\AppData\Local\Microsoft\Windows\INetCache\Content.Word\Součást1.bmp">
            <a:extLst>
              <a:ext uri="{FF2B5EF4-FFF2-40B4-BE49-F238E27FC236}">
                <a16:creationId xmlns:a16="http://schemas.microsoft.com/office/drawing/2014/main" id="{039EE632-A6D7-49A5-9788-522ADE0913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8"/>
          <a:stretch/>
        </p:blipFill>
        <p:spPr bwMode="auto">
          <a:xfrm>
            <a:off x="6008691" y="2037880"/>
            <a:ext cx="5930560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pavel\AppData\Local\Microsoft\Windows\INetCache\Content.Word\Součást123.bmp">
            <a:extLst>
              <a:ext uri="{FF2B5EF4-FFF2-40B4-BE49-F238E27FC236}">
                <a16:creationId xmlns:a16="http://schemas.microsoft.com/office/drawing/2014/main" id="{31AC6A68-4B1A-4D25-B3C4-C203FC2635F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9"/>
          <a:stretch/>
        </p:blipFill>
        <p:spPr bwMode="auto">
          <a:xfrm>
            <a:off x="5882856" y="3967292"/>
            <a:ext cx="5930559" cy="19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4E51386-32F2-4319-AFB9-3C1BE7F8EB8B}"/>
              </a:ext>
            </a:extLst>
          </p:cNvPr>
          <p:cNvSpPr/>
          <p:nvPr/>
        </p:nvSpPr>
        <p:spPr>
          <a:xfrm>
            <a:off x="1254232" y="2069067"/>
            <a:ext cx="4492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Zvolený řetěz 16 B-1 ČSN 02 3311 vyhověl všem podmínkám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</a:rPr>
              <a:t>Předimenzování ložisek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4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7C7E8-0A6B-4AAD-B7DB-9EF66BC9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36" y="0"/>
            <a:ext cx="9119373" cy="111573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Výstup práce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6D766A-12C5-470C-B5BE-D6EC97BC9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7" t="34250" r="2156" b="21590"/>
          <a:stretch/>
        </p:blipFill>
        <p:spPr>
          <a:xfrm>
            <a:off x="1297496" y="4118993"/>
            <a:ext cx="9597007" cy="25625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778F24-D566-4644-95ED-AB4D918F3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9" t="23364" r="34977" b="8135"/>
          <a:stretch/>
        </p:blipFill>
        <p:spPr>
          <a:xfrm>
            <a:off x="1887523" y="557868"/>
            <a:ext cx="3810623" cy="34143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AEBC9B-DE51-489A-A0F9-2121D886EF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4" t="12722" r="36972" b="29419"/>
          <a:stretch/>
        </p:blipFill>
        <p:spPr>
          <a:xfrm>
            <a:off x="6211626" y="557868"/>
            <a:ext cx="4092851" cy="34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BB2FD-CCF5-42E0-ACAD-11B87F60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36" y="0"/>
            <a:ext cx="7290573" cy="6480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Výstup práce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0F0F0A0-3350-4CD1-95EE-5B78AEC13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904690"/>
              </p:ext>
            </p:extLst>
          </p:nvPr>
        </p:nvGraphicFramePr>
        <p:xfrm>
          <a:off x="1766031" y="648050"/>
          <a:ext cx="8659937" cy="612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11344065" imgH="8019880" progId="AcroExch.Document.DC">
                  <p:embed/>
                </p:oleObj>
              </mc:Choice>
              <mc:Fallback>
                <p:oleObj name="Acrobat Document" r:id="rId3" imgW="11344065" imgH="80198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6031" y="648050"/>
                        <a:ext cx="8659937" cy="6121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24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43B59-BD94-424E-A9F1-D951CBA9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Doplňující dotaz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93359A-AAAE-46D6-AE35-5A9A51359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čem vidíte přínos Vaší BP?</a:t>
            </a:r>
          </a:p>
        </p:txBody>
      </p:sp>
    </p:spTree>
    <p:extLst>
      <p:ext uri="{BB962C8B-B14F-4D97-AF65-F5344CB8AC3E}">
        <p14:creationId xmlns:p14="http://schemas.microsoft.com/office/powerpoint/2010/main" val="190944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B49CB-EF50-43D0-8E52-E730F09A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62728C-FF5E-4139-9E40-0DAB249A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6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A0F19-25CD-43EF-9627-D16C31C2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B1FF6-CBD0-45C9-9D37-150689B57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Analyzovat převodový mechanismus z hlediska účelu, vlastností. Posoudit silné a slabé stránky vybraného mechanismu. Navrhnout postupy na konstrukční řešení a výpočet vybraného řetězového mechanismu. Aplikovat navržené postupy na vybraný mechanismus.</a:t>
            </a:r>
          </a:p>
          <a:p>
            <a:r>
              <a:rPr lang="cs-CZ" dirty="0"/>
              <a:t>Součástí práce je i výkresová dokumentace vybraného řetězového převodového mechanismu společně s 3D modelem, vytvořeným v CAD programu (</a:t>
            </a:r>
            <a:r>
              <a:rPr lang="cs-CZ" dirty="0" err="1"/>
              <a:t>Creo</a:t>
            </a:r>
            <a:r>
              <a:rPr lang="cs-CZ" dirty="0"/>
              <a:t> 4.0).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21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C0A03-1513-401B-B802-6CC8F83F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CE5B9C-D67E-428C-AB33-62A65338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495169" cy="361635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Úvod + Cíl práce</a:t>
            </a:r>
          </a:p>
          <a:p>
            <a:r>
              <a:rPr lang="cs-CZ" dirty="0"/>
              <a:t>Teoretická část</a:t>
            </a:r>
          </a:p>
          <a:p>
            <a:pPr lvl="1"/>
            <a:r>
              <a:rPr lang="cs-CZ" dirty="0"/>
              <a:t>Obecně o převodových mechanismech</a:t>
            </a:r>
          </a:p>
          <a:p>
            <a:pPr lvl="1"/>
            <a:r>
              <a:rPr lang="cs-CZ" dirty="0"/>
              <a:t>Konkrétně o řetězových převodových mechanismech</a:t>
            </a:r>
          </a:p>
          <a:p>
            <a:r>
              <a:rPr lang="cs-CZ" dirty="0"/>
              <a:t>Aplikační část</a:t>
            </a:r>
          </a:p>
          <a:p>
            <a:pPr lvl="1"/>
            <a:r>
              <a:rPr lang="cs-CZ" dirty="0"/>
              <a:t>Příklad za použití vybraných výpočtových postupů</a:t>
            </a:r>
          </a:p>
          <a:p>
            <a:pPr lvl="1"/>
            <a:r>
              <a:rPr lang="cs-CZ" dirty="0"/>
              <a:t>Pevnostní kontrola zvoleného mechanismu</a:t>
            </a:r>
          </a:p>
          <a:p>
            <a:pPr lvl="1"/>
            <a:r>
              <a:rPr lang="cs-CZ" dirty="0"/>
              <a:t>Volba ložisek ozubených kol</a:t>
            </a:r>
          </a:p>
          <a:p>
            <a:r>
              <a:rPr lang="cs-CZ" dirty="0"/>
              <a:t>2D a 3D výkresová dokumentace k zvolenému mechanismu</a:t>
            </a:r>
          </a:p>
          <a:p>
            <a:r>
              <a:rPr lang="cs-CZ" dirty="0"/>
              <a:t>Závěr a diskuze výsledků</a:t>
            </a:r>
          </a:p>
          <a:p>
            <a:endParaRPr lang="cs-CZ" dirty="0"/>
          </a:p>
          <a:p>
            <a:pPr lvl="6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42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C4DD4-6F2C-4726-8497-4B9CB0DD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Teoretická část – úvod do problému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3BBF233-1CDD-4A35-B24C-7D128B3095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2239161"/>
            <a:ext cx="4027256" cy="2584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04E3C2F-F485-4CC4-AA12-E6A28E13CB50}"/>
              </a:ext>
            </a:extLst>
          </p:cNvPr>
          <p:cNvSpPr/>
          <p:nvPr/>
        </p:nvSpPr>
        <p:spPr>
          <a:xfrm>
            <a:off x="6946616" y="2438399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i = 3</a:t>
            </a:r>
            <a:r>
              <a:rPr lang="cs-CZ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𝑛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. 2 (</a:t>
            </a:r>
            <a:r>
              <a:rPr lang="cs-CZ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𝑝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cs-CZ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𝑟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) − </a:t>
            </a:r>
            <a:r>
              <a:rPr lang="cs-CZ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𝑜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4AA712C-8CD3-4F8B-8935-AE93C0F254B4}"/>
                  </a:ext>
                </a:extLst>
              </p:cNvPr>
              <p:cNvSpPr/>
              <p:nvPr/>
            </p:nvSpPr>
            <p:spPr>
              <a:xfrm>
                <a:off x="6979349" y="3449070"/>
                <a:ext cx="1654364" cy="613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4AA712C-8CD3-4F8B-8935-AE93C0F25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49" y="3449070"/>
                <a:ext cx="1654364" cy="613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F67ED9B-B6EE-4580-9A37-648DF63DE194}"/>
                  </a:ext>
                </a:extLst>
              </p:cNvPr>
              <p:cNvSpPr/>
              <p:nvPr/>
            </p:nvSpPr>
            <p:spPr>
              <a:xfrm>
                <a:off x="6981253" y="4692403"/>
                <a:ext cx="1466491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η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F67ED9B-B6EE-4580-9A37-648DF63DE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253" y="4692403"/>
                <a:ext cx="1466491" cy="65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D7DD03C9-DE1E-40F4-83E7-490EB4A6CECE}"/>
              </a:ext>
            </a:extLst>
          </p:cNvPr>
          <p:cNvSpPr/>
          <p:nvPr/>
        </p:nvSpPr>
        <p:spPr>
          <a:xfrm>
            <a:off x="1761870" y="482367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Obecný převodový mechanismus</a:t>
            </a:r>
            <a:endParaRPr lang="cs-CZ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F66F273-09F6-4ADE-8183-02DC86F163BD}"/>
              </a:ext>
            </a:extLst>
          </p:cNvPr>
          <p:cNvSpPr/>
          <p:nvPr/>
        </p:nvSpPr>
        <p:spPr>
          <a:xfrm>
            <a:off x="6828667" y="2069067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Určení stupňů volnosti</a:t>
            </a:r>
            <a:endParaRPr lang="cs-CZ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6AFD93-0579-45F4-9E56-DFFC337F265B}"/>
              </a:ext>
            </a:extLst>
          </p:cNvPr>
          <p:cNvSpPr/>
          <p:nvPr/>
        </p:nvSpPr>
        <p:spPr>
          <a:xfrm>
            <a:off x="6828667" y="2995627"/>
            <a:ext cx="198868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b="1" dirty="0">
                <a:latin typeface="Times New Roman" panose="02020603050405020304" pitchFamily="18" charset="0"/>
              </a:rPr>
              <a:t>Převodový poměr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15DBAC8-E0A3-42D6-9E16-7F8370C2F8F7}"/>
              </a:ext>
            </a:extLst>
          </p:cNvPr>
          <p:cNvSpPr/>
          <p:nvPr/>
        </p:nvSpPr>
        <p:spPr>
          <a:xfrm>
            <a:off x="6828667" y="4234329"/>
            <a:ext cx="193514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b="1" dirty="0">
                <a:latin typeface="Times New Roman" panose="02020603050405020304" pitchFamily="18" charset="0"/>
              </a:rPr>
              <a:t>Účinnost převodu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71A47EB-7E25-4472-A26E-07E6A19E7FDF}"/>
              </a:ext>
            </a:extLst>
          </p:cNvPr>
          <p:cNvSpPr/>
          <p:nvPr/>
        </p:nvSpPr>
        <p:spPr>
          <a:xfrm>
            <a:off x="5943809" y="5473031"/>
            <a:ext cx="3848169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b="1" dirty="0">
                <a:latin typeface="Times New Roman" panose="02020603050405020304" pitchFamily="18" charset="0"/>
              </a:rPr>
              <a:t>Základní rozdělení převodů</a:t>
            </a:r>
          </a:p>
        </p:txBody>
      </p:sp>
    </p:spTree>
    <p:extLst>
      <p:ext uri="{BB962C8B-B14F-4D97-AF65-F5344CB8AC3E}">
        <p14:creationId xmlns:p14="http://schemas.microsoft.com/office/powerpoint/2010/main" val="19670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8ECF7-922E-448D-958C-06CD74EC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Teoretická část – převod řetězem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E2FBE06-65DA-4EA6-8A6A-50878DFA86C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3"/>
          <a:stretch/>
        </p:blipFill>
        <p:spPr bwMode="auto">
          <a:xfrm>
            <a:off x="3413221" y="2163660"/>
            <a:ext cx="6160891" cy="1752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0B3E053-A98B-4602-9542-9C89E70F6399}"/>
                  </a:ext>
                </a:extLst>
              </p:cNvPr>
              <p:cNvSpPr txBox="1"/>
              <p:nvPr/>
            </p:nvSpPr>
            <p:spPr>
              <a:xfrm>
                <a:off x="4862674" y="4152550"/>
                <a:ext cx="3261983" cy="934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η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0B3E053-A98B-4602-9542-9C89E70F6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74" y="4152550"/>
                <a:ext cx="3261983" cy="934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BBD61F93-E20B-49F1-A956-969D8F9A87E8}"/>
              </a:ext>
            </a:extLst>
          </p:cNvPr>
          <p:cNvSpPr txBox="1"/>
          <p:nvPr/>
        </p:nvSpPr>
        <p:spPr>
          <a:xfrm>
            <a:off x="3413221" y="5087101"/>
            <a:ext cx="1493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Výhody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Nevýhody </a:t>
            </a:r>
          </a:p>
        </p:txBody>
      </p:sp>
    </p:spTree>
    <p:extLst>
      <p:ext uri="{BB962C8B-B14F-4D97-AF65-F5344CB8AC3E}">
        <p14:creationId xmlns:p14="http://schemas.microsoft.com/office/powerpoint/2010/main" val="80277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C5DE2-A310-44F6-9508-B3B538C7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řetězů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FD502-3D00-49DB-AC8D-5EF7F98E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316" y="2069065"/>
            <a:ext cx="2666104" cy="3996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Kloubové</a:t>
            </a:r>
          </a:p>
          <a:p>
            <a:pPr>
              <a:lnSpc>
                <a:spcPct val="300000"/>
              </a:lnSpc>
            </a:pPr>
            <a:r>
              <a:rPr lang="cs-CZ" sz="1600" dirty="0" err="1"/>
              <a:t>Ewartové</a:t>
            </a:r>
            <a:r>
              <a:rPr lang="cs-CZ" sz="1600" dirty="0"/>
              <a:t>			</a:t>
            </a:r>
          </a:p>
          <a:p>
            <a:pPr>
              <a:lnSpc>
                <a:spcPct val="300000"/>
              </a:lnSpc>
            </a:pPr>
            <a:r>
              <a:rPr lang="cs-CZ" sz="1600" dirty="0"/>
              <a:t>Gallovy čepové</a:t>
            </a:r>
          </a:p>
          <a:p>
            <a:pPr>
              <a:lnSpc>
                <a:spcPct val="300000"/>
              </a:lnSpc>
            </a:pPr>
            <a:r>
              <a:rPr lang="cs-CZ" sz="1600" dirty="0" err="1"/>
              <a:t>Reynoldovy</a:t>
            </a:r>
            <a:r>
              <a:rPr lang="cs-CZ" sz="1600" dirty="0"/>
              <a:t> zubové </a:t>
            </a:r>
          </a:p>
          <a:p>
            <a:pPr>
              <a:lnSpc>
                <a:spcPct val="300000"/>
              </a:lnSpc>
            </a:pPr>
            <a:r>
              <a:rPr lang="cs-CZ" sz="1600" dirty="0"/>
              <a:t>Lamelové</a:t>
            </a:r>
          </a:p>
          <a:p>
            <a:pPr marL="0" indent="0">
              <a:buNone/>
            </a:pPr>
            <a:endParaRPr lang="cs-CZ" sz="1800" b="1" dirty="0"/>
          </a:p>
          <a:p>
            <a:endParaRPr lang="cs-CZ" sz="1800" b="1" dirty="0"/>
          </a:p>
        </p:txBody>
      </p:sp>
      <p:pic>
        <p:nvPicPr>
          <p:cNvPr id="4" name="Obrázek 3" descr="Výsledek obrázku pro člankový řetěz">
            <a:extLst>
              <a:ext uri="{FF2B5EF4-FFF2-40B4-BE49-F238E27FC236}">
                <a16:creationId xmlns:a16="http://schemas.microsoft.com/office/drawing/2014/main" id="{FCA86B35-A319-4854-85A3-EA1D34A210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19" y="2175633"/>
            <a:ext cx="2309109" cy="990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B6110D-F33A-4864-8306-7814A38EBFCA}"/>
              </a:ext>
            </a:extLst>
          </p:cNvPr>
          <p:cNvSpPr txBox="1"/>
          <p:nvPr/>
        </p:nvSpPr>
        <p:spPr>
          <a:xfrm>
            <a:off x="1716345" y="180900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Svařované</a:t>
            </a:r>
          </a:p>
        </p:txBody>
      </p:sp>
      <p:pic>
        <p:nvPicPr>
          <p:cNvPr id="6" name="Obrázek 5" descr="Výsledek obrázku pro ewartův řetěz">
            <a:extLst>
              <a:ext uri="{FF2B5EF4-FFF2-40B4-BE49-F238E27FC236}">
                <a16:creationId xmlns:a16="http://schemas.microsoft.com/office/drawing/2014/main" id="{7023F3EB-D4E4-4D1A-B07F-CEF889A670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36" y="1993672"/>
            <a:ext cx="1408552" cy="948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2FA4D58-9F57-406A-8188-96B37A614B15}"/>
              </a:ext>
            </a:extLst>
          </p:cNvPr>
          <p:cNvSpPr/>
          <p:nvPr/>
        </p:nvSpPr>
        <p:spPr>
          <a:xfrm>
            <a:off x="7796508" y="2069065"/>
            <a:ext cx="1964766" cy="243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cs-CZ" dirty="0"/>
              <a:t>Pouzdrové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cs-CZ" dirty="0"/>
              <a:t>Válečkové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Flyerovy</a:t>
            </a:r>
            <a:endParaRPr lang="cs-CZ" dirty="0"/>
          </a:p>
        </p:txBody>
      </p:sp>
      <p:pic>
        <p:nvPicPr>
          <p:cNvPr id="8" name="Obrázek 7" descr="Výsledek obrázku pro gallův řetěz">
            <a:extLst>
              <a:ext uri="{FF2B5EF4-FFF2-40B4-BE49-F238E27FC236}">
                <a16:creationId xmlns:a16="http://schemas.microsoft.com/office/drawing/2014/main" id="{ABBB5B37-0F72-4E12-BF35-67DAC081AC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66" y="2973123"/>
            <a:ext cx="1692386" cy="117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UvP_STROJ_ST43_001_013">
            <a:extLst>
              <a:ext uri="{FF2B5EF4-FFF2-40B4-BE49-F238E27FC236}">
                <a16:creationId xmlns:a16="http://schemas.microsoft.com/office/drawing/2014/main" id="{57D23D0F-EE08-454C-93B1-65F87E12F2B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20" y="4191860"/>
            <a:ext cx="1692387" cy="98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uvp3d.cz/drtic/wp-content/uploads/2014/07/UvP_STROJ_ST43_001_014.jpg">
            <a:extLst>
              <a:ext uri="{FF2B5EF4-FFF2-40B4-BE49-F238E27FC236}">
                <a16:creationId xmlns:a16="http://schemas.microsoft.com/office/drawing/2014/main" id="{B0E1D83B-6B00-438C-A7B5-D5A25DDAEC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68" y="5248631"/>
            <a:ext cx="1755903" cy="130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UvP_STROJ_ST43_001_010">
            <a:extLst>
              <a:ext uri="{FF2B5EF4-FFF2-40B4-BE49-F238E27FC236}">
                <a16:creationId xmlns:a16="http://schemas.microsoft.com/office/drawing/2014/main" id="{482E58EC-F8D4-42E1-80F1-AF1D0E3789B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44" y="1635422"/>
            <a:ext cx="1682350" cy="130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UvP_STROJ_ST43_001_011">
            <a:extLst>
              <a:ext uri="{FF2B5EF4-FFF2-40B4-BE49-F238E27FC236}">
                <a16:creationId xmlns:a16="http://schemas.microsoft.com/office/drawing/2014/main" id="{14AE2349-A3DA-426B-B6C7-9944E2A17E1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74" y="2991061"/>
            <a:ext cx="1682350" cy="107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SouvisejÃ­cÃ­ obrÃ¡zek">
            <a:extLst>
              <a:ext uri="{FF2B5EF4-FFF2-40B4-BE49-F238E27FC236}">
                <a16:creationId xmlns:a16="http://schemas.microsoft.com/office/drawing/2014/main" id="{9AC14E4B-31CF-4347-A246-5CCEF41B30E2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7"/>
          <a:stretch/>
        </p:blipFill>
        <p:spPr bwMode="auto">
          <a:xfrm>
            <a:off x="9232954" y="4140021"/>
            <a:ext cx="2164552" cy="117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62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1EE82-9194-40C4-B46A-82C2FD32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řetězových převodů</a:t>
            </a:r>
            <a:br>
              <a:rPr lang="cs-CZ" b="1" dirty="0">
                <a:effectLst>
                  <a:outerShdw sx="0" sy="0">
                    <a:srgbClr val="000000"/>
                  </a:outerShdw>
                </a:effectLst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2DFFE13-4953-4B7C-8028-7A7E21DF32AB}"/>
                  </a:ext>
                </a:extLst>
              </p:cNvPr>
              <p:cNvSpPr txBox="1"/>
              <p:nvPr/>
            </p:nvSpPr>
            <p:spPr>
              <a:xfrm>
                <a:off x="5014550" y="2048625"/>
                <a:ext cx="2162900" cy="93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∙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2DFFE13-4953-4B7C-8028-7A7E21DF3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550" y="2048625"/>
                <a:ext cx="2162900" cy="934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E9063D4D-A829-4ADD-B27E-5132D6D2ABB7}"/>
                  </a:ext>
                </a:extLst>
              </p:cNvPr>
              <p:cNvSpPr/>
              <p:nvPr/>
            </p:nvSpPr>
            <p:spPr>
              <a:xfrm>
                <a:off x="3116632" y="2908524"/>
                <a:ext cx="393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E9063D4D-A829-4ADD-B27E-5132D6D2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32" y="2908524"/>
                <a:ext cx="39318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A411A4B-43AC-4F9F-A83A-DF88596F8334}"/>
              </a:ext>
            </a:extLst>
          </p:cNvPr>
          <p:cNvSpPr/>
          <p:nvPr/>
        </p:nvSpPr>
        <p:spPr>
          <a:xfrm>
            <a:off x="1491659" y="3280292"/>
            <a:ext cx="4007141" cy="96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1- pro řetězy uvedené z diagramu 1 a 2 (Tab. 1)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0,8 - pro řetězy neuvedené z diagramu 1 a 2 (Tab. 1)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1,5 – pro řetězy s dlouhou roztečí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5FCCCA58-D393-49E0-B863-0540DF7426D2}"/>
                  </a:ext>
                </a:extLst>
              </p:cNvPr>
              <p:cNvSpPr/>
              <p:nvPr/>
            </p:nvSpPr>
            <p:spPr>
              <a:xfrm>
                <a:off x="8849592" y="2908524"/>
                <a:ext cx="36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5FCCCA58-D393-49E0-B863-0540DF742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92" y="2908524"/>
                <a:ext cx="36381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6071019-22FB-4F88-912B-B30610709936}"/>
                  </a:ext>
                </a:extLst>
              </p:cNvPr>
              <p:cNvSpPr/>
              <p:nvPr/>
            </p:nvSpPr>
            <p:spPr>
              <a:xfrm>
                <a:off x="7281703" y="3318300"/>
                <a:ext cx="3394745" cy="62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0,85 - pro a = 20</a:t>
                </a:r>
                <a14:m>
                  <m:oMath xmlns:m="http://schemas.openxmlformats.org/officeDocument/2006/math">
                    <m:r>
                      <a:rPr lang="cs-CZ" sz="1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∙</m:t>
                    </m:r>
                  </m:oMath>
                </a14:m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p		1,15 - pro a = 80</a:t>
                </a:r>
                <a14:m>
                  <m:oMath xmlns:m="http://schemas.openxmlformats.org/officeDocument/2006/math">
                    <m:r>
                      <a:rPr lang="cs-CZ" sz="1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∙</m:t>
                    </m:r>
                  </m:oMath>
                </a14:m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p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1- pro a = 40</a:t>
                </a:r>
                <a14:m>
                  <m:oMath xmlns:m="http://schemas.openxmlformats.org/officeDocument/2006/math">
                    <m:r>
                      <a:rPr lang="cs-CZ" sz="1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∙</m:t>
                    </m:r>
                  </m:oMath>
                </a14:m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p		1,30 - pro a = 160</a:t>
                </a:r>
                <a14:m>
                  <m:oMath xmlns:m="http://schemas.openxmlformats.org/officeDocument/2006/math">
                    <m:r>
                      <a:rPr lang="cs-CZ" sz="1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∙</m:t>
                    </m:r>
                  </m:oMath>
                </a14:m>
                <a:r>
                  <a:rPr lang="cs-CZ" sz="1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p</a:t>
                </a: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6071019-22FB-4F88-912B-B30610709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03" y="3318300"/>
                <a:ext cx="3394745" cy="628249"/>
              </a:xfrm>
              <a:prstGeom prst="rect">
                <a:avLst/>
              </a:prstGeom>
              <a:blipFill>
                <a:blip r:embed="rId5"/>
                <a:stretch>
                  <a:fillRect l="-180" b="-6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431F8922-80BB-4F21-8094-2134D6B02D1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99" y="4736214"/>
            <a:ext cx="4854063" cy="19287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2441BC88-90E7-4FC2-99BB-E48A7C8C03D7}"/>
                  </a:ext>
                </a:extLst>
              </p:cNvPr>
              <p:cNvSpPr/>
              <p:nvPr/>
            </p:nvSpPr>
            <p:spPr>
              <a:xfrm>
                <a:off x="3131220" y="4361603"/>
                <a:ext cx="364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2441BC88-90E7-4FC2-99BB-E48A7C8C0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20" y="4361603"/>
                <a:ext cx="364010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A7E76767-9D6B-4752-8EB7-704FD9962DE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40" y="4736213"/>
            <a:ext cx="5203971" cy="19287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B3919BE-7975-4DE0-ADB5-43BF0D0463CB}"/>
                  </a:ext>
                </a:extLst>
              </p:cNvPr>
              <p:cNvSpPr/>
              <p:nvPr/>
            </p:nvSpPr>
            <p:spPr>
              <a:xfrm>
                <a:off x="8797873" y="4361603"/>
                <a:ext cx="362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1B3919BE-7975-4DE0-ADB5-43BF0D046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873" y="4361603"/>
                <a:ext cx="36240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93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6106D-43BF-4B6D-BD7C-598BD889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řetězových převodů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5FE4A2-58F7-4C95-8944-5B7376DD0B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11375"/>
          <a:stretch/>
        </p:blipFill>
        <p:spPr bwMode="auto">
          <a:xfrm>
            <a:off x="1413113" y="1998944"/>
            <a:ext cx="5721293" cy="43566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505A6B3-9673-44B0-9A69-34017240FBB4}"/>
              </a:ext>
            </a:extLst>
          </p:cNvPr>
          <p:cNvSpPr/>
          <p:nvPr/>
        </p:nvSpPr>
        <p:spPr>
          <a:xfrm>
            <a:off x="7298422" y="417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0602F2F-651D-4CE3-BF04-F0B2A9E24A68}"/>
                  </a:ext>
                </a:extLst>
              </p:cNvPr>
              <p:cNvSpPr txBox="1"/>
              <p:nvPr/>
            </p:nvSpPr>
            <p:spPr>
              <a:xfrm>
                <a:off x="8214110" y="2110344"/>
                <a:ext cx="3770584" cy="13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/>
                  <a:t>Kontrola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Obvodové rychlosti dle počtu zubů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/>
                        </m:ctrlPr>
                      </m:sSubPr>
                      <m:e>
                        <m:r>
                          <a:rPr lang="cs-CZ" i="1"/>
                          <m:t>𝑘</m:t>
                        </m:r>
                      </m:e>
                      <m:sub>
                        <m:r>
                          <a:rPr lang="cs-CZ" i="1"/>
                          <m:t>𝑎</m:t>
                        </m:r>
                      </m:sub>
                    </m:sSub>
                    <m:r>
                      <a:rPr lang="cs-CZ" i="1"/>
                      <m:t>=</m:t>
                    </m:r>
                    <m:f>
                      <m:fPr>
                        <m:ctrlPr>
                          <a:rPr lang="cs-CZ" i="1"/>
                        </m:ctrlPr>
                      </m:fPr>
                      <m:num>
                        <m:sSub>
                          <m:sSubPr>
                            <m:ctrlPr>
                              <a:rPr lang="cs-CZ" i="1"/>
                            </m:ctrlPr>
                          </m:sSubPr>
                          <m:e>
                            <m:r>
                              <a:rPr lang="cs-CZ" i="1"/>
                              <m:t>𝐹</m:t>
                            </m:r>
                          </m:e>
                          <m:sub>
                            <m:r>
                              <a:rPr lang="cs-CZ" i="1"/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/>
                            </m:ctrlPr>
                          </m:sSubPr>
                          <m:e>
                            <m:r>
                              <a:rPr lang="cs-CZ" i="1"/>
                              <m:t>𝐹</m:t>
                            </m:r>
                          </m:e>
                          <m:sub>
                            <m:r>
                              <a:rPr lang="cs-CZ" i="1"/>
                              <m:t>𝑡</m:t>
                            </m:r>
                          </m:sub>
                        </m:sSub>
                      </m:den>
                    </m:f>
                    <m:r>
                      <a:rPr lang="cs-CZ" i="1"/>
                      <m:t>≥7</m:t>
                    </m:r>
                  </m:oMath>
                </a14:m>
                <a:r>
                  <a:rPr lang="cs-CZ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/>
                        </m:ctrlPr>
                      </m:sSubPr>
                      <m:e>
                        <m:r>
                          <a:rPr lang="cs-CZ" i="1"/>
                          <m:t>𝑘</m:t>
                        </m:r>
                      </m:e>
                      <m:sub>
                        <m:r>
                          <a:rPr lang="cs-CZ" i="1"/>
                          <m:t>𝑑</m:t>
                        </m:r>
                      </m:sub>
                    </m:sSub>
                    <m:r>
                      <a:rPr lang="cs-CZ" i="1"/>
                      <m:t>=</m:t>
                    </m:r>
                    <m:f>
                      <m:fPr>
                        <m:ctrlPr>
                          <a:rPr lang="cs-CZ" i="1"/>
                        </m:ctrlPr>
                      </m:fPr>
                      <m:num>
                        <m:sSub>
                          <m:sSubPr>
                            <m:ctrlPr>
                              <a:rPr lang="cs-CZ" i="1"/>
                            </m:ctrlPr>
                          </m:sSubPr>
                          <m:e>
                            <m:r>
                              <a:rPr lang="cs-CZ" i="1"/>
                              <m:t>𝐹</m:t>
                            </m:r>
                          </m:e>
                          <m:sub>
                            <m:r>
                              <a:rPr lang="cs-CZ" i="1"/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/>
                            </m:ctrlPr>
                          </m:sSubPr>
                          <m:e>
                            <m:r>
                              <a:rPr lang="cs-CZ" i="1"/>
                              <m:t>𝐹</m:t>
                            </m:r>
                          </m:e>
                          <m:sub>
                            <m:r>
                              <a:rPr lang="cs-CZ" i="1"/>
                              <m:t>𝑡</m:t>
                            </m:r>
                          </m:sub>
                        </m:sSub>
                        <m:r>
                          <a:rPr lang="cs-CZ" i="1"/>
                          <m:t>∙</m:t>
                        </m:r>
                        <m:r>
                          <a:rPr lang="cs-CZ" i="1"/>
                          <m:t>𝑌</m:t>
                        </m:r>
                      </m:den>
                    </m:f>
                    <m:r>
                      <a:rPr lang="cs-CZ" i="1"/>
                      <m:t>≥5</m:t>
                    </m:r>
                  </m:oMath>
                </a14:m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Dovolený tlak v kloubu řetězu</a:t>
                </a: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0602F2F-651D-4CE3-BF04-F0B2A9E24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110" y="2110344"/>
                <a:ext cx="3770584" cy="1356205"/>
              </a:xfrm>
              <a:prstGeom prst="rect">
                <a:avLst/>
              </a:prstGeom>
              <a:blipFill>
                <a:blip r:embed="rId3"/>
                <a:stretch>
                  <a:fillRect l="-1292" t="-2242" r="-646" b="-58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A3804F3-D744-4A68-A586-4446A85470B2}"/>
                  </a:ext>
                </a:extLst>
              </p:cNvPr>
              <p:cNvSpPr/>
              <p:nvPr/>
            </p:nvSpPr>
            <p:spPr>
              <a:xfrm>
                <a:off x="9537993" y="3496272"/>
                <a:ext cx="1012328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A3804F3-D744-4A68-A586-4446A8547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993" y="3496272"/>
                <a:ext cx="1012328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714284A5-61F1-452B-A15D-CFE46CD1EB46}"/>
                  </a:ext>
                </a:extLst>
              </p:cNvPr>
              <p:cNvSpPr/>
              <p:nvPr/>
            </p:nvSpPr>
            <p:spPr>
              <a:xfrm>
                <a:off x="10343260" y="4102806"/>
                <a:ext cx="14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 ∙ 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714284A5-61F1-452B-A15D-CFE46CD1E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260" y="4102806"/>
                <a:ext cx="143308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60B4D1B4-78EE-4401-9520-457672A748D9}"/>
                  </a:ext>
                </a:extLst>
              </p:cNvPr>
              <p:cNvSpPr/>
              <p:nvPr/>
            </p:nvSpPr>
            <p:spPr>
              <a:xfrm>
                <a:off x="8674142" y="3982004"/>
                <a:ext cx="97270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60B4D1B4-78EE-4401-9520-457672A74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142" y="3982004"/>
                <a:ext cx="97270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E0DD365F-D6D9-46A4-88D8-7E3F3BDB9A8E}"/>
                  </a:ext>
                </a:extLst>
              </p:cNvPr>
              <p:cNvSpPr/>
              <p:nvPr/>
            </p:nvSpPr>
            <p:spPr>
              <a:xfrm>
                <a:off x="8084557" y="4843883"/>
                <a:ext cx="2151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E0DD365F-D6D9-46A4-88D8-7E3F3BDB9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557" y="4843883"/>
                <a:ext cx="21518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37272EE6-9F79-41FD-8826-AC6FCBA4A4A0}"/>
                  </a:ext>
                </a:extLst>
              </p:cNvPr>
              <p:cNvSpPr/>
              <p:nvPr/>
            </p:nvSpPr>
            <p:spPr>
              <a:xfrm>
                <a:off x="8794276" y="5272804"/>
                <a:ext cx="104887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sub>
                      </m:sSub>
                      <m:r>
                        <a:rPr lang="cs-CZ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cs-CZ" sz="1200" i="0">
                          <a:latin typeface="Cambria Math" panose="02040503050406030204" pitchFamily="18" charset="0"/>
                        </a:rPr>
                        <m:t> ∙</m:t>
                      </m:r>
                      <m:sSup>
                        <m:sSup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37272EE6-9F79-41FD-8826-AC6FCBA4A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276" y="5272804"/>
                <a:ext cx="104887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75D82305-57FC-4750-A12C-76B9ED732822}"/>
                  </a:ext>
                </a:extLst>
              </p:cNvPr>
              <p:cNvSpPr/>
              <p:nvPr/>
            </p:nvSpPr>
            <p:spPr>
              <a:xfrm>
                <a:off x="7298422" y="5206389"/>
                <a:ext cx="1810880" cy="469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cs-CZ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cs-CZ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0">
                              <a:latin typeface="Cambria Math" panose="020405030504060302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75D82305-57FC-4750-A12C-76B9ED732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422" y="5206389"/>
                <a:ext cx="1810880" cy="469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A4B5CC5B-355F-417B-85E7-4162A327EFD4}"/>
                  </a:ext>
                </a:extLst>
              </p:cNvPr>
              <p:cNvSpPr/>
              <p:nvPr/>
            </p:nvSpPr>
            <p:spPr>
              <a:xfrm>
                <a:off x="9781967" y="5179861"/>
                <a:ext cx="1240596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sz="1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12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2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cs-CZ" sz="1200" i="0">
                              <a:latin typeface="Cambria Math" panose="02040503050406030204" pitchFamily="18" charset="0"/>
                            </a:rPr>
                            <m:t>8∙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A4B5CC5B-355F-417B-85E7-4162A327E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67" y="5179861"/>
                <a:ext cx="1240596" cy="462884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75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E227F-DC3A-47E8-81B0-708D24B7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fontAlgn="base"/>
            <a:r>
              <a:rPr lang="cs-CZ" sz="4000" kern="1200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Životnost řetězu, Řetězová kola, Montáž a údržba</a:t>
            </a:r>
            <a:br>
              <a:rPr lang="cs-CZ" b="1" dirty="0">
                <a:effectLst>
                  <a:outerShdw sx="0" sy="0">
                    <a:srgbClr val="000000"/>
                  </a:outerShdw>
                </a:effectLst>
              </a:rPr>
            </a:br>
            <a:br>
              <a:rPr lang="cs-CZ" b="1" dirty="0">
                <a:effectLst>
                  <a:outerShdw sx="0" sy="0">
                    <a:srgbClr val="000000"/>
                  </a:outerShdw>
                </a:effectLst>
              </a:rPr>
            </a:br>
            <a:endParaRPr lang="cs-CZ" b="1" dirty="0">
              <a:effectLst>
                <a:outerShdw sx="0" sy="0">
                  <a:srgbClr val="000000"/>
                </a:outerShdw>
              </a:effectLst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91C29F2-F52D-4DF4-9DBA-8ED01AAA7B80}"/>
              </a:ext>
            </a:extLst>
          </p:cNvPr>
          <p:cNvSpPr/>
          <p:nvPr/>
        </p:nvSpPr>
        <p:spPr>
          <a:xfrm>
            <a:off x="-777566" y="2385245"/>
            <a:ext cx="6096000" cy="1001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∆L = L – </a:t>
            </a: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Lz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cs-CZ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 = x. p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26573F5-41DE-4B08-82F7-B01FB1755322}"/>
              </a:ext>
            </a:extLst>
          </p:cNvPr>
          <p:cNvSpPr/>
          <p:nvPr/>
        </p:nvSpPr>
        <p:spPr>
          <a:xfrm>
            <a:off x="1092475" y="3869492"/>
            <a:ext cx="2896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Pro klasické řetězy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∆L[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max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] = 2 %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cs-CZ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(dle ČSN)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>
                <a:extLst>
                  <a:ext uri="{FF2B5EF4-FFF2-40B4-BE49-F238E27FC236}">
                    <a16:creationId xmlns:a16="http://schemas.microsoft.com/office/drawing/2014/main" id="{2D059B9D-8B4A-4D21-8AE3-F2C351CFD3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478338"/>
                  </p:ext>
                </p:extLst>
              </p:nvPr>
            </p:nvGraphicFramePr>
            <p:xfrm>
              <a:off x="4232818" y="2325865"/>
              <a:ext cx="3552784" cy="31241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4008">
                      <a:extLst>
                        <a:ext uri="{9D8B030D-6E8A-4147-A177-3AD203B41FA5}">
                          <a16:colId xmlns:a16="http://schemas.microsoft.com/office/drawing/2014/main" val="4239083368"/>
                        </a:ext>
                      </a:extLst>
                    </a:gridCol>
                    <a:gridCol w="592764">
                      <a:extLst>
                        <a:ext uri="{9D8B030D-6E8A-4147-A177-3AD203B41FA5}">
                          <a16:colId xmlns:a16="http://schemas.microsoft.com/office/drawing/2014/main" val="3998011660"/>
                        </a:ext>
                      </a:extLst>
                    </a:gridCol>
                    <a:gridCol w="1776012">
                      <a:extLst>
                        <a:ext uri="{9D8B030D-6E8A-4147-A177-3AD203B41FA5}">
                          <a16:colId xmlns:a16="http://schemas.microsoft.com/office/drawing/2014/main" val="3165579149"/>
                        </a:ext>
                      </a:extLst>
                    </a:gridCol>
                  </a:tblGrid>
                  <a:tr h="150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Název parametru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Značení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Vzorec pro výpočet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1044651253"/>
                      </a:ext>
                    </a:extLst>
                  </a:tr>
                  <a:tr h="3163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roztečné kružnice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d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f>
                                      <m:f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180</m:t>
                                        </m:r>
                                      </m:num>
                                      <m:den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253388025"/>
                      </a:ext>
                    </a:extLst>
                  </a:tr>
                  <a:tr h="136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patní kružnice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4145553273"/>
                      </a:ext>
                    </a:extLst>
                  </a:tr>
                  <a:tr h="8745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Pro mezeru s nejmenší šířkou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dna zubní mezery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boku zubů</a:t>
                          </a: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Úhel otevření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=0, 505 ∙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 0,12∙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∙(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140</m:t>
                                    </m:r>
                                  </m:e>
                                  <m:sup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°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1907387449"/>
                      </a:ext>
                    </a:extLst>
                  </a:tr>
                  <a:tr h="9011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Pro mezeru s největší šířkou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dna zubní mezery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boku zubů</a:t>
                          </a: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Úhel otevření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=0, 505 ∙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+0,069∙</m:t>
                                </m:r>
                                <m:rad>
                                  <m:rad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b>
                                      <m:sSub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 0,008∙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∙(</m:t>
                                </m:r>
                                <m:sSup>
                                  <m:sSup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+180)</m:t>
                                </m:r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120</m:t>
                                    </m:r>
                                  </m:e>
                                  <m:sup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  <m:sup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°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7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176507097"/>
                      </a:ext>
                    </a:extLst>
                  </a:tr>
                  <a:tr h="1259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válečku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2146629129"/>
                      </a:ext>
                    </a:extLst>
                  </a:tr>
                  <a:tr h="1259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pouzdra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4127345482"/>
                      </a:ext>
                    </a:extLst>
                  </a:tr>
                  <a:tr h="4936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hlavové kružnice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+0,5 ∙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+1,25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cs-CZ" sz="7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7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cs-CZ" sz="7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7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 dirty="0">
                              <a:effectLst/>
                            </a:rPr>
                            <a:t> </a:t>
                          </a:r>
                          <a:endParaRPr lang="cs-CZ" sz="7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551110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>
                <a:extLst>
                  <a:ext uri="{FF2B5EF4-FFF2-40B4-BE49-F238E27FC236}">
                    <a16:creationId xmlns:a16="http://schemas.microsoft.com/office/drawing/2014/main" id="{2D059B9D-8B4A-4D21-8AE3-F2C351CFD3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478338"/>
                  </p:ext>
                </p:extLst>
              </p:nvPr>
            </p:nvGraphicFramePr>
            <p:xfrm>
              <a:off x="4232818" y="2325865"/>
              <a:ext cx="3552784" cy="31241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4008">
                      <a:extLst>
                        <a:ext uri="{9D8B030D-6E8A-4147-A177-3AD203B41FA5}">
                          <a16:colId xmlns:a16="http://schemas.microsoft.com/office/drawing/2014/main" val="4239083368"/>
                        </a:ext>
                      </a:extLst>
                    </a:gridCol>
                    <a:gridCol w="592764">
                      <a:extLst>
                        <a:ext uri="{9D8B030D-6E8A-4147-A177-3AD203B41FA5}">
                          <a16:colId xmlns:a16="http://schemas.microsoft.com/office/drawing/2014/main" val="3998011660"/>
                        </a:ext>
                      </a:extLst>
                    </a:gridCol>
                    <a:gridCol w="1776012">
                      <a:extLst>
                        <a:ext uri="{9D8B030D-6E8A-4147-A177-3AD203B41FA5}">
                          <a16:colId xmlns:a16="http://schemas.microsoft.com/office/drawing/2014/main" val="3165579149"/>
                        </a:ext>
                      </a:extLst>
                    </a:gridCol>
                  </a:tblGrid>
                  <a:tr h="150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Název parametru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Značení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Vzorec pro výpočet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1044651253"/>
                      </a:ext>
                    </a:extLst>
                  </a:tr>
                  <a:tr h="3163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roztečné kružnice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d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100342" t="-53846" r="-1370" b="-844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388025"/>
                      </a:ext>
                    </a:extLst>
                  </a:tr>
                  <a:tr h="136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patní kružnice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202062" t="-363636" r="-305155" b="-18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100342" t="-363636" r="-1370" b="-18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5553273"/>
                      </a:ext>
                    </a:extLst>
                  </a:tr>
                  <a:tr h="8745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Pro mezeru s nejmenší šířkou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dna zubní mezery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boku zubů</a:t>
                          </a: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Úhel otevření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202062" t="-70833" r="-305155" b="-1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100342" t="-70833" r="-1370" b="-1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387449"/>
                      </a:ext>
                    </a:extLst>
                  </a:tr>
                  <a:tr h="9011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Pro mezeru s největší šířkou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dna zubní mezery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Poloměr boku zubů</a:t>
                          </a:r>
                        </a:p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cs-CZ" sz="700">
                              <a:effectLst/>
                            </a:rPr>
                            <a:t>Úhel otevření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202062" t="-166216" r="-305155" b="-84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100342" t="-166216" r="-1370" b="-84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07097"/>
                      </a:ext>
                    </a:extLst>
                  </a:tr>
                  <a:tr h="1259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válečku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202062" t="-1876190" r="-305155" b="-4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2146629129"/>
                      </a:ext>
                    </a:extLst>
                  </a:tr>
                  <a:tr h="1259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pouzdra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202062" t="-1976190" r="-305155" b="-3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 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extLst>
                      <a:ext uri="{0D108BD9-81ED-4DB2-BD59-A6C34878D82A}">
                        <a16:rowId xmlns:a16="http://schemas.microsoft.com/office/drawing/2014/main" val="4127345482"/>
                      </a:ext>
                    </a:extLst>
                  </a:tr>
                  <a:tr h="4936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700">
                              <a:effectLst/>
                            </a:rPr>
                            <a:t>Průměr hlavové kružnice</a:t>
                          </a:r>
                          <a:endParaRPr lang="cs-CZ" sz="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4" marR="41064" marT="0" marB="0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202062" t="-538272" r="-305155" b="-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1064" marR="41064" marT="0" marB="0">
                        <a:blipFill>
                          <a:blip r:embed="rId2"/>
                          <a:stretch>
                            <a:fillRect l="-100342" t="-538272" r="-1370" b="-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11106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Obrázek 6" descr="Výsledek obrázku pro vnější spojovací článek řetězu">
            <a:extLst>
              <a:ext uri="{FF2B5EF4-FFF2-40B4-BE49-F238E27FC236}">
                <a16:creationId xmlns:a16="http://schemas.microsoft.com/office/drawing/2014/main" id="{69D9A27A-DFF2-4334-89C4-9EBB9D0D9E2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/>
          <a:stretch/>
        </p:blipFill>
        <p:spPr bwMode="auto">
          <a:xfrm>
            <a:off x="8066941" y="2361457"/>
            <a:ext cx="3717422" cy="3031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76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593</TotalTime>
  <Words>641</Words>
  <Application>Microsoft Office PowerPoint</Application>
  <PresentationFormat>Širokoúhlá obrazovka</PresentationFormat>
  <Paragraphs>209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Times New Roman</vt:lpstr>
      <vt:lpstr>Paralaxa</vt:lpstr>
      <vt:lpstr>Adobe Acrobat Document</vt:lpstr>
      <vt:lpstr>Řetězový převodový mechanismus – konstrukce, výpočty, technologie a montáž</vt:lpstr>
      <vt:lpstr>Cíl práce</vt:lpstr>
      <vt:lpstr>Osnova práce</vt:lpstr>
      <vt:lpstr>Teoretická část – úvod do problému</vt:lpstr>
      <vt:lpstr>Teoretická část – převod řetězem</vt:lpstr>
      <vt:lpstr>Typy řetězů</vt:lpstr>
      <vt:lpstr>Výpočet řetězových převodů </vt:lpstr>
      <vt:lpstr>Výpočet řetězových převodů</vt:lpstr>
      <vt:lpstr>Životnost řetězu, Řetězová kola, Montáž a údržba  </vt:lpstr>
      <vt:lpstr>Aplikační část - příklad</vt:lpstr>
      <vt:lpstr>Prezentace aplikace PowerPoint</vt:lpstr>
      <vt:lpstr>Aplikační část - kontrola</vt:lpstr>
      <vt:lpstr>Prezentace aplikace PowerPoint</vt:lpstr>
      <vt:lpstr>Aplikační část – volba ložisek ozub. kol</vt:lpstr>
      <vt:lpstr>Diskuze výsledků, návrh na opatření</vt:lpstr>
      <vt:lpstr>Výstup práce </vt:lpstr>
      <vt:lpstr>Výstup práce</vt:lpstr>
      <vt:lpstr>Doplňující dotaz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Řetězový převodový mechanismus – konstrukce, výpočty, technologie a montáž</dc:title>
  <dc:creator>Pavel Pinc</dc:creator>
  <cp:lastModifiedBy>Pavel Pinc</cp:lastModifiedBy>
  <cp:revision>27</cp:revision>
  <dcterms:created xsi:type="dcterms:W3CDTF">2018-06-11T07:40:54Z</dcterms:created>
  <dcterms:modified xsi:type="dcterms:W3CDTF">2018-06-13T11:45:25Z</dcterms:modified>
</cp:coreProperties>
</file>