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67" r:id="rId6"/>
    <p:sldId id="259" r:id="rId7"/>
    <p:sldId id="263" r:id="rId8"/>
    <p:sldId id="260" r:id="rId9"/>
    <p:sldId id="264" r:id="rId10"/>
    <p:sldId id="265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\Desktop\PVG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List1!$C$2</c:f>
              <c:strCache>
                <c:ptCount val="1"/>
                <c:pt idx="0">
                  <c:v>Em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List1!$A$3:$A$14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List1!$C$3:$C$14</c:f>
              <c:numCache>
                <c:formatCode>General</c:formatCode>
                <c:ptCount val="12"/>
                <c:pt idx="0">
                  <c:v>63.1</c:v>
                </c:pt>
                <c:pt idx="1">
                  <c:v>107</c:v>
                </c:pt>
                <c:pt idx="2">
                  <c:v>203</c:v>
                </c:pt>
                <c:pt idx="3">
                  <c:v>267</c:v>
                </c:pt>
                <c:pt idx="4">
                  <c:v>277</c:v>
                </c:pt>
                <c:pt idx="5">
                  <c:v>272</c:v>
                </c:pt>
                <c:pt idx="6">
                  <c:v>277</c:v>
                </c:pt>
                <c:pt idx="7">
                  <c:v>261</c:v>
                </c:pt>
                <c:pt idx="8">
                  <c:v>203</c:v>
                </c:pt>
                <c:pt idx="9">
                  <c:v>153</c:v>
                </c:pt>
                <c:pt idx="10">
                  <c:v>74.099999999999994</c:v>
                </c:pt>
                <c:pt idx="11">
                  <c:v>55.1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A-4ECC-8931-522E585F5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4044815"/>
        <c:axId val="1219223791"/>
      </c:barChart>
      <c:catAx>
        <c:axId val="12940448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Měsíc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19223791"/>
        <c:crosses val="autoZero"/>
        <c:auto val="1"/>
        <c:lblAlgn val="ctr"/>
        <c:lblOffset val="100"/>
        <c:noMultiLvlLbl val="0"/>
      </c:catAx>
      <c:valAx>
        <c:axId val="1219223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Em [kWh]</a:t>
                </a:r>
                <a:r>
                  <a:rPr lang="cs-CZ" baseline="0"/>
                  <a:t> 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94044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E5809-006B-44F0-96CD-444A62324F70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4C0E5-DCD9-4BB5-9369-9CB0583718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844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011E-2532-4F3C-B54B-81DB2C0063B1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86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4EDA-71F4-4322-978E-E4CC709BEDC9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92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3407-760A-416A-95F1-9B02F77A2178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6629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021F-89EB-44A5-ACCD-15D00C182F4F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565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2679-F170-475D-B7F6-A269AB43AFDB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1437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064A-D53B-47BF-ADEB-42FA31091327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88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CD05-60C5-4CAA-9D56-BA1CC54D2059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535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EFD6-1AA2-4F6E-A6B7-8A58A8835BF4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04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ABD9-0C78-483C-B166-DE9337ACBF06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4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4BA0-B487-45DF-8600-C7BFFE9997FD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57177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E29E-415E-4A2E-9358-9D5E993256B9}" type="datetime1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38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77E8-8683-4DCB-A3AF-6F8E8123EBB2}" type="datetime1">
              <a:rPr lang="cs-CZ" smtClean="0"/>
              <a:t>12.06.2018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68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005EC-89D5-441D-9C13-F2D13FDD623E}" type="datetime1">
              <a:rPr lang="cs-CZ" smtClean="0"/>
              <a:t>12.06.2018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69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3EC2-B8FA-458F-AA4C-576AA9D56EB1}" type="datetime1">
              <a:rPr lang="cs-CZ" smtClean="0"/>
              <a:t>12.06.2018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72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972A-C59A-49DE-9E80-C4D8803B971B}" type="datetime1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75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C497-BC67-423B-B800-14E098F15C0D}" type="datetime1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15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04BA0-B487-45DF-8600-C7BFFE9997FD}" type="datetime1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EAD5AF-9597-4DD4-B51C-32D52302A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5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7405F-A92E-4ED9-AF37-E5DD8DB4C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" y="2535784"/>
            <a:ext cx="10459616" cy="2009193"/>
          </a:xfrm>
        </p:spPr>
        <p:txBody>
          <a:bodyPr/>
          <a:lstStyle/>
          <a:p>
            <a:pPr algn="ctr"/>
            <a:r>
              <a:rPr lang="cs-CZ" sz="6600" b="1" dirty="0">
                <a:solidFill>
                  <a:schemeClr val="tx1"/>
                </a:solidFill>
              </a:rPr>
              <a:t>Návrh fotovoltaického systému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2D23C0-2500-4996-A1AC-1A2A93485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2697" y="4674636"/>
            <a:ext cx="7805989" cy="141514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Autor práce: Petr Jirků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Vedoucí práce: </a:t>
            </a:r>
            <a:r>
              <a:rPr lang="nl-NL" dirty="0">
                <a:solidFill>
                  <a:schemeClr val="tx1"/>
                </a:solidFill>
              </a:rPr>
              <a:t>Ing. Jan Kolínský, Ph.D. 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>
                <a:solidFill>
                  <a:schemeClr val="tx1"/>
                </a:solidFill>
              </a:rPr>
              <a:t>Oponent práce: Ing. Monika Karková, PhD.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České Budějovice,  červen 2018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C55D3F-AC46-48A1-B4C9-D2D2CFA47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1</a:t>
            </a:fld>
            <a:endParaRPr lang="cs-CZ" sz="2500" dirty="0">
              <a:solidFill>
                <a:schemeClr val="tx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3746316-CBCE-442A-9F2C-B08D0278B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33" y="602392"/>
            <a:ext cx="1564330" cy="1580972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3D742154-E51E-4C2A-8563-65AF7A8CBAED}"/>
              </a:ext>
            </a:extLst>
          </p:cNvPr>
          <p:cNvSpPr/>
          <p:nvPr/>
        </p:nvSpPr>
        <p:spPr>
          <a:xfrm>
            <a:off x="2351316" y="602392"/>
            <a:ext cx="84535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Vysoká škola technická a ekonomická v Českých Budějovicích</a:t>
            </a:r>
          </a:p>
          <a:p>
            <a:r>
              <a:rPr lang="cs-CZ" sz="2000" dirty="0"/>
              <a:t>Ústav </a:t>
            </a:r>
            <a:r>
              <a:rPr lang="cs-CZ" sz="2000" dirty="0" err="1"/>
              <a:t>technicko-technologický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8846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F3E06-69C8-4582-B869-0BB3706A2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93928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Diskuse výsledků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D9873A03-74EB-4A4F-A53E-9B7CDE36A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Návratnost za 7 let</a:t>
            </a:r>
          </a:p>
          <a:p>
            <a:r>
              <a:rPr lang="cs-CZ" sz="2000" dirty="0">
                <a:solidFill>
                  <a:schemeClr val="tx1"/>
                </a:solidFill>
              </a:rPr>
              <a:t>Teoretická výnosnost za 20 let: 147tisíc</a:t>
            </a:r>
          </a:p>
          <a:p>
            <a:r>
              <a:rPr lang="cs-CZ" sz="2000" dirty="0">
                <a:solidFill>
                  <a:schemeClr val="tx1"/>
                </a:solidFill>
              </a:rPr>
              <a:t>Možné nepřesnosti ve výpočtu z důvodů vysokého a nízkého tarifu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88E70F-EE69-4593-8EF8-ABA6AB016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10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82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328EF-0D7E-45BE-8B15-6C7EBD4A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Návrhy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5812A3-CFC0-41D0-970D-876C04EB6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Nikdy nevyrábět více, než je odběr domácnosti</a:t>
            </a:r>
          </a:p>
          <a:p>
            <a:r>
              <a:rPr lang="cs-CZ" sz="2000" dirty="0">
                <a:solidFill>
                  <a:schemeClr val="tx1"/>
                </a:solidFill>
              </a:rPr>
              <a:t>Snížení počtu panelů, zajištění minimálního odběru a možnosti použití systému bez </a:t>
            </a:r>
            <a:r>
              <a:rPr lang="cs-CZ" sz="2000" dirty="0" err="1">
                <a:solidFill>
                  <a:schemeClr val="tx1"/>
                </a:solidFill>
              </a:rPr>
              <a:t>wattrouteru</a:t>
            </a:r>
            <a:r>
              <a:rPr lang="cs-CZ" sz="2000" dirty="0">
                <a:solidFill>
                  <a:schemeClr val="tx1"/>
                </a:solidFill>
              </a:rPr>
              <a:t> a administrativy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EC3033-A115-4C3F-98B5-9C18CF5C1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11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252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D369596D-447C-44F6-A2D7-B89AFB4B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Děkuji za pozornost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095BE1B-5EF1-47C1-AA85-7B781C7B92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EC8E58-B215-4DE5-9C2C-C4DA1C92B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12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98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1C732-DFE3-447A-A6C1-FD8AE670F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2982686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Doplňující dotazy oponenta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E3FAD0C-533B-4244-AA75-9D105383A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Podle jakých kritérií se volí počet solárních panelů? Existuje nějaký konkrétní vzorec pro výpočet, jestli ano, proč jste ho nepoužil?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4D4EE7-71B4-4BA6-8F84-0FD87BD3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13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95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0EA33-92F4-46D5-88DC-AAD3E336D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Motivace a důvody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709C45-509B-4BEA-950C-74E85B967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Slunce: “nevyčerpatelný“ zdroj energie</a:t>
            </a:r>
          </a:p>
          <a:p>
            <a:r>
              <a:rPr lang="cs-CZ" sz="2000" dirty="0">
                <a:solidFill>
                  <a:schemeClr val="tx1"/>
                </a:solidFill>
              </a:rPr>
              <a:t>Solární energie = čistá energie</a:t>
            </a:r>
          </a:p>
          <a:p>
            <a:r>
              <a:rPr lang="cs-CZ" sz="2000" dirty="0">
                <a:solidFill>
                  <a:schemeClr val="tx1"/>
                </a:solidFill>
              </a:rPr>
              <a:t>Instalace solární elektrárny v budoucnu na mém domově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0FCFC0-18FE-4911-BB83-F11F3B895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2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9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D9892-0E34-47CF-96E6-2449ADDDA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3A79A8-2AD7-4A10-93BB-050E8CF30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</a:rPr>
              <a:t>Práce je věnována problematice navrhování fotovoltaických systémů s ohledem na různé řešení solárních elektráren a jejich ekonomické zhodnocení. Modelový případ bude uvažovat využití střešní plochy rodinného domu.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D3C80E-3D1B-4AFD-ACD4-151723F06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3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25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715B2-B173-4440-8696-44AA40CB4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Legislativní rámec provozování fotovoltaické elektrárny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D9E3D6-F623-43B1-A30E-7BFF4FFCB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Od 1.2.2016 je v platnosti vyhláška o připojování č. 16/2016 Sb. </a:t>
            </a:r>
          </a:p>
          <a:p>
            <a:pPr algn="just"/>
            <a:r>
              <a:rPr lang="cs-CZ" sz="2000" dirty="0"/>
              <a:t>Vyhláška zavádí nový druh výroben elektřiny, nazýváme jej tzv. </a:t>
            </a:r>
            <a:r>
              <a:rPr lang="cs-CZ" sz="2000" dirty="0" err="1"/>
              <a:t>mikrozdrojem</a:t>
            </a:r>
            <a:r>
              <a:rPr lang="cs-CZ" sz="2000" dirty="0"/>
              <a:t>. Díky novele § 3 odst. 3 zák. č. 458/2000 Sb., energetického zákona. </a:t>
            </a:r>
          </a:p>
          <a:p>
            <a:pPr algn="just"/>
            <a:r>
              <a:rPr lang="cs-CZ" sz="2000" dirty="0"/>
              <a:t>je možné vyrábět elektřinu ze slunce a být připojen na distribuční soustavu bez licence od ERÚ, při dodržení několika základních pravidel. </a:t>
            </a:r>
          </a:p>
          <a:p>
            <a:pPr algn="just"/>
            <a:r>
              <a:rPr lang="cs-CZ" sz="2000" dirty="0"/>
              <a:t>Jedním z nich je, že instalovaný výkon soustavy nesmí být vyšší než 10kW, dalším pravidlem je, že ve stejném odběrném místě nesmí být připojena solární elektrárna, která je provozovaná pod licencí.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3C7165-0774-45A3-8180-A9FE6CB4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4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41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5FC55-DDF0-45D0-BCD2-84BE9BFD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Podmínky získání dotace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FF2748-890C-4F4C-8889-8F43A0C02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3118"/>
            <a:ext cx="8596668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Podoblast podpory C.3.4 – FV systém bez akumulace elektrické energie s tepelným využitím přebytků. </a:t>
            </a:r>
          </a:p>
          <a:p>
            <a:pPr algn="just"/>
            <a:r>
              <a:rPr lang="cs-CZ" sz="2000" dirty="0"/>
              <a:t>Minimální využitelný zisk systému musí být 1 700 kWh∙rok-1.</a:t>
            </a:r>
          </a:p>
          <a:p>
            <a:pPr algn="just"/>
            <a:r>
              <a:rPr lang="cs-CZ" sz="2000" dirty="0"/>
              <a:t>Systém musí být navržen tak, aby umožňoval akumulaci přebytků energie ve formě tepelné energie. Minimální měrný objem instalovaného zásobníku teplé vody nebo akumulační nádrže je 80 l∙kWp-1 instalovaného výkonu. </a:t>
            </a:r>
          </a:p>
          <a:p>
            <a:pPr algn="just"/>
            <a:r>
              <a:rPr lang="cs-CZ" sz="2000" dirty="0"/>
              <a:t>Systém může mít maximální instalovaný výkon 10 </a:t>
            </a:r>
            <a:r>
              <a:rPr lang="cs-CZ" sz="2000" dirty="0" err="1"/>
              <a:t>kWp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V místě výroby musí být míra využití vyrobené elektřiny pro krytí spotřeby minimálně</a:t>
            </a:r>
          </a:p>
          <a:p>
            <a:pPr algn="just"/>
            <a:r>
              <a:rPr lang="cs-CZ" sz="2000" dirty="0"/>
              <a:t>70 % z celkového teoretického zisku systému.</a:t>
            </a:r>
          </a:p>
          <a:p>
            <a:pPr algn="just"/>
            <a:r>
              <a:rPr lang="cs-CZ" sz="2000" dirty="0"/>
              <a:t>Výše dotace v tomto případě: až 55 tisíc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918A0B-F993-4A60-B510-FB1A22E5C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5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85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54B20-E0E4-4022-BC10-BD120947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Návrh 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AF591C-1C0A-4F58-A3FB-21785E4D6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Hlavní kritéria pro správné zvolení rozměrů elektrárny a technologie panelů (monokrystalické, polykrystalické a amorfní panely)</a:t>
            </a:r>
          </a:p>
          <a:p>
            <a:r>
              <a:rPr lang="cs-CZ" sz="2000" dirty="0">
                <a:solidFill>
                  <a:schemeClr val="tx1"/>
                </a:solidFill>
              </a:rPr>
              <a:t>Rozměry užitné plochy střechy</a:t>
            </a:r>
          </a:p>
          <a:p>
            <a:r>
              <a:rPr lang="cs-CZ" sz="2000" dirty="0">
                <a:solidFill>
                  <a:schemeClr val="tx1"/>
                </a:solidFill>
              </a:rPr>
              <a:t>Zhodnocení lokality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225975-A168-40F6-A500-9147863B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6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8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8E987-76B7-43C4-9EB7-150995116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Zvolení výrobce dle TIER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624585-5026-4314-8FA9-0E2766FD5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>
                <a:solidFill>
                  <a:schemeClr val="tx1"/>
                </a:solidFill>
              </a:rPr>
              <a:t>Hanwha</a:t>
            </a:r>
            <a:r>
              <a:rPr lang="cs-CZ" sz="2000" dirty="0">
                <a:solidFill>
                  <a:schemeClr val="tx1"/>
                </a:solidFill>
              </a:rPr>
              <a:t> Q </a:t>
            </a:r>
            <a:r>
              <a:rPr lang="cs-CZ" sz="2000" dirty="0" err="1">
                <a:solidFill>
                  <a:schemeClr val="tx1"/>
                </a:solidFill>
              </a:rPr>
              <a:t>Cells</a:t>
            </a:r>
            <a:r>
              <a:rPr lang="cs-CZ" sz="2000" dirty="0">
                <a:solidFill>
                  <a:schemeClr val="tx1"/>
                </a:solidFill>
              </a:rPr>
              <a:t>: 	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	-6. místo v žebříčku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	-Výrobní objem: 4800 MW/rok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B61A16C-3CB8-4FA1-9153-DDFC43C2C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7</a:t>
            </a:fld>
            <a:endParaRPr lang="cs-CZ" sz="2500" dirty="0">
              <a:solidFill>
                <a:schemeClr val="tx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91C38C7-4D2A-478D-A212-7D31E5CC9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668" y="1527066"/>
            <a:ext cx="5438463" cy="380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49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6421C7-7417-44E1-9D4A-A68A5416A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Roční produkce energie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ED8A1AFB-B5BC-473F-84E1-BE2500291D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936394"/>
              </p:ext>
            </p:extLst>
          </p:nvPr>
        </p:nvGraphicFramePr>
        <p:xfrm>
          <a:off x="1054359" y="2071396"/>
          <a:ext cx="9993054" cy="3719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AD4835-7362-400E-9D3E-15AF94706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8</a:t>
            </a:fld>
            <a:endParaRPr lang="cs-CZ" sz="2500" dirty="0">
              <a:solidFill>
                <a:schemeClr val="tx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F95FFF9-8C42-4BD3-940D-B58C9E84A798}"/>
              </a:ext>
            </a:extLst>
          </p:cNvPr>
          <p:cNvSpPr/>
          <p:nvPr/>
        </p:nvSpPr>
        <p:spPr>
          <a:xfrm>
            <a:off x="1234897" y="5791201"/>
            <a:ext cx="61656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Em: Průměrná měsíční produkce elektrické energie (kWh)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4436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79229-C89F-41DE-8816-EBB9FEB49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Ekonomické zhodnocení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D0C39836-2F52-49ED-AF9B-1EFAD9A14F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291454"/>
              </p:ext>
            </p:extLst>
          </p:nvPr>
        </p:nvGraphicFramePr>
        <p:xfrm>
          <a:off x="895739" y="1930400"/>
          <a:ext cx="7455159" cy="3461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9548">
                  <a:extLst>
                    <a:ext uri="{9D8B030D-6E8A-4147-A177-3AD203B41FA5}">
                      <a16:colId xmlns:a16="http://schemas.microsoft.com/office/drawing/2014/main" val="2183852922"/>
                    </a:ext>
                  </a:extLst>
                </a:gridCol>
                <a:gridCol w="2915611">
                  <a:extLst>
                    <a:ext uri="{9D8B030D-6E8A-4147-A177-3AD203B41FA5}">
                      <a16:colId xmlns:a16="http://schemas.microsoft.com/office/drawing/2014/main" val="914238143"/>
                    </a:ext>
                  </a:extLst>
                </a:gridCol>
              </a:tblGrid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Položka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Cena [Kč]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58548371"/>
                  </a:ext>
                </a:extLst>
              </a:tr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Panely  9*Q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Cells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270Wp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37 800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79985578"/>
                  </a:ext>
                </a:extLst>
              </a:tr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Sunny boy 2.5 + komponenty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25 150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32979712"/>
                  </a:ext>
                </a:extLst>
              </a:tr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WATTrouter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+ řízení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12 100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57130934"/>
                  </a:ext>
                </a:extLst>
              </a:tr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Kabely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31747830"/>
                  </a:ext>
                </a:extLst>
              </a:tr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Práce + doprava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230631"/>
                  </a:ext>
                </a:extLst>
              </a:tr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Projekt + administrativa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5132997"/>
                  </a:ext>
                </a:extLst>
              </a:tr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Konstrukce + střešní háky, vruty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98147044"/>
                  </a:ext>
                </a:extLst>
              </a:tr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Dotace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-55 000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8570542"/>
                  </a:ext>
                </a:extLst>
              </a:tr>
              <a:tr h="3452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solidFill>
                            <a:schemeClr val="tx1"/>
                          </a:solidFill>
                          <a:effectLst/>
                        </a:rPr>
                        <a:t>65 050</a:t>
                      </a:r>
                      <a:endParaRPr lang="cs-CZ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68182329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6BA150-E981-4182-85F4-2A4A5D13B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D5AF-9597-4DD4-B51C-32D52302A278}" type="slidenum">
              <a:rPr lang="cs-CZ" sz="2500" smtClean="0">
                <a:solidFill>
                  <a:schemeClr val="tx1"/>
                </a:solidFill>
              </a:rPr>
              <a:t>9</a:t>
            </a:fld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50419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620</TotalTime>
  <Words>514</Words>
  <Application>Microsoft Office PowerPoint</Application>
  <PresentationFormat>Širokoúhlá obrazovka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Fazeta</vt:lpstr>
      <vt:lpstr>Návrh fotovoltaického systému</vt:lpstr>
      <vt:lpstr>Motivace a důvody k řešení daného problému</vt:lpstr>
      <vt:lpstr>Cíl práce</vt:lpstr>
      <vt:lpstr>Legislativní rámec provozování fotovoltaické elektrárny</vt:lpstr>
      <vt:lpstr>Podmínky získání dotace</vt:lpstr>
      <vt:lpstr>Návrh řešení</vt:lpstr>
      <vt:lpstr>Zvolení výrobce dle TIER 1</vt:lpstr>
      <vt:lpstr>Roční produkce energie</vt:lpstr>
      <vt:lpstr>Ekonomické zhodnocení</vt:lpstr>
      <vt:lpstr>Diskuse výsledků</vt:lpstr>
      <vt:lpstr>Návrhy opatření</vt:lpstr>
      <vt:lpstr>Děkuji za pozornost</vt:lpstr>
      <vt:lpstr>Doplňující dotazy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</dc:creator>
  <cp:lastModifiedBy>Petr</cp:lastModifiedBy>
  <cp:revision>26</cp:revision>
  <dcterms:created xsi:type="dcterms:W3CDTF">2018-06-05T20:35:47Z</dcterms:created>
  <dcterms:modified xsi:type="dcterms:W3CDTF">2018-06-12T15:52:31Z</dcterms:modified>
</cp:coreProperties>
</file>