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sldIdLst>
    <p:sldId id="256" r:id="rId2"/>
    <p:sldId id="260" r:id="rId3"/>
    <p:sldId id="273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3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905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311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22920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09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550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515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33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4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5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5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9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80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0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3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4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94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156" y="-151372"/>
            <a:ext cx="10058400" cy="1388729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Vysoká škola technická a ekonomická </a:t>
            </a:r>
            <a:r>
              <a:rPr lang="cs-CZ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cs-CZ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32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Ústav </a:t>
            </a:r>
            <a:r>
              <a:rPr lang="cs-CZ" sz="32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technicko-technologický</a:t>
            </a:r>
            <a:endParaRPr lang="cs-CZ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7686" y="5408657"/>
            <a:ext cx="6859093" cy="1143000"/>
          </a:xfrm>
        </p:spPr>
        <p:txBody>
          <a:bodyPr>
            <a:normAutofit fontScale="92500" lnSpcReduction="10000"/>
          </a:bodyPr>
          <a:lstStyle/>
          <a:p>
            <a:r>
              <a:rPr lang="cs-CZ" cap="none" dirty="0" smtClean="0"/>
              <a:t>Autor práce: 		Vít Dvořák</a:t>
            </a:r>
          </a:p>
          <a:p>
            <a:r>
              <a:rPr lang="cs-CZ" cap="none" dirty="0" smtClean="0"/>
              <a:t>Vedoucí práce:	Ing. Ján </a:t>
            </a:r>
            <a:r>
              <a:rPr lang="cs-CZ" cap="none" dirty="0"/>
              <a:t>M</a:t>
            </a:r>
            <a:r>
              <a:rPr lang="cs-CZ" cap="none" dirty="0" smtClean="0"/>
              <a:t>ajerník, </a:t>
            </a:r>
            <a:r>
              <a:rPr lang="cs-CZ" cap="none" dirty="0"/>
              <a:t>P</a:t>
            </a:r>
            <a:r>
              <a:rPr lang="cs-CZ" cap="none" dirty="0" smtClean="0"/>
              <a:t>h.D.</a:t>
            </a:r>
          </a:p>
          <a:p>
            <a:r>
              <a:rPr lang="cs-CZ" cap="none" dirty="0" smtClean="0"/>
              <a:t>Oponent práce: 	</a:t>
            </a:r>
            <a:r>
              <a:rPr lang="sv-SE" cap="none" dirty="0" smtClean="0"/>
              <a:t>doc</a:t>
            </a:r>
            <a:r>
              <a:rPr lang="sv-SE" cap="none" dirty="0"/>
              <a:t>. Ing. Ladislav Socha, Ph.D.</a:t>
            </a:r>
            <a:endParaRPr lang="cs-CZ" cap="none" dirty="0"/>
          </a:p>
        </p:txBody>
      </p:sp>
      <p:pic>
        <p:nvPicPr>
          <p:cNvPr id="1028" name="Picture 4" descr="Image result for logo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9" y="4584878"/>
            <a:ext cx="1966778" cy="19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91842" y="2033954"/>
            <a:ext cx="110180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Ověření vhodnosti konstrukčního návrhu připojení vtokové soustavy na odlitek ve vtokové soustavě tlakové licí formy využitím simulačního programu</a:t>
            </a:r>
          </a:p>
        </p:txBody>
      </p:sp>
    </p:spTree>
    <p:extLst>
      <p:ext uri="{BB962C8B-B14F-4D97-AF65-F5344CB8AC3E}">
        <p14:creationId xmlns:p14="http://schemas.microsoft.com/office/powerpoint/2010/main" val="48614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Simulovaný model s výškou vtokového zářezu 1,96 mm: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57" y="1462076"/>
            <a:ext cx="8162931" cy="5054634"/>
          </a:xfrm>
          <a:prstGeom prst="rect">
            <a:avLst/>
          </a:prstGeom>
        </p:spPr>
      </p:pic>
      <p:pic>
        <p:nvPicPr>
          <p:cNvPr id="5" name="Picture 4" descr="Image result for logo vš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178384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Rychlost taveniny ve středu zářezu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57" y="2718842"/>
            <a:ext cx="5940291" cy="28061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514" y="2718842"/>
            <a:ext cx="5692770" cy="2806106"/>
          </a:xfrm>
          <a:prstGeom prst="rect">
            <a:avLst/>
          </a:prstGeom>
        </p:spPr>
      </p:pic>
      <p:pic>
        <p:nvPicPr>
          <p:cNvPr id="9" name="Picture 4" descr="Image result for logo vš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234253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 taveniny ve středu zářezu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5" y="2849280"/>
            <a:ext cx="5182049" cy="308484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096" y="3036010"/>
            <a:ext cx="5993665" cy="2898113"/>
          </a:xfrm>
          <a:prstGeom prst="rect">
            <a:avLst/>
          </a:prstGeom>
        </p:spPr>
      </p:pic>
      <p:pic>
        <p:nvPicPr>
          <p:cNvPr id="8" name="Picture 4" descr="Image result for logo vš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11307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Diskuse výsledků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 základě simulace se jeví nejvhodněji výšky zářezů určených 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dle normy ČSN 22 </a:t>
            </a:r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8601 (1,25mm a 1.96mm)</a:t>
            </a:r>
          </a:p>
          <a:p>
            <a:endParaRPr lang="cs-CZ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Plyny ve formě jsou vytlačovány čelem tohoto </a:t>
            </a:r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proudu</a:t>
            </a:r>
          </a:p>
          <a:p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Nedochází 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k uzavírání plynů v objemu </a:t>
            </a:r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taveniny</a:t>
            </a:r>
          </a:p>
          <a:p>
            <a:r>
              <a:rPr lang="pl-PL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Rychlost se </a:t>
            </a:r>
            <a:r>
              <a:rPr lang="pl-PL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pohybuje kolem 50 </a:t>
            </a:r>
            <a:r>
              <a:rPr lang="pl-PL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m.s-1</a:t>
            </a:r>
          </a:p>
          <a:p>
            <a:pPr lvl="1"/>
            <a:r>
              <a:rPr lang="pl-P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Nedochází k erozi formy;</a:t>
            </a:r>
          </a:p>
          <a:p>
            <a:pPr lvl="1"/>
            <a:r>
              <a:rPr lang="pl-P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</a:t>
            </a:r>
            <a:r>
              <a:rPr lang="pl-P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ostatečně rychlé naplnění formy</a:t>
            </a:r>
          </a:p>
          <a:p>
            <a:pPr lvl="1"/>
            <a:r>
              <a:rPr lang="cs-CZ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Neudávají </a:t>
            </a: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tavenině disperzní charakter </a:t>
            </a:r>
            <a:r>
              <a:rPr lang="cs-CZ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proudu</a:t>
            </a:r>
            <a:endParaRPr lang="cs-CZ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4" descr="Image result for logo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245281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38551" y="3092889"/>
            <a:ext cx="6797876" cy="1491991"/>
          </a:xfrm>
        </p:spPr>
        <p:txBody>
          <a:bodyPr/>
          <a:lstStyle/>
          <a:p>
            <a:r>
              <a:rPr lang="cs-CZ" sz="4800" dirty="0" smtClean="0"/>
              <a:t>Děkuji za pozornost</a:t>
            </a:r>
            <a:endParaRPr lang="cs-CZ" sz="4800" dirty="0"/>
          </a:p>
        </p:txBody>
      </p:sp>
      <p:pic>
        <p:nvPicPr>
          <p:cNvPr id="4" name="Picture 4" descr="Image result for logo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243108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dotazy: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8918" y="2606709"/>
            <a:ext cx="9908125" cy="2815296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Vysvětlete </a:t>
            </a:r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dle obr. 2 v BP průběh cyklu tlakového lití dle jednotlivých schémat. </a:t>
            </a:r>
            <a:endParaRPr lang="cs-CZ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Objasněte</a:t>
            </a:r>
            <a:r>
              <a:rPr lang="cs-CZ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proč by se průřez kanálů měl přibližovat kruhovému resp. lichoběžníkovému tvaru. </a:t>
            </a:r>
          </a:p>
        </p:txBody>
      </p:sp>
      <p:pic>
        <p:nvPicPr>
          <p:cNvPr id="4" name="Picture 4" descr="Image result for logo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26163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232" y="172147"/>
            <a:ext cx="9404723" cy="1400530"/>
          </a:xfrm>
        </p:spPr>
        <p:txBody>
          <a:bodyPr/>
          <a:lstStyle/>
          <a:p>
            <a:r>
              <a:rPr lang="cs-CZ" sz="2800" dirty="0"/>
              <a:t>Vysvětlete dle obr. 2 v BP průběh cyklu tlakového lití dle jednotlivých schémat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grpSp>
        <p:nvGrpSpPr>
          <p:cNvPr id="4" name="Skupina 3"/>
          <p:cNvGrpSpPr/>
          <p:nvPr/>
        </p:nvGrpSpPr>
        <p:grpSpPr>
          <a:xfrm>
            <a:off x="1612877" y="1572677"/>
            <a:ext cx="8180379" cy="5003382"/>
            <a:chOff x="0" y="0"/>
            <a:chExt cx="5727700" cy="4766310"/>
          </a:xfrm>
        </p:grpSpPr>
        <p:grpSp>
          <p:nvGrpSpPr>
            <p:cNvPr id="5" name="Skupina 4"/>
            <p:cNvGrpSpPr/>
            <p:nvPr/>
          </p:nvGrpSpPr>
          <p:grpSpPr>
            <a:xfrm>
              <a:off x="0" y="0"/>
              <a:ext cx="5727700" cy="1598295"/>
              <a:chOff x="0" y="0"/>
              <a:chExt cx="5727700" cy="1598295"/>
            </a:xfrm>
          </p:grpSpPr>
          <p:pic>
            <p:nvPicPr>
              <p:cNvPr id="10" name="Obrázek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79725" cy="159829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Obrázek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H="1" flipV="1">
                <a:off x="2847975" y="0"/>
                <a:ext cx="2879725" cy="159829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43250"/>
              <a:ext cx="2879725" cy="16230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975" y="3143250"/>
              <a:ext cx="2879725" cy="16167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62100"/>
              <a:ext cx="2879725" cy="1591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975" y="1533525"/>
              <a:ext cx="2879725" cy="16230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4" descr="Image result for logo všt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4494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4293" y="2233222"/>
            <a:ext cx="8946541" cy="4195481"/>
          </a:xfrm>
        </p:spPr>
        <p:txBody>
          <a:bodyPr/>
          <a:lstStyle/>
          <a:p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Práce je věnována problematice navrhování vtokových soustav licích forem pro technologii vysokotlakého lití neželezných kovů. Norma ČSN 22 8601 uvádí tři způsoby určení průřezu zářezu. Další způsob je uveden a zformulován asociací NADCA. Cílem práce je návrh vtokové soustavy konkrétního odlitku dle metodiky ČSN a metodiky NADCA a následné simulační ověření nejvhodnějšího konstrukčního řešení vtokového zářezu. </a:t>
            </a:r>
          </a:p>
          <a:p>
            <a:endParaRPr lang="cs-CZ" dirty="0"/>
          </a:p>
        </p:txBody>
      </p:sp>
      <p:pic>
        <p:nvPicPr>
          <p:cNvPr id="5" name="Picture 4" descr="Image result for logo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36395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Teoreticko-metodická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Tlakové lití</a:t>
            </a:r>
          </a:p>
          <a:p>
            <a:pPr lvl="1"/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Rozdělení technologií vysokotlakého lití</a:t>
            </a:r>
          </a:p>
          <a:p>
            <a:pPr lvl="1"/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Stroje pro lití kovů pod vysokým tlakem</a:t>
            </a:r>
          </a:p>
          <a:p>
            <a:pPr lvl="1"/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Problematika navrhování a konstrukce tlakových licích forem</a:t>
            </a:r>
          </a:p>
          <a:p>
            <a:pPr lvl="1"/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Popis simulačních softwarů podporujících projekci tlakových licích forem</a:t>
            </a:r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4" descr="Image result for logo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200005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Výpočet průřezu a výšky vtokového zářezu podle 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metodiky </a:t>
            </a:r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ČSN a </a:t>
            </a:r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metodiky </a:t>
            </a:r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NADCA</a:t>
            </a:r>
          </a:p>
          <a:p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Vymodelování vtokové soustavy, vtokového zářezu a samotného odlitku</a:t>
            </a:r>
          </a:p>
          <a:p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Export a simulace v simulačním programu </a:t>
            </a:r>
            <a:r>
              <a:rPr lang="cs-CZ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NovaFlow&amp;solid</a:t>
            </a:r>
            <a:endParaRPr lang="cs-CZ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vyhodnocení průběhu jednotlivých </a:t>
            </a:r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simulací</a:t>
            </a:r>
          </a:p>
          <a:p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Výběr nejvhodnější metody podle simulací</a:t>
            </a:r>
            <a:endParaRPr lang="cs-CZ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4" descr="Image result for logo vš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359060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Odlitek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3"/>
          <a:stretch/>
        </p:blipFill>
        <p:spPr bwMode="auto">
          <a:xfrm>
            <a:off x="1192217" y="1454003"/>
            <a:ext cx="8582847" cy="4944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mage result for logo vš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4460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Technologické parametry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87" y="2085138"/>
            <a:ext cx="8946541" cy="4195481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Teplota formy: 220 °C</a:t>
            </a:r>
          </a:p>
          <a:p>
            <a:endParaRPr lang="cs-CZ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Tlak: 30 </a:t>
            </a:r>
            <a:r>
              <a:rPr lang="cs-CZ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Mpa</a:t>
            </a:r>
            <a:endParaRPr lang="cs-CZ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cs-CZ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cs-CZ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Teplota tekutého kovu: 700 °C</a:t>
            </a:r>
          </a:p>
        </p:txBody>
      </p:sp>
      <p:pic>
        <p:nvPicPr>
          <p:cNvPr id="4" name="Zástupný symbol pro obsah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r="15491"/>
          <a:stretch/>
        </p:blipFill>
        <p:spPr bwMode="auto">
          <a:xfrm>
            <a:off x="4557549" y="1919274"/>
            <a:ext cx="6144795" cy="4214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621314" y="6209908"/>
            <a:ext cx="3999890" cy="6052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000" dirty="0" smtClean="0"/>
              <a:t>Vtoková soustava s odlitkem</a:t>
            </a:r>
            <a:endParaRPr lang="cs-CZ" sz="2000" dirty="0"/>
          </a:p>
        </p:txBody>
      </p:sp>
      <p:pic>
        <p:nvPicPr>
          <p:cNvPr id="6" name="Picture 4" descr="Image result for logo vš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1805945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Simulovaný model s výškou vtokového zářezu 0,79: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97" y="1616622"/>
            <a:ext cx="8182686" cy="4691615"/>
          </a:xfrm>
          <a:prstGeom prst="rect">
            <a:avLst/>
          </a:prstGeom>
        </p:spPr>
      </p:pic>
      <p:pic>
        <p:nvPicPr>
          <p:cNvPr id="5" name="Picture 4" descr="Image result for logo vš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231727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Simulovaný model s výškou vtokového zářezu 1,08 mm: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44" y="1552228"/>
            <a:ext cx="8111523" cy="4872044"/>
          </a:xfrm>
          <a:prstGeom prst="rect">
            <a:avLst/>
          </a:prstGeom>
        </p:spPr>
      </p:pic>
      <p:pic>
        <p:nvPicPr>
          <p:cNvPr id="5" name="Picture 4" descr="Image result for logo vš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2366361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/>
              <a:t>Simulovaný model s výškou vtokového zářezu 1,25 mm:</a:t>
            </a:r>
          </a:p>
        </p:txBody>
      </p:sp>
      <p:pic>
        <p:nvPicPr>
          <p:cNvPr id="4" name="Obráze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81" y="1436317"/>
            <a:ext cx="8263153" cy="4970035"/>
          </a:xfrm>
          <a:prstGeom prst="rect">
            <a:avLst/>
          </a:prstGeom>
        </p:spPr>
      </p:pic>
      <p:pic>
        <p:nvPicPr>
          <p:cNvPr id="5" name="Picture 4" descr="Image result for logo vš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0"/>
            <a:ext cx="1466555" cy="14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0376534" y="6377492"/>
            <a:ext cx="1141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Vít Dvořák</a:t>
            </a:r>
          </a:p>
        </p:txBody>
      </p:sp>
    </p:spTree>
    <p:extLst>
      <p:ext uri="{BB962C8B-B14F-4D97-AF65-F5344CB8AC3E}">
        <p14:creationId xmlns:p14="http://schemas.microsoft.com/office/powerpoint/2010/main" val="3357577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</TotalTime>
  <Words>353</Words>
  <Application>Microsoft Office PowerPoint</Application>
  <PresentationFormat>Širokoúhlá obrazovka</PresentationFormat>
  <Paragraphs>63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 Light</vt:lpstr>
      <vt:lpstr>Century Gothic</vt:lpstr>
      <vt:lpstr>Wingdings 3</vt:lpstr>
      <vt:lpstr>Ion</vt:lpstr>
      <vt:lpstr>Vysoká škola technická a ekonomická  Ústav technicko-technologický</vt:lpstr>
      <vt:lpstr>Cíl Práce:</vt:lpstr>
      <vt:lpstr>Teoreticko-metodická část</vt:lpstr>
      <vt:lpstr>Metodika práce</vt:lpstr>
      <vt:lpstr>Odlitek</vt:lpstr>
      <vt:lpstr>Technologické parametry</vt:lpstr>
      <vt:lpstr>Simulovaný model s výškou vtokového zářezu 0,79: </vt:lpstr>
      <vt:lpstr>Simulovaný model s výškou vtokového zářezu 1,08 mm:  </vt:lpstr>
      <vt:lpstr>Simulovaný model s výškou vtokového zářezu 1,25 mm:</vt:lpstr>
      <vt:lpstr>Simulovaný model s výškou vtokového zářezu 1,96 mm:</vt:lpstr>
      <vt:lpstr>Rychlost taveniny ve středu zářezu</vt:lpstr>
      <vt:lpstr>Rychlost taveniny ve středu zářezu</vt:lpstr>
      <vt:lpstr>Diskuse výsledků</vt:lpstr>
      <vt:lpstr>Děkuji za pozornost</vt:lpstr>
      <vt:lpstr>Doplňující dotazy:</vt:lpstr>
      <vt:lpstr>Vysvětlete dle obr. 2 v BP průběh cyklu tlakového lití dle jednotlivých schémat.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Dvorak</dc:creator>
  <cp:lastModifiedBy>Dvorak</cp:lastModifiedBy>
  <cp:revision>14</cp:revision>
  <dcterms:created xsi:type="dcterms:W3CDTF">2018-06-13T15:10:55Z</dcterms:created>
  <dcterms:modified xsi:type="dcterms:W3CDTF">2018-06-13T17:49:33Z</dcterms:modified>
</cp:coreProperties>
</file>