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5"/>
  </p:notesMasterIdLst>
  <p:sldIdLst>
    <p:sldId id="256" r:id="rId2"/>
    <p:sldId id="259" r:id="rId3"/>
    <p:sldId id="257" r:id="rId4"/>
    <p:sldId id="284" r:id="rId5"/>
    <p:sldId id="288" r:id="rId6"/>
    <p:sldId id="286" r:id="rId7"/>
    <p:sldId id="287" r:id="rId8"/>
    <p:sldId id="290" r:id="rId9"/>
    <p:sldId id="294" r:id="rId10"/>
    <p:sldId id="291" r:id="rId11"/>
    <p:sldId id="292" r:id="rId12"/>
    <p:sldId id="282" r:id="rId13"/>
    <p:sldId id="289" r:id="rId14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7C80"/>
    <a:srgbClr val="FF9966"/>
    <a:srgbClr val="24A02A"/>
    <a:srgbClr val="58BA5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>
    <p:restoredLeft sz="18959" autoAdjust="0"/>
    <p:restoredTop sz="93309" autoAdjust="0"/>
  </p:normalViewPr>
  <p:slideViewPr>
    <p:cSldViewPr snapToGrid="0">
      <p:cViewPr varScale="1">
        <p:scale>
          <a:sx n="45" d="100"/>
          <a:sy n="45" d="100"/>
        </p:scale>
        <p:origin x="-108" y="-5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D07001-872B-42AD-A6C3-69B11AD4A8F7}" type="datetimeFigureOut">
              <a:rPr lang="cs-CZ"/>
              <a:pPr>
                <a:defRPr/>
              </a:pPr>
              <a:t>13.06.2018</a:t>
            </a:fld>
            <a:endParaRPr lang="cs-CZ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 smtClean="0"/>
              <a:t>Upravte štýl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cs-CZ" noProof="0" smtClean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7A74428-9980-4E2A-8351-DFCDCB22BF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4147436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A74428-9980-4E2A-8351-DFCDCB22BF34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dirty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A74428-9980-4E2A-8351-DFCDCB22BF34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F769B-11C0-489E-9997-BECCAFD32E61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8248E-2BBF-4C8F-8B65-C0A73BE7B53A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2E23D-9CC7-4DCB-9795-6C5718D5ECBA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7B92-40D1-434A-8E4E-77384528DAE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7F920-352B-41DC-9C54-88EA2D8E586F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B112-F68A-49E3-829F-AABDD09B07D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B97C4-4383-49BD-8B99-FABD8D0C6EEE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A086F-3805-4611-B79F-210B042177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14BA7-E9CE-4437-9587-FFE532A5F228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4935-93AE-4A8C-A654-10968DF42A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B8991-F1B4-46B8-8DAF-EE2B8DE2C5E9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6F563-EE0F-44AE-9F21-E151CE5FA2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1FFC-7BAB-4DA2-986A-85A76C2E4A99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2C060-CC18-4FDA-AC13-AE961952518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C4D3B-F009-4808-B4E9-7CBF42B9BD46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9FFF9-787C-49CB-8157-8C4C22364802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CACC4-A783-4455-96C3-7C81C43BCCC5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9AD8-325B-425C-941C-F881206A5EA5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443E-1702-4F46-93BB-75E46F9BCA9B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F629-183A-4203-917B-B27ECDCB1A93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87487-052A-47A0-814F-06EF5250F723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1F54B-B75D-49CF-8B79-13930559627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35C3-E66A-4C88-8191-3AFB924FD807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635B-288A-402E-911A-68482DDC2E7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1BCBE-19AA-4FD9-BF6F-D8FF232BDA20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46EC-4CB4-429B-9727-A8EAEFC2CCD9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091D-F55E-425C-8BE0-C8A944E77481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B0C7D-F40F-4007-B2CB-B135898C361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AB4E-2E8D-475E-89EA-71117C45FC84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C4205-396F-4731-BFB3-F1054444520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69C12-2B9B-4CCC-BB72-AFE9293F2A8C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E9CEF-EE73-4B5D-B534-2A1E7A008A97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94000">
              <a:srgbClr val="CDCDCD"/>
            </a:gs>
            <a:gs pos="100000">
              <a:srgbClr val="CDCDC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cs-CZ" smtClean="0"/>
              <a:t>Upravte štýly predlohy textu</a:t>
            </a:r>
            <a:endParaRPr lang="en-US" altLang="cs-CZ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cs-CZ" smtClean="0"/>
              <a:t>Upravte štýl predlohy textu.</a:t>
            </a:r>
          </a:p>
          <a:p>
            <a:pPr lvl="1"/>
            <a:r>
              <a:rPr lang="sk-SK" altLang="cs-CZ" smtClean="0"/>
              <a:t>Druhá úroveň</a:t>
            </a:r>
          </a:p>
          <a:p>
            <a:pPr lvl="2"/>
            <a:r>
              <a:rPr lang="sk-SK" altLang="cs-CZ" smtClean="0"/>
              <a:t>Tretia úroveň</a:t>
            </a:r>
          </a:p>
          <a:p>
            <a:pPr lvl="3"/>
            <a:r>
              <a:rPr lang="sk-SK" altLang="cs-CZ" smtClean="0"/>
              <a:t>Štvrtá úroveň</a:t>
            </a:r>
          </a:p>
          <a:p>
            <a:pPr lvl="4"/>
            <a:r>
              <a:rPr lang="sk-SK" altLang="cs-CZ" smtClean="0"/>
              <a:t>Piata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D7107B7-4655-46C9-9A0F-54F121697328}" type="datetimeFigureOut">
              <a:rPr lang="sk-SK"/>
              <a:pPr>
                <a:defRPr/>
              </a:pPr>
              <a:t>13. 6. 2018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  <a:cs typeface="Arial" charset="0"/>
              </a:defRPr>
            </a:lvl1pPr>
          </a:lstStyle>
          <a:p>
            <a:pPr>
              <a:defRPr/>
            </a:pPr>
            <a:fld id="{827C6D9B-6E24-45FB-A785-28C83E20AAB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10" r:id="rId11"/>
    <p:sldLayoutId id="2147483905" r:id="rId12"/>
    <p:sldLayoutId id="2147483911" r:id="rId13"/>
    <p:sldLayoutId id="2147483906" r:id="rId14"/>
    <p:sldLayoutId id="2147483907" r:id="rId15"/>
    <p:sldLayoutId id="2147483908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875" y="2201863"/>
            <a:ext cx="9239250" cy="2300287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Návrh modelu prototypu </a:t>
            </a:r>
            <a:b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MTX 1-02 Easter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i="1" dirty="0" smtClean="0">
                <a:solidFill>
                  <a:schemeClr val="accent6"/>
                </a:solidFill>
              </a:rPr>
              <a:t>Bakalářská práce</a:t>
            </a:r>
            <a:endParaRPr lang="cs-CZ" sz="2400" i="1" dirty="0">
              <a:solidFill>
                <a:schemeClr val="accent6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7488" y="6026150"/>
            <a:ext cx="11974512" cy="749300"/>
          </a:xfrm>
        </p:spPr>
        <p:txBody>
          <a:bodyPr rtlCol="0"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altLang="sk-SK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                                                                     </a:t>
            </a:r>
            <a:r>
              <a:rPr lang="cs-CZ" altLang="sk-SK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Vypracoval: Jan Vrhel</a:t>
            </a: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sk-SK" altLang="sk-SK" sz="2600" i="1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2018</a:t>
            </a:r>
            <a:r>
              <a:rPr lang="sk-SK" altLang="sk-SK" sz="2400" i="1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altLang="sk-SK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k-SK" altLang="sk-SK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                                                         </a:t>
            </a:r>
            <a:r>
              <a:rPr lang="cs-CZ" altLang="sk-SK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Vedoucí</a:t>
            </a:r>
            <a:r>
              <a:rPr lang="sk-SK" altLang="sk-SK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sk-SK" alt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práce: </a:t>
            </a:r>
            <a:r>
              <a:rPr lang="sk-SK" altLang="sk-SK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Ing. Monika Karková, PhD.</a:t>
            </a:r>
            <a:endParaRPr lang="sk-SK" altLang="sk-SK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cs-CZ" dirty="0"/>
          </a:p>
        </p:txBody>
      </p:sp>
      <p:pic>
        <p:nvPicPr>
          <p:cNvPr id="5124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9963" y="671513"/>
            <a:ext cx="598963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90538" y="347663"/>
            <a:ext cx="859631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Fotorealistická vizualizace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Hanzee\Desktop\_MTX_1-02-2_6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717" y="3978000"/>
            <a:ext cx="6249777" cy="2880000"/>
          </a:xfrm>
          <a:prstGeom prst="rect">
            <a:avLst/>
          </a:prstGeom>
          <a:noFill/>
        </p:spPr>
      </p:pic>
      <p:pic>
        <p:nvPicPr>
          <p:cNvPr id="5" name="Picture 2" descr="C:\Users\Hanzee\Desktop\_MTX_1-02-2_64.5.bmp"/>
          <p:cNvPicPr>
            <a:picLocks noChangeAspect="1" noChangeArrowheads="1"/>
          </p:cNvPicPr>
          <p:nvPr/>
        </p:nvPicPr>
        <p:blipFill>
          <a:blip r:embed="rId4"/>
          <a:srcRect l="3930" t="3930" r="2445" b="2445"/>
          <a:stretch>
            <a:fillRect/>
          </a:stretch>
        </p:blipFill>
        <p:spPr bwMode="auto">
          <a:xfrm>
            <a:off x="220717" y="1177597"/>
            <a:ext cx="6249777" cy="2880000"/>
          </a:xfrm>
          <a:prstGeom prst="rect">
            <a:avLst/>
          </a:prstGeom>
          <a:noFill/>
        </p:spPr>
      </p:pic>
      <p:pic>
        <p:nvPicPr>
          <p:cNvPr id="1026" name="Picture 2" descr="D:\School\03 VSTE\2R_4S_LS\BAK\Rendery\Sekvence\GIFy\0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9275" y="2775467"/>
            <a:ext cx="6616849" cy="238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Diskuze výsledků</a:t>
            </a:r>
          </a:p>
          <a:p>
            <a:pPr lvl="1"/>
            <a:r>
              <a:rPr lang="cs-CZ" sz="2400" dirty="0" err="1" smtClean="0"/>
              <a:t>Pětiprvkový</a:t>
            </a:r>
            <a:r>
              <a:rPr lang="cs-CZ" sz="2400" dirty="0" smtClean="0"/>
              <a:t> závěs</a:t>
            </a:r>
          </a:p>
          <a:p>
            <a:pPr lvl="1"/>
            <a:r>
              <a:rPr lang="cs-CZ" sz="2400" dirty="0" smtClean="0"/>
              <a:t>Motor – Škoda – VAZ 2101</a:t>
            </a:r>
          </a:p>
          <a:p>
            <a:pPr lvl="1"/>
            <a:r>
              <a:rPr lang="cs-CZ" sz="2400" dirty="0" smtClean="0"/>
              <a:t>Aerodynamika – přítlačné křídlo</a:t>
            </a:r>
          </a:p>
          <a:p>
            <a:pPr marL="457200" lvl="1" indent="0">
              <a:buNone/>
            </a:pPr>
            <a:endParaRPr lang="cs-CZ" sz="2400" dirty="0" smtClean="0"/>
          </a:p>
          <a:p>
            <a:r>
              <a:rPr lang="cs-CZ" sz="2800" dirty="0" smtClean="0"/>
              <a:t>Návrhy opatření</a:t>
            </a:r>
          </a:p>
          <a:p>
            <a:pPr lvl="1"/>
            <a:r>
              <a:rPr lang="cs-CZ" sz="2400" dirty="0" smtClean="0"/>
              <a:t>Větrný tunel</a:t>
            </a:r>
          </a:p>
          <a:p>
            <a:pPr lvl="1"/>
            <a:r>
              <a:rPr lang="cs-CZ" sz="2400" dirty="0" smtClean="0"/>
              <a:t>Alternativní paliva</a:t>
            </a:r>
          </a:p>
          <a:p>
            <a:pPr lvl="1"/>
            <a:r>
              <a:rPr lang="cs-CZ" sz="2400" dirty="0" smtClean="0"/>
              <a:t>Obnova závodění</a:t>
            </a:r>
            <a:endParaRPr lang="cs-CZ" sz="2400" dirty="0"/>
          </a:p>
        </p:txBody>
      </p:sp>
      <p:pic>
        <p:nvPicPr>
          <p:cNvPr id="4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490538" y="347662"/>
            <a:ext cx="8596312" cy="13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Diskuze výsledků a návrhy opatření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4988" y="3082925"/>
            <a:ext cx="9237662" cy="3078163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</a:t>
            </a:r>
            <a:br>
              <a:rPr lang="sk-SK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br>
              <a:rPr lang="sk-SK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POZORNOST</a:t>
            </a:r>
            <a:endParaRPr lang="cs-CZ" sz="6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1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8300" y="395288"/>
            <a:ext cx="1952625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Otázka v</a:t>
            </a:r>
            <a:r>
              <a:rPr lang="cs-CZ" sz="2800" b="1" dirty="0" smtClean="0"/>
              <a:t>edoucí</a:t>
            </a:r>
            <a:br>
              <a:rPr lang="cs-CZ" sz="2800" b="1" dirty="0" smtClean="0"/>
            </a:br>
            <a:r>
              <a:rPr lang="cs-CZ" sz="2800" dirty="0" smtClean="0"/>
              <a:t>Co Vás vedlo k tvorbě BP s danou tematikou?</a:t>
            </a:r>
            <a:br>
              <a:rPr lang="cs-CZ" sz="2800" dirty="0" smtClean="0"/>
            </a:br>
            <a:endParaRPr lang="cs-CZ" sz="2800" dirty="0" smtClean="0"/>
          </a:p>
          <a:p>
            <a:r>
              <a:rPr lang="cs-CZ" sz="2800" b="1" dirty="0" smtClean="0"/>
              <a:t>Otázka oponenta</a:t>
            </a:r>
            <a:br>
              <a:rPr lang="cs-CZ" sz="2800" b="1" dirty="0" smtClean="0"/>
            </a:br>
            <a:r>
              <a:rPr lang="cs-CZ" sz="2800" dirty="0" smtClean="0"/>
              <a:t>Neuvažoval jste o využití svého počítačového modelu například pro výrobu reálného modelu na 3D tiskárně? </a:t>
            </a:r>
            <a:endParaRPr lang="cs-CZ" altLang="cs-CZ" sz="2800" dirty="0" smtClean="0"/>
          </a:p>
        </p:txBody>
      </p:sp>
      <p:pic>
        <p:nvPicPr>
          <p:cNvPr id="4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90538" y="347663"/>
            <a:ext cx="8596312" cy="8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cs-CZ" alt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Otázky vedoucího a oponenta</a:t>
            </a:r>
            <a:endParaRPr lang="cs-CZ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863" y="2251881"/>
            <a:ext cx="8596312" cy="460611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Cílem bakalářské práce je popis a vývoj vozů automobilky Metalex a vymodelování formule v 3D softwaru Autodesk Inventor Professional.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9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490538" y="347663"/>
            <a:ext cx="8596312" cy="8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Cíl práce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obsahu 2"/>
          <p:cNvSpPr>
            <a:spLocks noGrp="1"/>
          </p:cNvSpPr>
          <p:nvPr>
            <p:ph idx="1"/>
          </p:nvPr>
        </p:nvSpPr>
        <p:spPr>
          <a:xfrm>
            <a:off x="677863" y="1450975"/>
            <a:ext cx="8596312" cy="5178425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Font typeface="Trebuchet MS" pitchFamily="34" charset="0"/>
              <a:buAutoNum type="arabicPeriod"/>
            </a:pPr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Teoretická část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Teoretický základ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Výzkumný problém a metodika práce</a:t>
            </a:r>
          </a:p>
          <a:p>
            <a:pPr eaLnBrk="1" hangingPunct="1">
              <a:buClr>
                <a:schemeClr val="tx2"/>
              </a:buClr>
              <a:buFont typeface="Trebuchet MS" pitchFamily="34" charset="0"/>
              <a:buAutoNum type="arabicPeriod"/>
            </a:pPr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Aplikační část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Charakteristika softwaru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Definování technických parametrů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Návrh a realizace modelu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Diskuze výsledků</a:t>
            </a:r>
          </a:p>
          <a:p>
            <a:pPr lvl="1" eaLnBrk="1" hangingPunct="1">
              <a:buClr>
                <a:srgbClr val="002060"/>
              </a:buClr>
              <a:buFont typeface="Wingdings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Návrhy opatření</a:t>
            </a:r>
          </a:p>
          <a:p>
            <a:pPr marL="0" indent="0" eaLnBrk="1" hangingPunct="1">
              <a:buClr>
                <a:schemeClr val="tx2"/>
              </a:buClr>
              <a:buNone/>
            </a:pPr>
            <a:endParaRPr lang="cs-CZ" altLang="cs-CZ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3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490538" y="347663"/>
            <a:ext cx="859631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Obsah prezentace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0538" y="347663"/>
            <a:ext cx="8596312" cy="5508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Teoretický základ</a:t>
            </a:r>
            <a:br>
              <a:rPr 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cs-CZ" sz="44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677863" y="1710212"/>
            <a:ext cx="8596312" cy="3881437"/>
          </a:xfrm>
        </p:spPr>
        <p:txBody>
          <a:bodyPr/>
          <a:lstStyle/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Vznik firmy Metalex – 1969</a:t>
            </a:r>
          </a:p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Pauer a Kleinmond</a:t>
            </a:r>
          </a:p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MTX 1-01 Škoda a MTX 1-02 Easter</a:t>
            </a:r>
          </a:p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Metalex dnes</a:t>
            </a:r>
          </a:p>
          <a:p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6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School\03 VSTE\2R_4S_LS\BAK\Images\mtx\mtx-1-02-formule-easter_galerie-980.jpg"/>
          <p:cNvPicPr>
            <a:picLocks noChangeAspect="1" noChangeArrowheads="1"/>
          </p:cNvPicPr>
          <p:nvPr/>
        </p:nvPicPr>
        <p:blipFill>
          <a:blip r:embed="rId4"/>
          <a:srcRect l="3842" t="5479" r="5177" b="18494"/>
          <a:stretch>
            <a:fillRect/>
          </a:stretch>
        </p:blipFill>
        <p:spPr bwMode="auto">
          <a:xfrm>
            <a:off x="6115760" y="4160579"/>
            <a:ext cx="5363570" cy="2520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154" y="4160579"/>
            <a:ext cx="504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t="2747" b="5726"/>
          <a:stretch>
            <a:fillRect/>
          </a:stretch>
        </p:blipFill>
        <p:spPr bwMode="auto">
          <a:xfrm>
            <a:off x="6104913" y="1311333"/>
            <a:ext cx="5374260" cy="262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677863" y="1924105"/>
            <a:ext cx="8596312" cy="3881437"/>
          </a:xfrm>
        </p:spPr>
        <p:txBody>
          <a:bodyPr/>
          <a:lstStyle/>
          <a:p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Výzkumný problém</a:t>
            </a:r>
          </a:p>
          <a:p>
            <a:pPr lvl="1"/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Přiblížení firmy Metalex</a:t>
            </a:r>
          </a:p>
          <a:p>
            <a:pPr lvl="1"/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Zaměření na MTX 1-02 - popis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vizualizace ve 3D softwaru</a:t>
            </a:r>
          </a:p>
          <a:p>
            <a:pPr lvl="1"/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Metodika </a:t>
            </a:r>
            <a:r>
              <a:rPr lang="cs-CZ" alt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práce</a:t>
            </a:r>
          </a:p>
          <a:p>
            <a:pPr lvl="1"/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Sběr vhodných knižních a internetových zdrojů</a:t>
            </a:r>
          </a:p>
          <a:p>
            <a:pPr lvl="1"/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Zpracování 3D modelovacím softwarem</a:t>
            </a:r>
          </a:p>
          <a:p>
            <a:pPr lvl="1"/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Komparace dat</a:t>
            </a:r>
          </a:p>
          <a:p>
            <a:pPr lvl="1"/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Vyhodnocení výsledků práce</a:t>
            </a:r>
          </a:p>
        </p:txBody>
      </p:sp>
      <p:pic>
        <p:nvPicPr>
          <p:cNvPr id="9220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dpis 1"/>
          <p:cNvSpPr txBox="1">
            <a:spLocks/>
          </p:cNvSpPr>
          <p:nvPr/>
        </p:nvSpPr>
        <p:spPr bwMode="auto">
          <a:xfrm>
            <a:off x="490538" y="347663"/>
            <a:ext cx="8596312" cy="8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Výzkumný problém 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metodika </a:t>
            </a: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práce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677863" y="2160588"/>
            <a:ext cx="9216764" cy="3881437"/>
          </a:xfrm>
        </p:spPr>
        <p:txBody>
          <a:bodyPr/>
          <a:lstStyle/>
          <a:p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alt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Nejprodávanější 3D CAD software</a:t>
            </a:r>
          </a:p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3D návrhy, sestavy, rozpady sestav, výkresy a fotorealistické vizualizace</a:t>
            </a:r>
          </a:p>
          <a:p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Doplňky – pevnostní analýza, </a:t>
            </a:r>
            <a:r>
              <a:rPr lang="cs-CZ" alt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Visual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studio, kabely a svazky</a:t>
            </a:r>
          </a:p>
          <a:p>
            <a:endParaRPr lang="cs-CZ" altLang="cs-CZ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4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VÃ½sledek obrÃ¡zku pro Inventor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48" t="35076" r="12024" b="41432"/>
          <a:stretch>
            <a:fillRect/>
          </a:stretch>
        </p:blipFill>
        <p:spPr bwMode="auto">
          <a:xfrm>
            <a:off x="626835" y="5783943"/>
            <a:ext cx="6212115" cy="1074057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90538" y="347663"/>
            <a:ext cx="859631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eaLnBrk="1" fontAlgn="auto" hangingPunct="1">
              <a:spcAft>
                <a:spcPts val="0"/>
              </a:spcAft>
              <a:defRPr/>
            </a:pPr>
            <a:r>
              <a:rPr lang="cs-CZ" alt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Charakteristika </a:t>
            </a:r>
            <a:r>
              <a:rPr lang="cs-CZ" altLang="cs-CZ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softwaru Autodesk </a:t>
            </a:r>
            <a:r>
              <a:rPr lang="cs-CZ" altLang="cs-CZ" sz="4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Inventor</a:t>
            </a:r>
            <a:r>
              <a:rPr lang="cs-CZ" altLang="cs-CZ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Professional </a:t>
            </a:r>
            <a:r>
              <a:rPr lang="cs-CZ" altLang="cs-CZ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2017</a:t>
            </a:r>
            <a:endParaRPr lang="cs-CZ" altLang="cs-CZ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-469" r="-338" b="81101"/>
          <a:stretch>
            <a:fillRect/>
          </a:stretch>
        </p:blipFill>
        <p:spPr bwMode="auto">
          <a:xfrm>
            <a:off x="51347" y="2517302"/>
            <a:ext cx="11205097" cy="113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186542" y="2283418"/>
            <a:ext cx="9858210" cy="3881437"/>
          </a:xfrm>
        </p:spPr>
        <p:txBody>
          <a:bodyPr/>
          <a:lstStyle/>
          <a:p>
            <a:pPr lvl="1"/>
            <a:r>
              <a:rPr lang="cs-CZ" alt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Definice technických parametrů z dostupných dokumentů</a:t>
            </a:r>
            <a:endParaRPr lang="cs-CZ" altLang="cs-CZ" sz="2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8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School\03 VSTE\2R_4S_LS\BAK\Images\Nákresy\MTX_1-02 Bokory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CDCDE"/>
              </a:clrFrom>
              <a:clrTo>
                <a:srgbClr val="DCDC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427" y="3191982"/>
            <a:ext cx="5233455" cy="1366534"/>
          </a:xfrm>
          <a:prstGeom prst="rect">
            <a:avLst/>
          </a:prstGeom>
          <a:noFill/>
        </p:spPr>
      </p:pic>
      <p:pic>
        <p:nvPicPr>
          <p:cNvPr id="3075" name="Picture 3" descr="D:\School\03 VSTE\2R_4S_LS\BAK\Images\Nákresy\MTX_1-02 Nárys - předek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CDCDE"/>
              </a:clrFrom>
              <a:clrTo>
                <a:srgbClr val="DCDC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4116" y="3089901"/>
            <a:ext cx="2351586" cy="1478139"/>
          </a:xfrm>
          <a:prstGeom prst="rect">
            <a:avLst/>
          </a:prstGeom>
          <a:noFill/>
        </p:spPr>
      </p:pic>
      <p:pic>
        <p:nvPicPr>
          <p:cNvPr id="3076" name="Picture 4" descr="D:\School\03 VSTE\2R_4S_LS\BAK\Images\Nákresy\MTX_1-02 Půdory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CDCDE"/>
              </a:clrFrom>
              <a:clrTo>
                <a:srgbClr val="DCDC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546" y="4466180"/>
            <a:ext cx="5267962" cy="2391819"/>
          </a:xfrm>
          <a:prstGeom prst="rect">
            <a:avLst/>
          </a:prstGeom>
          <a:noFill/>
        </p:spPr>
      </p:pic>
      <p:sp>
        <p:nvSpPr>
          <p:cNvPr id="8" name="Nadpis 1"/>
          <p:cNvSpPr txBox="1">
            <a:spLocks/>
          </p:cNvSpPr>
          <p:nvPr/>
        </p:nvSpPr>
        <p:spPr bwMode="auto">
          <a:xfrm>
            <a:off x="490538" y="347663"/>
            <a:ext cx="859631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Definování technických parametrů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Návrh a realizace modelu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Obrázek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490538" y="347663"/>
            <a:ext cx="859631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Návrh modelu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14564"/>
          <a:stretch>
            <a:fillRect/>
          </a:stretch>
        </p:blipFill>
        <p:spPr bwMode="auto">
          <a:xfrm>
            <a:off x="533505" y="4256116"/>
            <a:ext cx="399588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l="14556"/>
          <a:stretch>
            <a:fillRect/>
          </a:stretch>
        </p:blipFill>
        <p:spPr bwMode="auto">
          <a:xfrm>
            <a:off x="5412910" y="4259380"/>
            <a:ext cx="402568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l="15067" r="1049"/>
          <a:stretch>
            <a:fillRect/>
          </a:stretch>
        </p:blipFill>
        <p:spPr bwMode="auto">
          <a:xfrm>
            <a:off x="561442" y="1339363"/>
            <a:ext cx="39243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l="14867" r="821"/>
          <a:stretch>
            <a:fillRect/>
          </a:stretch>
        </p:blipFill>
        <p:spPr bwMode="auto">
          <a:xfrm>
            <a:off x="5371074" y="1324509"/>
            <a:ext cx="394335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7213" y="246063"/>
            <a:ext cx="1096962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15215"/>
          <a:stretch>
            <a:fillRect/>
          </a:stretch>
        </p:blipFill>
        <p:spPr bwMode="auto">
          <a:xfrm>
            <a:off x="573206" y="1307729"/>
            <a:ext cx="399462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 l="15378"/>
          <a:stretch>
            <a:fillRect/>
          </a:stretch>
        </p:blipFill>
        <p:spPr bwMode="auto">
          <a:xfrm>
            <a:off x="5324336" y="1306317"/>
            <a:ext cx="398342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/>
          <a:srcRect l="14973"/>
          <a:stretch>
            <a:fillRect/>
          </a:stretch>
        </p:blipFill>
        <p:spPr bwMode="auto">
          <a:xfrm>
            <a:off x="599786" y="4283408"/>
            <a:ext cx="400247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 l="15369"/>
          <a:stretch>
            <a:fillRect/>
          </a:stretch>
        </p:blipFill>
        <p:spPr bwMode="auto">
          <a:xfrm>
            <a:off x="5303107" y="4277161"/>
            <a:ext cx="398145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Nadpis 1"/>
          <p:cNvSpPr txBox="1">
            <a:spLocks/>
          </p:cNvSpPr>
          <p:nvPr/>
        </p:nvSpPr>
        <p:spPr bwMode="auto">
          <a:xfrm>
            <a:off x="490538" y="347663"/>
            <a:ext cx="8596312" cy="83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Návrh</a:t>
            </a:r>
            <a:r>
              <a:rPr kumimoji="0" lang="cs-CZ" sz="4400" b="0" i="0" u="none" strike="noStrike" kern="1200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modelu</a:t>
            </a:r>
            <a:endParaRPr kumimoji="0" lang="cs-CZ" sz="44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0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Vlastní 2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810000"/>
      </a:accent1>
      <a:accent2>
        <a:srgbClr val="810000"/>
      </a:accent2>
      <a:accent3>
        <a:srgbClr val="560000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2418</TotalTime>
  <Words>212</Words>
  <Application>Microsoft Office PowerPoint</Application>
  <PresentationFormat>Vlastní</PresentationFormat>
  <Paragraphs>61</Paragraphs>
  <Slides>13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Fazeta</vt:lpstr>
      <vt:lpstr>Návrh modelu prototypu  MTX 1-02 Easter Bakalářská práce</vt:lpstr>
      <vt:lpstr>Snímek 2</vt:lpstr>
      <vt:lpstr>Snímek 3</vt:lpstr>
      <vt:lpstr>Teoretický základ 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DĚKUJI ZA  POZORNOST</vt:lpstr>
      <vt:lpstr>Snímek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Hanzee</cp:lastModifiedBy>
  <cp:revision>119</cp:revision>
  <dcterms:created xsi:type="dcterms:W3CDTF">2015-10-09T09:08:26Z</dcterms:created>
  <dcterms:modified xsi:type="dcterms:W3CDTF">2018-06-13T21:07:37Z</dcterms:modified>
</cp:coreProperties>
</file>