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8" r:id="rId5"/>
    <p:sldId id="290" r:id="rId6"/>
    <p:sldId id="300" r:id="rId7"/>
    <p:sldId id="291" r:id="rId8"/>
    <p:sldId id="289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1" r:id="rId18"/>
    <p:sldId id="302" r:id="rId19"/>
    <p:sldId id="303" r:id="rId20"/>
    <p:sldId id="304" r:id="rId21"/>
    <p:sldId id="305" r:id="rId22"/>
    <p:sldId id="308" r:id="rId23"/>
    <p:sldId id="30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65" d="100"/>
          <a:sy n="65" d="100"/>
        </p:scale>
        <p:origin x="127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C674-4F3E-447A-983F-17DFBF9DF5FE}" type="datetimeFigureOut">
              <a:rPr lang="cs-CZ" smtClean="0"/>
              <a:pPr/>
              <a:t>09.06.2018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2-384B-4623-9491-2F4040425C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C674-4F3E-447A-983F-17DFBF9DF5FE}" type="datetimeFigureOut">
              <a:rPr lang="cs-CZ" smtClean="0"/>
              <a:pPr/>
              <a:t>09.06.2018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2-384B-4623-9491-2F4040425C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C674-4F3E-447A-983F-17DFBF9DF5FE}" type="datetimeFigureOut">
              <a:rPr lang="cs-CZ" smtClean="0"/>
              <a:pPr/>
              <a:t>09.06.2018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2-384B-4623-9491-2F4040425C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C674-4F3E-447A-983F-17DFBF9DF5FE}" type="datetimeFigureOut">
              <a:rPr lang="cs-CZ" smtClean="0"/>
              <a:pPr/>
              <a:t>09.06.2018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2-384B-4623-9491-2F4040425C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C674-4F3E-447A-983F-17DFBF9DF5FE}" type="datetimeFigureOut">
              <a:rPr lang="cs-CZ" smtClean="0"/>
              <a:pPr/>
              <a:t>09.06.2018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2-384B-4623-9491-2F4040425C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C674-4F3E-447A-983F-17DFBF9DF5FE}" type="datetimeFigureOut">
              <a:rPr lang="cs-CZ" smtClean="0"/>
              <a:pPr/>
              <a:t>09.06.2018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2-384B-4623-9491-2F4040425C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C674-4F3E-447A-983F-17DFBF9DF5FE}" type="datetimeFigureOut">
              <a:rPr lang="cs-CZ" smtClean="0"/>
              <a:pPr/>
              <a:t>09.06.2018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2-384B-4623-9491-2F4040425C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C674-4F3E-447A-983F-17DFBF9DF5FE}" type="datetimeFigureOut">
              <a:rPr lang="cs-CZ" smtClean="0"/>
              <a:pPr/>
              <a:t>09.06.2018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2-384B-4623-9491-2F4040425C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C674-4F3E-447A-983F-17DFBF9DF5FE}" type="datetimeFigureOut">
              <a:rPr lang="cs-CZ" smtClean="0"/>
              <a:pPr/>
              <a:t>09.06.2018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2-384B-4623-9491-2F4040425C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C674-4F3E-447A-983F-17DFBF9DF5FE}" type="datetimeFigureOut">
              <a:rPr lang="cs-CZ" smtClean="0"/>
              <a:pPr/>
              <a:t>09.06.2018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2-384B-4623-9491-2F4040425C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C674-4F3E-447A-983F-17DFBF9DF5FE}" type="datetimeFigureOut">
              <a:rPr lang="cs-CZ" smtClean="0"/>
              <a:pPr/>
              <a:t>09.06.2018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CDB2-384B-4623-9491-2F4040425C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EC674-4F3E-447A-983F-17DFBF9DF5FE}" type="datetimeFigureOut">
              <a:rPr lang="cs-CZ" smtClean="0"/>
              <a:pPr/>
              <a:t>09.06.2018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CDB2-384B-4623-9491-2F4040425C5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Autofit/>
          </a:bodyPr>
          <a:lstStyle/>
          <a:p>
            <a:r>
              <a:rPr lang="cs-CZ" sz="3600" b="1" dirty="0"/>
              <a:t>Návrh a optimalizace vtokového systému tlakové licí formy s využitím CAD systému a simulačního programu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83894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Jiří </a:t>
            </a:r>
            <a:r>
              <a:rPr lang="cs-CZ" dirty="0" err="1">
                <a:solidFill>
                  <a:schemeClr val="tx1"/>
                </a:solidFill>
              </a:rPr>
              <a:t>Kraffer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20" y="3804916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Vysoká škola technická a ekonomická v Českých </a:t>
            </a:r>
            <a:r>
              <a:rPr lang="cs-CZ" sz="2000" dirty="0" err="1"/>
              <a:t>Budějovích</a:t>
            </a:r>
            <a:endParaRPr lang="cs-CZ" sz="2000" b="1" dirty="0"/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707904" y="558924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Vedoucí práce: Ing. Ján Majerník, Ph.D.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447368-DC41-4FC9-A14A-FE3EA5E0A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842892"/>
            <a:ext cx="1224136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METODIKA EXPERIMENTU A ZKOUŠENÝ MATERIÁL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04248" y="515719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FA1751F-6FC2-47B9-8320-A9BC58315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991900"/>
            <a:ext cx="5553075" cy="3333750"/>
          </a:xfrm>
          <a:prstGeom prst="rec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C0F306C-A7C9-4027-9C86-3E810555D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495293"/>
            <a:ext cx="3562350" cy="2209800"/>
          </a:xfrm>
          <a:prstGeom prst="rec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098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ANALYTICKÝ NÁVRH VTOKOVÉHO SYSTÉMU 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04248" y="515719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C820B0A-5926-4B03-9ECD-A99BFF34D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555825"/>
            <a:ext cx="4953000" cy="2162175"/>
          </a:xfrm>
          <a:prstGeom prst="rec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347D028-1AAE-4B22-9968-F4E9C5393939}"/>
              </a:ext>
            </a:extLst>
          </p:cNvPr>
          <p:cNvSpPr txBox="1"/>
          <p:nvPr/>
        </p:nvSpPr>
        <p:spPr>
          <a:xfrm>
            <a:off x="539552" y="4391343"/>
            <a:ext cx="8291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Při výpočtu samotných rozměrů a návrhu vtoků bylo postupováno dle československé státní normy „Tlakové licí formy, zásady pro navrhování“ ČSN 22 8601.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95F6857-4169-4076-A372-8E5665B5692D}"/>
              </a:ext>
            </a:extLst>
          </p:cNvPr>
          <p:cNvSpPr/>
          <p:nvPr/>
        </p:nvSpPr>
        <p:spPr>
          <a:xfrm>
            <a:off x="539552" y="4365104"/>
            <a:ext cx="8280920" cy="10801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41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VÝPOČET VLASTNÍCH ROZMĚRŮ 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04248" y="515719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EE0E31B-ED43-48FC-95D4-F5FA4017B8C1}"/>
              </a:ext>
            </a:extLst>
          </p:cNvPr>
          <p:cNvSpPr txBox="1"/>
          <p:nvPr/>
        </p:nvSpPr>
        <p:spPr>
          <a:xfrm>
            <a:off x="491618" y="1440425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Čas plnění dutiny formy: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53E13C8-CE11-49CC-A78F-07C3CCE13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8" y="1902090"/>
            <a:ext cx="8143875" cy="9429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D4BCE33-34DE-46E1-8FD0-00FF4E2F5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43" y="3650487"/>
            <a:ext cx="6638925" cy="9239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2F2702B-B7C9-4D7C-80A0-FFDADA82013C}"/>
              </a:ext>
            </a:extLst>
          </p:cNvPr>
          <p:cNvSpPr txBox="1"/>
          <p:nvPr/>
        </p:nvSpPr>
        <p:spPr>
          <a:xfrm>
            <a:off x="395536" y="3188822"/>
            <a:ext cx="472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Rychlost ve vtokovém zářezu: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27162DF-FA98-48CD-91EA-AAF86DB2253B}"/>
              </a:ext>
            </a:extLst>
          </p:cNvPr>
          <p:cNvSpPr txBox="1"/>
          <p:nvPr/>
        </p:nvSpPr>
        <p:spPr>
          <a:xfrm>
            <a:off x="345343" y="490782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Plocha vtokového zářezu: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393CD0B-4282-4123-A8D2-5E56CB6E3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400451"/>
            <a:ext cx="49911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VÝPOČET VLASTNÍCH ROZMĚRŮ 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04248" y="515719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5771C2-6C3D-4518-A1A8-8830A0B52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1484784"/>
            <a:ext cx="6105525" cy="51530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64A044C-F045-4D77-B668-E4C4311C9BF3}"/>
              </a:ext>
            </a:extLst>
          </p:cNvPr>
          <p:cNvSpPr txBox="1"/>
          <p:nvPr/>
        </p:nvSpPr>
        <p:spPr>
          <a:xfrm>
            <a:off x="1504082" y="908720"/>
            <a:ext cx="638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Výpočet délek a výšek vtokových zářezů: 1, 2 a 3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4816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VÝPOČET VLASTNÍCH ROZMĚRŮ 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04248" y="515719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C140624-C8BC-4D8F-976C-20A6B2A32828}"/>
              </a:ext>
            </a:extLst>
          </p:cNvPr>
          <p:cNvSpPr txBox="1"/>
          <p:nvPr/>
        </p:nvSpPr>
        <p:spPr>
          <a:xfrm>
            <a:off x="1907704" y="1052736"/>
            <a:ext cx="638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Výpočet délky a výšky vtokového zářezu: 4 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5E07D2-CC05-40B5-9C40-0FA04A57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276872"/>
            <a:ext cx="6128231" cy="29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53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VÝPOČET VLASTNÍCH ROZMĚRŮ 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04248" y="515719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10F7854-59ED-4DD8-8058-8CEF5E21C571}"/>
              </a:ext>
            </a:extLst>
          </p:cNvPr>
          <p:cNvSpPr txBox="1"/>
          <p:nvPr/>
        </p:nvSpPr>
        <p:spPr>
          <a:xfrm>
            <a:off x="2339752" y="85060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Výpočet ploch vtokových kanálů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649C646-5C52-4AA2-B448-BD69C4136D02}"/>
              </a:ext>
            </a:extLst>
          </p:cNvPr>
          <p:cNvSpPr txBox="1"/>
          <p:nvPr/>
        </p:nvSpPr>
        <p:spPr>
          <a:xfrm>
            <a:off x="251520" y="1657565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Plocha vedlejšího kanálu: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475A3B-3B08-4A88-9EAE-93819F7E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24" y="1310360"/>
            <a:ext cx="4267200" cy="11620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AB3BA9A-21A6-4B39-B5E5-EF261D0F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099" y="2341174"/>
            <a:ext cx="4238625" cy="4476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25F225C-C0F6-4E8F-8F75-96A43C7AD5A4}"/>
              </a:ext>
            </a:extLst>
          </p:cNvPr>
          <p:cNvSpPr txBox="1"/>
          <p:nvPr/>
        </p:nvSpPr>
        <p:spPr>
          <a:xfrm>
            <a:off x="285035" y="459332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Plocha kanálu společného pro vedlejší kanály (KH1):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6DBD238-3ABD-4BFD-BEAC-2FD33BF4F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4509120"/>
            <a:ext cx="5153025" cy="11239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4AED4B3-832A-4E67-8D39-B8E5A0AAA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703" y="2723702"/>
            <a:ext cx="3952875" cy="4762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A137775-725D-4E85-9C7E-E8C37F2C9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408" y="3116740"/>
            <a:ext cx="3448050" cy="409575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EB780217-2946-407B-8B62-488619B86A25}"/>
              </a:ext>
            </a:extLst>
          </p:cNvPr>
          <p:cNvSpPr/>
          <p:nvPr/>
        </p:nvSpPr>
        <p:spPr>
          <a:xfrm>
            <a:off x="3554524" y="1412776"/>
            <a:ext cx="4329844" cy="21135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E01A9819-8A4C-411D-9E3D-F47E763D7293}"/>
              </a:ext>
            </a:extLst>
          </p:cNvPr>
          <p:cNvSpPr/>
          <p:nvPr/>
        </p:nvSpPr>
        <p:spPr>
          <a:xfrm>
            <a:off x="3779912" y="4454713"/>
            <a:ext cx="5184576" cy="1206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82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VÝPOČET VLASTNÍCH ROZMĚRŮ 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04248" y="515719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3C9B15D-FA52-475A-9CCB-8409890C8DA5}"/>
              </a:ext>
            </a:extLst>
          </p:cNvPr>
          <p:cNvSpPr txBox="1"/>
          <p:nvPr/>
        </p:nvSpPr>
        <p:spPr>
          <a:xfrm>
            <a:off x="2339752" y="85060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Výpočet ploch vtokových kanálů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A0DE1F5-4A5C-4707-A19F-A72A0679A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190239"/>
            <a:ext cx="4524375" cy="10668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3FB49FF-C29B-4134-8BE1-DDF74BDD424C}"/>
              </a:ext>
            </a:extLst>
          </p:cNvPr>
          <p:cNvSpPr txBox="1"/>
          <p:nvPr/>
        </p:nvSpPr>
        <p:spPr>
          <a:xfrm>
            <a:off x="395536" y="241865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Plocha kanálu KH2: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681126-7DD1-4646-B9B0-58C1E85AB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135012"/>
            <a:ext cx="4572000" cy="10572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DBB24CB-B971-4CB9-9CF4-4A53F729E794}"/>
              </a:ext>
            </a:extLst>
          </p:cNvPr>
          <p:cNvSpPr txBox="1"/>
          <p:nvPr/>
        </p:nvSpPr>
        <p:spPr>
          <a:xfrm>
            <a:off x="395536" y="432527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Plocha kanálu KH3 vedoucího od tablety: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397027D-67E5-42D2-BC33-8F8E088EE205}"/>
              </a:ext>
            </a:extLst>
          </p:cNvPr>
          <p:cNvSpPr/>
          <p:nvPr/>
        </p:nvSpPr>
        <p:spPr>
          <a:xfrm>
            <a:off x="3491880" y="2190239"/>
            <a:ext cx="45720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BCF61B5-1D1C-45D7-A69B-8CA083F27FE5}"/>
              </a:ext>
            </a:extLst>
          </p:cNvPr>
          <p:cNvSpPr/>
          <p:nvPr/>
        </p:nvSpPr>
        <p:spPr>
          <a:xfrm>
            <a:off x="3491880" y="4005064"/>
            <a:ext cx="45720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21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0" descr="C:\Users\Jiří Kraffer\Desktop\bakalářka\Obrázky\Schéma.png">
            <a:extLst>
              <a:ext uri="{FF2B5EF4-FFF2-40B4-BE49-F238E27FC236}">
                <a16:creationId xmlns:a16="http://schemas.microsoft.com/office/drawing/2014/main" id="{69CFAAFE-4485-4030-9592-9EB6B1D25EE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70567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377DA045-86E5-4641-8E4D-47C73D11C5CC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VÝPOČET VLASTNÍCH ROZMĚRŮ </a:t>
            </a:r>
          </a:p>
        </p:txBody>
      </p:sp>
    </p:spTree>
    <p:extLst>
      <p:ext uri="{BB962C8B-B14F-4D97-AF65-F5344CB8AC3E}">
        <p14:creationId xmlns:p14="http://schemas.microsoft.com/office/powerpoint/2010/main" val="429448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Simulační zkouška navržené vtokové soustavy 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B93F2E4-A795-49CB-8B6A-820F500F8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124744"/>
            <a:ext cx="8924925" cy="1028700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5DB9EB3-C4A4-4743-94F4-E2FB73BE7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1" y="2513484"/>
            <a:ext cx="6772275" cy="3648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0619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Simulační zkouška navržené vtokové soustavy 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41E9F2-06EB-4603-A484-AE3124E0D2F2}"/>
              </a:ext>
            </a:extLst>
          </p:cNvPr>
          <p:cNvSpPr txBox="1"/>
          <p:nvPr/>
        </p:nvSpPr>
        <p:spPr>
          <a:xfrm>
            <a:off x="251520" y="98072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Kritické oblasti: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C738D3-BB70-46CE-A898-D08E47051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609" y="816407"/>
            <a:ext cx="2808312" cy="266789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04B40D-87A4-4234-ABA8-099610D29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317" y="821633"/>
            <a:ext cx="1983028" cy="26844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BA6D0BD-C085-4C27-86A3-6F9FAF028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557784"/>
            <a:ext cx="6239998" cy="323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5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ÚVOD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04248" y="515719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" descr="C:\Users\Jiří Kraffer\Desktop\bakalářka\Obrázky\Vtokovka.PNG">
            <a:extLst>
              <a:ext uri="{FF2B5EF4-FFF2-40B4-BE49-F238E27FC236}">
                <a16:creationId xmlns:a16="http://schemas.microsoft.com/office/drawing/2014/main" id="{44860C14-96C2-4EFD-A6A8-4C712663856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036" y="1196752"/>
            <a:ext cx="43919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Simulační zkouška zoptimalizované vtokové soustavy 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693E6F9-396F-4FD9-9488-169957736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124744"/>
            <a:ext cx="8934450" cy="1038225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3BE03F4-398E-430C-B7E2-5F4022784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86" y="2891320"/>
            <a:ext cx="7423427" cy="30076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442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Simulační zkouška zoptimalizované vtokové soustavy 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9F9E5ED-1C87-4072-9428-D8862FDBD8A1}"/>
              </a:ext>
            </a:extLst>
          </p:cNvPr>
          <p:cNvSpPr txBox="1"/>
          <p:nvPr/>
        </p:nvSpPr>
        <p:spPr>
          <a:xfrm>
            <a:off x="251520" y="92611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Zoptimalizovaná místa: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0C5794-4BE4-4D9C-A873-D3C4B543E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70489"/>
            <a:ext cx="3226713" cy="225869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D0747B3-3055-4814-92AB-A2FB7E9E0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51" y="3829188"/>
            <a:ext cx="2692818" cy="259023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9D24F54-FEF0-40DD-BA8D-9D1B22AD9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137" y="1796905"/>
            <a:ext cx="3978516" cy="368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31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ZÁVĚR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751CB3D-7782-48B3-9CFD-B781F857C6EA}"/>
              </a:ext>
            </a:extLst>
          </p:cNvPr>
          <p:cNvSpPr txBox="1"/>
          <p:nvPr/>
        </p:nvSpPr>
        <p:spPr>
          <a:xfrm>
            <a:off x="395536" y="1124744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Vtokový systém musí být navržen tak, aby proudění v něm bylo co nejvíce plynulé a byla zajištěna dostatečná rychlost proudění.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Klíčový význam pro rovnoměrné plnění všech částí formy taveninou má správné rozmístění vtokových zářezů.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Správný návrh vtokového systému je společně s vhodným nastavením technologických parametrů lití klíčový pro získání kvalitních odlitků.</a:t>
            </a:r>
          </a:p>
        </p:txBody>
      </p:sp>
    </p:spTree>
    <p:extLst>
      <p:ext uri="{BB962C8B-B14F-4D97-AF65-F5344CB8AC3E}">
        <p14:creationId xmlns:p14="http://schemas.microsoft.com/office/powerpoint/2010/main" val="1060229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4D4B72A-F8DB-4E87-A0B7-DEF664D947ED}"/>
              </a:ext>
            </a:extLst>
          </p:cNvPr>
          <p:cNvSpPr txBox="1"/>
          <p:nvPr/>
        </p:nvSpPr>
        <p:spPr>
          <a:xfrm>
            <a:off x="1403648" y="3013501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Děkuji za pozornost </a:t>
            </a:r>
            <a:r>
              <a:rPr lang="cs-CZ" sz="4800" dirty="0">
                <a:sym typeface="Wingdings" panose="05000000000000000000" pitchFamily="2" charset="2"/>
              </a:rPr>
              <a:t>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3509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29818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CÍL PRÁCE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04248" y="515719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D4054EE-6496-4335-BFE9-8D18057ADF8D}"/>
              </a:ext>
            </a:extLst>
          </p:cNvPr>
          <p:cNvSpPr/>
          <p:nvPr/>
        </p:nvSpPr>
        <p:spPr>
          <a:xfrm>
            <a:off x="406501" y="1953134"/>
            <a:ext cx="8322345" cy="127316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DE5AF8-3790-4736-A48F-E097A775397C}"/>
              </a:ext>
            </a:extLst>
          </p:cNvPr>
          <p:cNvSpPr txBox="1"/>
          <p:nvPr/>
        </p:nvSpPr>
        <p:spPr>
          <a:xfrm>
            <a:off x="421792" y="1962079"/>
            <a:ext cx="8291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Cílem práce je numerické navržení vtokového systému tlakové licí formy a jeho optimalizace na základě simulace ve zvoleném simulačním programu.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57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TECHNOLOGIE TLAKOVÉHO LITÍ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04248" y="515719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4B053F5-A32C-4B1A-B485-25F3DA919869}"/>
              </a:ext>
            </a:extLst>
          </p:cNvPr>
          <p:cNvSpPr txBox="1"/>
          <p:nvPr/>
        </p:nvSpPr>
        <p:spPr>
          <a:xfrm>
            <a:off x="395536" y="1196752"/>
            <a:ext cx="82089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Hlavní výhody: </a:t>
            </a:r>
          </a:p>
          <a:p>
            <a:endParaRPr lang="cs-C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možnost výroby odlitků v úzkých tolerančních mezích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velké množství odlitků vyrobených z jedné formy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možnost výroby tenkostěnných a tvarově složitých odlitků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malá produkce odpadu, což má za následek nižší náklady na vstupní materiál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hladký povrch odlitků</a:t>
            </a:r>
          </a:p>
        </p:txBody>
      </p:sp>
    </p:spTree>
    <p:extLst>
      <p:ext uri="{BB962C8B-B14F-4D97-AF65-F5344CB8AC3E}">
        <p14:creationId xmlns:p14="http://schemas.microsoft.com/office/powerpoint/2010/main" val="362589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STROJE PRO LITÍ KOVŮ POD TLAKEM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04248" y="515719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1" descr="C:\Users\Jiří Kraffer\Desktop\bakalářka\Obrázek 1.png">
            <a:extLst>
              <a:ext uri="{FF2B5EF4-FFF2-40B4-BE49-F238E27FC236}">
                <a16:creationId xmlns:a16="http://schemas.microsoft.com/office/drawing/2014/main" id="{68DEF8D2-7E29-494A-808D-58BA6A7DBAB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556870" cy="42484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0B012BF-951B-49FF-B3F1-DBC0D7329318}"/>
              </a:ext>
            </a:extLst>
          </p:cNvPr>
          <p:cNvSpPr txBox="1"/>
          <p:nvPr/>
        </p:nvSpPr>
        <p:spPr>
          <a:xfrm>
            <a:off x="3059832" y="537901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Licí stroj s teplou komorou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A9C1904-5EBE-4EA2-BBD1-D365B59801A5}"/>
              </a:ext>
            </a:extLst>
          </p:cNvPr>
          <p:cNvSpPr/>
          <p:nvPr/>
        </p:nvSpPr>
        <p:spPr>
          <a:xfrm>
            <a:off x="3011066" y="5387014"/>
            <a:ext cx="2977852" cy="84754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25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STROJE PRO LITÍ KOVŮ POD TLAKEM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04248" y="515719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0B012BF-951B-49FF-B3F1-DBC0D7329318}"/>
              </a:ext>
            </a:extLst>
          </p:cNvPr>
          <p:cNvSpPr txBox="1"/>
          <p:nvPr/>
        </p:nvSpPr>
        <p:spPr>
          <a:xfrm>
            <a:off x="2915816" y="538701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Licí stroj se studenou horizontální komorou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A9C1904-5EBE-4EA2-BBD1-D365B59801A5}"/>
              </a:ext>
            </a:extLst>
          </p:cNvPr>
          <p:cNvSpPr/>
          <p:nvPr/>
        </p:nvSpPr>
        <p:spPr>
          <a:xfrm>
            <a:off x="3083074" y="5387014"/>
            <a:ext cx="2977852" cy="84754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2" descr="C:\Users\Jiří Kraffer\Desktop\bakalářka\Obrázek 2.png">
            <a:extLst>
              <a:ext uri="{FF2B5EF4-FFF2-40B4-BE49-F238E27FC236}">
                <a16:creationId xmlns:a16="http://schemas.microsoft.com/office/drawing/2014/main" id="{F365CE26-5F03-4A9A-BB3B-3E8C5B3791C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7209" y="1268760"/>
            <a:ext cx="5199087" cy="389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697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HLAVNÍ TECHNOLOGICKÉ PARAMETRY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04248" y="515719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39CCCF5-1261-4643-A921-8B4DDA2D2462}"/>
              </a:ext>
            </a:extLst>
          </p:cNvPr>
          <p:cNvSpPr txBox="1"/>
          <p:nvPr/>
        </p:nvSpPr>
        <p:spPr>
          <a:xfrm>
            <a:off x="863080" y="163388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Teplotní parametry procesu lití</a:t>
            </a:r>
          </a:p>
          <a:p>
            <a:pPr marL="265113" indent="-265113"/>
            <a:r>
              <a:rPr lang="cs-CZ" sz="2400" dirty="0"/>
              <a:t>	</a:t>
            </a:r>
            <a:r>
              <a:rPr lang="cs-CZ" i="1" dirty="0"/>
              <a:t>(Teplota plnící komory, teplota roztavené slitiny, teplota formy)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Parametry lisovacího systému </a:t>
            </a:r>
          </a:p>
          <a:p>
            <a:pPr marL="265113" indent="-265113"/>
            <a:r>
              <a:rPr lang="cs-CZ" sz="2400" dirty="0"/>
              <a:t>	</a:t>
            </a:r>
            <a:r>
              <a:rPr lang="cs-CZ" i="1" dirty="0"/>
              <a:t>(Lisovací rychlost v plnící komoře, měrný tlak, čas plnění dutiny formy)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Parametry vyplývající z vlastností taveniny</a:t>
            </a:r>
          </a:p>
          <a:p>
            <a:pPr marL="265113" indent="-265113"/>
            <a:r>
              <a:rPr lang="cs-CZ" sz="2400" dirty="0"/>
              <a:t>	</a:t>
            </a:r>
            <a:r>
              <a:rPr lang="cs-CZ" i="1" dirty="0"/>
              <a:t>(Sklon k </a:t>
            </a:r>
            <a:r>
              <a:rPr lang="cs-CZ" i="1" dirty="0" err="1"/>
              <a:t>naplynění</a:t>
            </a:r>
            <a:r>
              <a:rPr lang="cs-CZ" i="1" dirty="0"/>
              <a:t>, sklon ke tvorbě sraženin)</a:t>
            </a:r>
          </a:p>
        </p:txBody>
      </p:sp>
    </p:spTree>
    <p:extLst>
      <p:ext uri="{BB962C8B-B14F-4D97-AF65-F5344CB8AC3E}">
        <p14:creationId xmlns:p14="http://schemas.microsoft.com/office/powerpoint/2010/main" val="314468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FORMY PRO LITÍ KOVŮ POD TLAKEM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04248" y="515719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3" descr="C:\Users\Jiří Kraffer\Desktop\bakalářka\Obrázek 3.png">
            <a:extLst>
              <a:ext uri="{FF2B5EF4-FFF2-40B4-BE49-F238E27FC236}">
                <a16:creationId xmlns:a16="http://schemas.microsoft.com/office/drawing/2014/main" id="{3BC41669-E06A-485F-8AA1-81635EDA3A5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597" y="1045020"/>
            <a:ext cx="47815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3750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tx1"/>
                </a:solidFill>
              </a:rPr>
              <a:t>ZÁKLADNÍ TEZE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04248" y="5157192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76256" y="58052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8317C0F-58F5-41A8-8381-5F31355B2C33}"/>
              </a:ext>
            </a:extLst>
          </p:cNvPr>
          <p:cNvSpPr txBox="1"/>
          <p:nvPr/>
        </p:nvSpPr>
        <p:spPr>
          <a:xfrm>
            <a:off x="395536" y="1052736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/>
              <a:t>Navrhnutí možnosti řešení vtokového systému pro konkrétní typ tlakového odlitku</a:t>
            </a:r>
          </a:p>
          <a:p>
            <a:pPr marL="342900" indent="-342900">
              <a:buFont typeface="+mj-lt"/>
              <a:buAutoNum type="arabicPeriod"/>
            </a:pPr>
            <a:endParaRPr lang="cs-CZ" sz="2400" dirty="0"/>
          </a:p>
          <a:p>
            <a:pPr marL="342900" lvl="0" indent="-342900">
              <a:buFont typeface="+mj-lt"/>
              <a:buAutoNum type="arabicPeriod"/>
            </a:pPr>
            <a:r>
              <a:rPr lang="cs-CZ" sz="2400" dirty="0"/>
              <a:t>Analyticky vypočítat a navrhnout rozměry jednotlivých částí vtokového systému</a:t>
            </a:r>
          </a:p>
          <a:p>
            <a:pPr marL="342900" lvl="0" indent="-342900">
              <a:buFont typeface="+mj-lt"/>
              <a:buAutoNum type="arabicPeriod"/>
            </a:pPr>
            <a:endParaRPr lang="cs-CZ" sz="2400" dirty="0"/>
          </a:p>
          <a:p>
            <a:pPr marL="342900" lvl="0" indent="-342900">
              <a:buFont typeface="+mj-lt"/>
              <a:buAutoNum type="arabicPeriod"/>
            </a:pPr>
            <a:r>
              <a:rPr lang="cs-CZ" sz="2400" dirty="0"/>
              <a:t>Na základě výpočtů tento vtokový systém vymodelovat pomocí PC </a:t>
            </a:r>
            <a:r>
              <a:rPr lang="cs-CZ" sz="2400" dirty="0" err="1"/>
              <a:t>softvéru</a:t>
            </a:r>
            <a:endParaRPr lang="cs-CZ" sz="2400" dirty="0"/>
          </a:p>
          <a:p>
            <a:pPr marL="342900" lvl="0" indent="-342900">
              <a:buFont typeface="+mj-lt"/>
              <a:buAutoNum type="arabicPeriod"/>
            </a:pPr>
            <a:endParaRPr lang="cs-CZ" sz="2400" dirty="0"/>
          </a:p>
          <a:p>
            <a:pPr marL="342900" lvl="0" indent="-342900">
              <a:buFont typeface="+mj-lt"/>
              <a:buAutoNum type="arabicPeriod"/>
            </a:pPr>
            <a:r>
              <a:rPr lang="cs-CZ" sz="2400" dirty="0"/>
              <a:t>U navrženého modelu simulovat proces plnění dutiny formy pomocí simulačního programu</a:t>
            </a:r>
          </a:p>
          <a:p>
            <a:pPr marL="342900" lvl="0" indent="-342900">
              <a:buFont typeface="+mj-lt"/>
              <a:buAutoNum type="arabicPeriod"/>
            </a:pPr>
            <a:endParaRPr lang="cs-CZ" sz="2400" dirty="0"/>
          </a:p>
          <a:p>
            <a:pPr marL="342900" lvl="0" indent="-342900">
              <a:buFont typeface="+mj-lt"/>
              <a:buAutoNum type="arabicPeriod"/>
            </a:pPr>
            <a:r>
              <a:rPr lang="cs-CZ" sz="2400" dirty="0"/>
              <a:t>Dle výsledků ze simulace navrhnout vhodnou optimalizaci vtokového systému</a:t>
            </a:r>
          </a:p>
        </p:txBody>
      </p:sp>
    </p:spTree>
    <p:extLst>
      <p:ext uri="{BB962C8B-B14F-4D97-AF65-F5344CB8AC3E}">
        <p14:creationId xmlns:p14="http://schemas.microsoft.com/office/powerpoint/2010/main" val="2821436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363</Words>
  <Application>Microsoft Office PowerPoint</Application>
  <PresentationFormat>Předvádění na obrazovce (4:3)</PresentationFormat>
  <Paragraphs>78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Motiv sady Office</vt:lpstr>
      <vt:lpstr>Návrh a optimalizace vtokového systému tlakové licí formy s využitím CAD systému a simulačního programu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recright</dc:creator>
  <cp:lastModifiedBy>Michaela Kubíčková</cp:lastModifiedBy>
  <cp:revision>106</cp:revision>
  <dcterms:created xsi:type="dcterms:W3CDTF">2017-11-18T08:38:10Z</dcterms:created>
  <dcterms:modified xsi:type="dcterms:W3CDTF">2018-06-09T18:14:24Z</dcterms:modified>
</cp:coreProperties>
</file>