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64" r:id="rId5"/>
    <p:sldId id="276" r:id="rId6"/>
    <p:sldId id="278" r:id="rId7"/>
    <p:sldId id="294" r:id="rId8"/>
    <p:sldId id="281" r:id="rId9"/>
    <p:sldId id="282" r:id="rId10"/>
    <p:sldId id="284" r:id="rId11"/>
    <p:sldId id="283" r:id="rId12"/>
    <p:sldId id="285" r:id="rId13"/>
    <p:sldId id="286" r:id="rId14"/>
    <p:sldId id="287" r:id="rId15"/>
    <p:sldId id="288" r:id="rId16"/>
    <p:sldId id="289" r:id="rId17"/>
    <p:sldId id="291" r:id="rId18"/>
    <p:sldId id="293" r:id="rId19"/>
    <p:sldId id="292" r:id="rId20"/>
  </p:sldIdLst>
  <p:sldSz cx="12188825" cy="6858000"/>
  <p:notesSz cx="6858000" cy="9144000"/>
  <p:defaultTextStyle>
    <a:defPPr rtl="0">
      <a:defRPr lang="cs-CZ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 varScale="1">
        <p:scale>
          <a:sx n="89" d="100"/>
          <a:sy n="89" d="100"/>
        </p:scale>
        <p:origin x="466" y="77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280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C34602F-3339-4A0E-AA0D-AA2DA921D5A0}" type="datetime1">
              <a:rPr lang="cs-CZ" smtClean="0">
                <a:solidFill>
                  <a:schemeClr val="tx2"/>
                </a:solidFill>
              </a:rPr>
              <a:t>13.06.2018</a:t>
            </a:fld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cs-CZ" smtClean="0">
                <a:solidFill>
                  <a:schemeClr val="tx2"/>
                </a:solidFill>
              </a:rPr>
              <a:pPr algn="r" rtl="0"/>
              <a:t>‹#›</a:t>
            </a:fld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CD88E919-D898-4855-B8B4-A49ACED4EA41}" type="datetime1">
              <a:rPr lang="cs-CZ" smtClean="0"/>
              <a:pPr/>
              <a:t>13.06.2018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1410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0543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7081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 smtClean="0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739673" y="1418688"/>
            <a:ext cx="7530761" cy="2290439"/>
          </a:xfrm>
        </p:spPr>
        <p:txBody>
          <a:bodyPr rtlCol="0"/>
          <a:lstStyle/>
          <a:p>
            <a:r>
              <a:rPr lang="cs-CZ" b="1" dirty="0">
                <a:solidFill>
                  <a:schemeClr val="tx2"/>
                </a:solidFill>
              </a:rPr>
              <a:t>Energetická účinnost chladicích zařízení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2383" y="5229200"/>
            <a:ext cx="7008574" cy="1525736"/>
          </a:xfrm>
        </p:spPr>
        <p:txBody>
          <a:bodyPr rtlCol="0">
            <a:normAutofit lnSpcReduction="10000"/>
          </a:bodyPr>
          <a:lstStyle/>
          <a:p>
            <a:pPr algn="just">
              <a:lnSpc>
                <a:spcPct val="150000"/>
              </a:lnSpc>
              <a:defRPr/>
            </a:pPr>
            <a:r>
              <a:rPr lang="sk-SK" alt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		   </a:t>
            </a:r>
            <a:r>
              <a:rPr lang="sk-SK" altLang="sk-SK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Vypracoval</a:t>
            </a:r>
            <a:r>
              <a:rPr lang="sk-SK" altLang="sk-SK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k-SK" altLang="sk-SK" sz="1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</a:t>
            </a:r>
            <a:r>
              <a:rPr lang="sk-SK" altLang="sk-SK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sz="1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Kudláček</a:t>
            </a:r>
            <a:endParaRPr lang="sk-SK" altLang="sk-SK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sk-SK" altLang="sk-SK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sk-SK" altLang="sk-SK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cs-CZ" altLang="sk-SK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Vedoucí</a:t>
            </a:r>
            <a:r>
              <a:rPr lang="sk-SK" altLang="sk-SK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práce: Ing. </a:t>
            </a:r>
            <a:r>
              <a:rPr lang="sk-SK" altLang="sk-SK" sz="1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</a:t>
            </a:r>
            <a:r>
              <a:rPr lang="sk-SK" altLang="sk-SK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sz="1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Kolínský</a:t>
            </a:r>
            <a:r>
              <a:rPr lang="sk-SK" altLang="sk-SK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altLang="sk-SK" sz="1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  <a:r>
              <a:rPr lang="sk-SK" altLang="sk-SK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defRPr/>
            </a:pPr>
            <a:r>
              <a:rPr lang="sk-SK" altLang="sk-SK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               Oponent </a:t>
            </a:r>
            <a:r>
              <a:rPr lang="sk-SK" altLang="sk-SK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práce: </a:t>
            </a:r>
            <a:r>
              <a:rPr lang="cs-CZ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Lukáš </a:t>
            </a:r>
            <a:r>
              <a:rPr lang="cs-CZ" sz="1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Manoch</a:t>
            </a:r>
            <a:endParaRPr lang="sk-SK" altLang="sk-SK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sk-SK" alt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236" y="476672"/>
            <a:ext cx="598963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486614" y="4007498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Bakalářská práce</a:t>
            </a:r>
            <a:endParaRPr lang="cs-CZ" i="1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000" dirty="0">
                <a:solidFill>
                  <a:schemeClr val="tx2"/>
                </a:solidFill>
                <a:latin typeface="Trebuchet MS" panose="020B0603020202020204" pitchFamily="34" charset="0"/>
              </a:rPr>
              <a:t>Opatření 1 – návrh a výroba modelu kanálu</a:t>
            </a:r>
            <a:endParaRPr lang="cs-CZ" sz="40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>
                <a:solidFill>
                  <a:schemeClr val="tx2"/>
                </a:solidFill>
                <a:latin typeface="Trebuchet MS" panose="020B0603020202020204" pitchFamily="34" charset="0"/>
              </a:rPr>
              <a:t>Sací kanál, který má zajistit rovnoměrnější rozložení vnitřní teploty.</a:t>
            </a:r>
          </a:p>
          <a:p>
            <a:endParaRPr lang="cs-CZ" dirty="0"/>
          </a:p>
        </p:txBody>
      </p:sp>
      <p:pic>
        <p:nvPicPr>
          <p:cNvPr id="4" name="Obrázek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924" y="2296344"/>
            <a:ext cx="8275884" cy="442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cs-CZ" sz="1600" smtClean="0">
                <a:solidFill>
                  <a:schemeClr val="tx2"/>
                </a:solidFill>
                <a:latin typeface="Trebuchet MS" panose="020B0603020202020204" pitchFamily="34" charset="0"/>
              </a:rPr>
              <a:t>10</a:t>
            </a:fld>
            <a:r>
              <a:rPr lang="cs-CZ" sz="16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/15</a:t>
            </a:r>
            <a:endParaRPr lang="cs-CZ" sz="16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39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000" dirty="0">
                <a:solidFill>
                  <a:schemeClr val="tx2"/>
                </a:solidFill>
                <a:latin typeface="Trebuchet MS" panose="020B0603020202020204" pitchFamily="34" charset="0"/>
              </a:rPr>
              <a:t>Opatření 2 - výměna stávajících ventilátorů za úspornější</a:t>
            </a:r>
            <a:endParaRPr lang="cs-CZ" sz="40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000" dirty="0">
                <a:solidFill>
                  <a:schemeClr val="tx2"/>
                </a:solidFill>
                <a:latin typeface="Trebuchet MS" panose="020B0603020202020204" pitchFamily="34" charset="0"/>
              </a:rPr>
              <a:t>Stávající dva ventilátory o celkovém </a:t>
            </a:r>
            <a:r>
              <a:rPr lang="cs-CZ" altLang="cs-CZ" sz="2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příkonu</a:t>
            </a:r>
            <a:r>
              <a:rPr lang="cs-CZ" altLang="cs-CZ" sz="2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cs-CZ" altLang="cs-CZ" sz="2000" dirty="0">
                <a:solidFill>
                  <a:schemeClr val="tx2"/>
                </a:solidFill>
                <a:latin typeface="Trebuchet MS" panose="020B0603020202020204" pitchFamily="34" charset="0"/>
              </a:rPr>
              <a:t>32W nahrazeny třemi ventilátory o celkovém </a:t>
            </a:r>
            <a:r>
              <a:rPr lang="cs-CZ" altLang="cs-CZ" sz="2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příkonu</a:t>
            </a:r>
            <a:r>
              <a:rPr lang="cs-CZ" altLang="cs-CZ" sz="2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cs-CZ" altLang="cs-CZ" sz="2000" dirty="0">
                <a:solidFill>
                  <a:schemeClr val="tx2"/>
                </a:solidFill>
                <a:latin typeface="Trebuchet MS" panose="020B0603020202020204" pitchFamily="34" charset="0"/>
              </a:rPr>
              <a:t>13,2W.</a:t>
            </a:r>
          </a:p>
          <a:p>
            <a:r>
              <a:rPr lang="cs-CZ" altLang="cs-CZ" sz="2000" dirty="0">
                <a:solidFill>
                  <a:schemeClr val="tx2"/>
                </a:solidFill>
                <a:latin typeface="Trebuchet MS" panose="020B0603020202020204" pitchFamily="34" charset="0"/>
              </a:rPr>
              <a:t>Dosažení lepší cirkulace vzduchu pomocí tří ventilátorů. </a:t>
            </a:r>
          </a:p>
          <a:p>
            <a:r>
              <a:rPr lang="cs-CZ" altLang="cs-CZ" sz="2000" dirty="0">
                <a:solidFill>
                  <a:schemeClr val="tx2"/>
                </a:solidFill>
                <a:latin typeface="Trebuchet MS" panose="020B0603020202020204" pitchFamily="34" charset="0"/>
              </a:rPr>
              <a:t>Snížení spotřeby energie.</a:t>
            </a:r>
          </a:p>
          <a:p>
            <a:endParaRPr lang="cs-CZ" sz="20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Obrázek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16" y="3738562"/>
            <a:ext cx="6758922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cs-CZ" sz="1600" smtClean="0">
                <a:solidFill>
                  <a:schemeClr val="tx2"/>
                </a:solidFill>
                <a:latin typeface="Trebuchet MS" panose="020B0603020202020204" pitchFamily="34" charset="0"/>
              </a:rPr>
              <a:t>11</a:t>
            </a:fld>
            <a:r>
              <a:rPr lang="cs-CZ" sz="16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/15</a:t>
            </a:r>
            <a:endParaRPr lang="cs-CZ" sz="16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45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309" y="-24839"/>
            <a:ext cx="10157354" cy="1397000"/>
          </a:xfrm>
        </p:spPr>
        <p:txBody>
          <a:bodyPr>
            <a:normAutofit/>
          </a:bodyPr>
          <a:lstStyle/>
          <a:p>
            <a:r>
              <a:rPr lang="cs-CZ" altLang="cs-CZ" sz="4000" dirty="0">
                <a:solidFill>
                  <a:schemeClr val="tx2"/>
                </a:solidFill>
                <a:latin typeface="Trebuchet MS" panose="020B0603020202020204" pitchFamily="34" charset="0"/>
              </a:rPr>
              <a:t>Měření spotřeby energie po aplikaci vhodných opatření</a:t>
            </a:r>
            <a:endParaRPr lang="cs-CZ" sz="40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7309" y="1484784"/>
            <a:ext cx="10157354" cy="46874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dirty="0">
                <a:solidFill>
                  <a:schemeClr val="tx2"/>
                </a:solidFill>
                <a:latin typeface="Trebuchet MS" panose="020B0603020202020204" pitchFamily="34" charset="0"/>
              </a:rPr>
              <a:t>Měření č.4, třída energetické účinnosti C.</a:t>
            </a:r>
          </a:p>
          <a:p>
            <a:pPr>
              <a:defRPr/>
            </a:pPr>
            <a:r>
              <a:rPr lang="cs-CZ" sz="2000" dirty="0">
                <a:solidFill>
                  <a:schemeClr val="tx2"/>
                </a:solidFill>
                <a:latin typeface="Trebuchet MS" panose="020B0603020202020204" pitchFamily="34" charset="0"/>
              </a:rPr>
              <a:t>Měření č.5, třída energetické účinnosti C.</a:t>
            </a:r>
          </a:p>
          <a:p>
            <a:endParaRPr lang="cs-CZ" sz="20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Obrázek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908" y="2492896"/>
            <a:ext cx="6782750" cy="43603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cs-CZ" sz="1600" smtClean="0">
                <a:solidFill>
                  <a:schemeClr val="tx2"/>
                </a:solidFill>
                <a:latin typeface="Trebuchet MS" panose="020B0603020202020204" pitchFamily="34" charset="0"/>
              </a:rPr>
              <a:t>12</a:t>
            </a:fld>
            <a:r>
              <a:rPr lang="cs-CZ" sz="16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/15</a:t>
            </a:r>
            <a:endParaRPr lang="cs-CZ" sz="16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11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000" dirty="0">
                <a:solidFill>
                  <a:schemeClr val="tx2"/>
                </a:solidFill>
                <a:latin typeface="Trebuchet MS" panose="020B0603020202020204" pitchFamily="34" charset="0"/>
              </a:rPr>
              <a:t>Měření spotřeby energie po aplikaci vhodných opatření</a:t>
            </a:r>
            <a:endParaRPr lang="cs-CZ" sz="4000" dirty="0"/>
          </a:p>
        </p:txBody>
      </p:sp>
      <p:pic>
        <p:nvPicPr>
          <p:cNvPr id="4" name="Obrázek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908" y="2072169"/>
            <a:ext cx="8386831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cs-CZ" sz="1600" smtClean="0">
                <a:solidFill>
                  <a:schemeClr val="tx2"/>
                </a:solidFill>
                <a:latin typeface="Trebuchet MS" panose="020B0603020202020204" pitchFamily="34" charset="0"/>
              </a:rPr>
              <a:t>13</a:t>
            </a:fld>
            <a:r>
              <a:rPr lang="cs-CZ" sz="16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/15</a:t>
            </a:r>
            <a:endParaRPr lang="cs-CZ" sz="16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557908" y="1473200"/>
            <a:ext cx="10585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Rozložení teplot uvnitř chladicího boxu po aplikaci vhodných opatření.</a:t>
            </a:r>
            <a:endParaRPr lang="cs-CZ" sz="20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12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000" dirty="0">
                <a:solidFill>
                  <a:schemeClr val="tx2"/>
                </a:solidFill>
                <a:latin typeface="Trebuchet MS" panose="020B0603020202020204" pitchFamily="34" charset="0"/>
              </a:rPr>
              <a:t>Diskuze výsledků</a:t>
            </a:r>
            <a:endParaRPr lang="cs-CZ" sz="40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000" dirty="0">
                <a:solidFill>
                  <a:schemeClr val="tx2"/>
                </a:solidFill>
                <a:latin typeface="Trebuchet MS" panose="020B0603020202020204" pitchFamily="34" charset="0"/>
              </a:rPr>
              <a:t>Snížení spotřeby energie a to takřka o 48%, což představuje postup z energetické třídy F na třídu C.</a:t>
            </a:r>
          </a:p>
          <a:p>
            <a:r>
              <a:rPr lang="cs-CZ" altLang="cs-CZ" sz="2000" dirty="0">
                <a:solidFill>
                  <a:schemeClr val="tx2"/>
                </a:solidFill>
                <a:latin typeface="Trebuchet MS" panose="020B0603020202020204" pitchFamily="34" charset="0"/>
              </a:rPr>
              <a:t>Rovnoměrné rozložení vnitřní teploty.</a:t>
            </a:r>
          </a:p>
          <a:p>
            <a:endParaRPr lang="cs-CZ" sz="20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Obrázek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84" y="3717032"/>
            <a:ext cx="9642767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cs-CZ" sz="1600" smtClean="0">
                <a:solidFill>
                  <a:schemeClr val="tx2"/>
                </a:solidFill>
                <a:latin typeface="Trebuchet MS" panose="020B0603020202020204" pitchFamily="34" charset="0"/>
              </a:rPr>
              <a:t>14</a:t>
            </a:fld>
            <a:r>
              <a:rPr lang="cs-CZ" sz="16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/15</a:t>
            </a:r>
            <a:endParaRPr lang="cs-CZ" sz="16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13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2"/>
                </a:solidFill>
                <a:latin typeface="Trebuchet MS" panose="020B0603020202020204" pitchFamily="34" charset="0"/>
              </a:rPr>
              <a:t>Z</a:t>
            </a:r>
            <a:r>
              <a:rPr lang="cs-CZ" sz="4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ávěr</a:t>
            </a:r>
            <a:endParaRPr lang="cs-CZ" sz="40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solidFill>
                  <a:schemeClr val="tx2"/>
                </a:solidFill>
                <a:latin typeface="Trebuchet MS" panose="020B0603020202020204" pitchFamily="34" charset="0"/>
              </a:rPr>
              <a:t>B</a:t>
            </a:r>
            <a:r>
              <a:rPr lang="cs-CZ" sz="2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yla splněná teoretická část</a:t>
            </a:r>
          </a:p>
          <a:p>
            <a:r>
              <a:rPr lang="cs-CZ" sz="2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Proveden energetický audit </a:t>
            </a:r>
          </a:p>
          <a:p>
            <a:r>
              <a:rPr lang="cs-CZ" sz="2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Byly navrženy a aplikovány opatření</a:t>
            </a:r>
          </a:p>
          <a:p>
            <a:r>
              <a:rPr lang="cs-CZ" sz="2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Ověřeno zlepšení dalším měřením</a:t>
            </a:r>
          </a:p>
          <a:p>
            <a:r>
              <a:rPr lang="cs-CZ" sz="2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Diskuze výsledků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cs-CZ" sz="1600" smtClean="0">
                <a:solidFill>
                  <a:schemeClr val="tx2"/>
                </a:solidFill>
                <a:latin typeface="Trebuchet MS" panose="020B0603020202020204" pitchFamily="34" charset="0"/>
              </a:rPr>
              <a:t>15</a:t>
            </a:fld>
            <a:r>
              <a:rPr lang="cs-CZ" sz="16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/15</a:t>
            </a:r>
            <a:endParaRPr lang="cs-CZ" sz="16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08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2128664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7828" y="3212976"/>
            <a:ext cx="10436835" cy="2959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</a:t>
            </a:r>
            <a:br>
              <a:rPr lang="sk-SK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</a:t>
            </a:r>
            <a:br>
              <a:rPr lang="sk-SK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POZORNOST</a:t>
            </a:r>
            <a:endParaRPr lang="cs-CZ" sz="6000" dirty="0"/>
          </a:p>
        </p:txBody>
      </p:sp>
      <p:pic>
        <p:nvPicPr>
          <p:cNvPr id="4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292" y="404664"/>
            <a:ext cx="1952625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88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563551" y="-243408"/>
            <a:ext cx="10157354" cy="1397000"/>
          </a:xfrm>
        </p:spPr>
        <p:txBody>
          <a:bodyPr rtlCol="0">
            <a:normAutofit/>
          </a:bodyPr>
          <a:lstStyle/>
          <a:p>
            <a:r>
              <a:rPr lang="sk-SK" sz="4000" dirty="0" err="1">
                <a:solidFill>
                  <a:schemeClr val="tx2"/>
                </a:solidFill>
                <a:latin typeface="Trebuchet MS" panose="020B0603020202020204" pitchFamily="34" charset="0"/>
              </a:rPr>
              <a:t>Cíl</a:t>
            </a:r>
            <a:r>
              <a:rPr lang="sk-SK" sz="4000" dirty="0">
                <a:solidFill>
                  <a:schemeClr val="tx2"/>
                </a:solidFill>
                <a:latin typeface="Trebuchet MS" panose="020B0603020202020204" pitchFamily="34" charset="0"/>
              </a:rPr>
              <a:t> práce</a:t>
            </a:r>
            <a:endParaRPr lang="cs-CZ" sz="40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053852" y="1153592"/>
            <a:ext cx="10157354" cy="2059384"/>
          </a:xfrm>
        </p:spPr>
        <p:txBody>
          <a:bodyPr rtlCol="0"/>
          <a:lstStyle/>
          <a:p>
            <a:pPr>
              <a:lnSpc>
                <a:spcPct val="150000"/>
              </a:lnSpc>
            </a:pPr>
            <a:r>
              <a:rPr lang="cs-CZ" sz="2000" dirty="0">
                <a:solidFill>
                  <a:schemeClr val="tx2"/>
                </a:solidFill>
                <a:latin typeface="Trebuchet MS" panose="020B0603020202020204" pitchFamily="34" charset="0"/>
              </a:rPr>
              <a:t>Cílem této práce je uvést obecně do problematiky chlazení, stanovení stupně energetické náročnosti konkrétního chladicího boxu, tedy zhodnocení současného stavu, a následně vhodnými opatřeními energetickou náročnost chladicího boxu zlepšit.</a:t>
            </a:r>
          </a:p>
          <a:p>
            <a:pPr marL="0" indent="0" rtl="0">
              <a:buNone/>
            </a:pPr>
            <a:endParaRPr lang="cs-CZ" dirty="0" smtClean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cs-CZ" sz="1600" smtClean="0">
                <a:solidFill>
                  <a:schemeClr val="tx2"/>
                </a:solidFill>
                <a:latin typeface="Trebuchet MS" panose="020B0603020202020204" pitchFamily="34" charset="0"/>
              </a:rPr>
              <a:t>2</a:t>
            </a:fld>
            <a:r>
              <a:rPr lang="cs-CZ" sz="16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/15</a:t>
            </a:r>
            <a:endParaRPr lang="cs-CZ" sz="16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05780" y="4399652"/>
            <a:ext cx="10157354" cy="873174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Výzkumný problém </a:t>
            </a:r>
            <a:endParaRPr lang="cs-CZ" sz="36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053852" y="5562452"/>
            <a:ext cx="10157354" cy="1159024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zlepšení energetické účinnosti konkrétního profesionálního chladicího boxu.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3812" y="476672"/>
            <a:ext cx="7008574" cy="1930400"/>
          </a:xfrm>
        </p:spPr>
        <p:txBody>
          <a:bodyPr rtlCol="0"/>
          <a:lstStyle/>
          <a:p>
            <a:r>
              <a:rPr lang="cs-CZ" dirty="0">
                <a:solidFill>
                  <a:schemeClr val="tx2"/>
                </a:solidFill>
                <a:latin typeface="Trebuchet MS" panose="020B0603020202020204" pitchFamily="34" charset="0"/>
              </a:rPr>
              <a:t>Metodika práce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type="body" idx="1"/>
          </p:nvPr>
        </p:nvSpPr>
        <p:spPr>
          <a:xfrm>
            <a:off x="549796" y="2708920"/>
            <a:ext cx="9937104" cy="4392488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Měření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		</a:t>
            </a:r>
            <a:r>
              <a:rPr lang="cs-CZ" sz="2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Metoda </a:t>
            </a:r>
            <a:r>
              <a:rPr lang="cs-CZ" sz="2200" dirty="0">
                <a:solidFill>
                  <a:schemeClr val="tx2"/>
                </a:solidFill>
                <a:latin typeface="Trebuchet MS" panose="020B0603020202020204" pitchFamily="34" charset="0"/>
              </a:rPr>
              <a:t>sběru dat</a:t>
            </a:r>
          </a:p>
          <a:p>
            <a:pPr>
              <a:lnSpc>
                <a:spcPct val="150000"/>
              </a:lnSpc>
            </a:pPr>
            <a:r>
              <a:rPr lang="cs-CZ" altLang="cs-CZ" sz="2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		Obecně </a:t>
            </a:r>
            <a:r>
              <a:rPr lang="cs-CZ" altLang="cs-CZ" sz="2200" dirty="0">
                <a:solidFill>
                  <a:schemeClr val="tx2"/>
                </a:solidFill>
                <a:latin typeface="Trebuchet MS" panose="020B0603020202020204" pitchFamily="34" charset="0"/>
              </a:rPr>
              <a:t>uznávané </a:t>
            </a:r>
            <a:r>
              <a:rPr lang="cs-CZ" altLang="cs-CZ" sz="2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metody měření</a:t>
            </a:r>
          </a:p>
          <a:p>
            <a:pPr>
              <a:lnSpc>
                <a:spcPct val="150000"/>
              </a:lnSpc>
            </a:pPr>
            <a:endParaRPr lang="cs-CZ" altLang="cs-CZ" sz="2000" dirty="0" smtClean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Návrhy opatření </a:t>
            </a:r>
            <a:endParaRPr lang="cs-CZ" altLang="cs-CZ" sz="22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altLang="cs-CZ" sz="2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		</a:t>
            </a:r>
            <a:r>
              <a:rPr lang="cs-CZ" altLang="cs-CZ" sz="2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3D modelování</a:t>
            </a:r>
          </a:p>
          <a:p>
            <a:pPr>
              <a:lnSpc>
                <a:spcPct val="150000"/>
              </a:lnSpc>
            </a:pPr>
            <a:r>
              <a:rPr lang="cs-CZ" altLang="cs-CZ" sz="2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		Výroba prototypu</a:t>
            </a:r>
          </a:p>
          <a:p>
            <a:pPr>
              <a:lnSpc>
                <a:spcPct val="150000"/>
              </a:lnSpc>
            </a:pPr>
            <a:r>
              <a:rPr lang="cs-CZ" altLang="cs-CZ" sz="2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		Výměna komponent (ventilátory)</a:t>
            </a:r>
          </a:p>
          <a:p>
            <a:pPr>
              <a:lnSpc>
                <a:spcPct val="150000"/>
              </a:lnSpc>
            </a:pPr>
            <a:endParaRPr lang="cs-CZ" altLang="cs-CZ" sz="20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marL="1561887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altLang="cs-CZ" sz="1300" dirty="0" smtClean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altLang="cs-CZ" sz="20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endParaRPr lang="cs-CZ" sz="20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endParaRPr lang="cs-CZ" sz="20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Zástupný symbol pro číslo snímku 1"/>
          <p:cNvSpPr txBox="1">
            <a:spLocks/>
          </p:cNvSpPr>
          <p:nvPr/>
        </p:nvSpPr>
        <p:spPr>
          <a:xfrm>
            <a:off x="10630916" y="6453336"/>
            <a:ext cx="1107518" cy="320675"/>
          </a:xfrm>
          <a:prstGeom prst="rect">
            <a:avLst/>
          </a:prstGeom>
        </p:spPr>
        <p:txBody>
          <a:bodyPr/>
          <a:lstStyle>
            <a:defPPr rtl="0">
              <a:defRPr lang="cs-CZ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3/15</a:t>
            </a:r>
            <a:endParaRPr lang="cs-CZ" sz="16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17309" y="-171400"/>
            <a:ext cx="10157354" cy="1397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Teoretická část</a:t>
            </a:r>
            <a:endParaRPr lang="cs-CZ" sz="40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117309" y="1484784"/>
            <a:ext cx="10157354" cy="4896544"/>
          </a:xfrm>
        </p:spPr>
        <p:txBody>
          <a:bodyPr>
            <a:noAutofit/>
          </a:bodyPr>
          <a:lstStyle/>
          <a:p>
            <a:r>
              <a:rPr lang="cs-CZ" sz="1900" dirty="0">
                <a:solidFill>
                  <a:schemeClr val="tx2"/>
                </a:solidFill>
                <a:latin typeface="Trebuchet MS" panose="020B0603020202020204" pitchFamily="34" charset="0"/>
              </a:rPr>
              <a:t>Co znamená energetická </a:t>
            </a:r>
            <a:r>
              <a:rPr lang="cs-CZ" sz="19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účinnost</a:t>
            </a:r>
          </a:p>
          <a:p>
            <a:r>
              <a:rPr lang="cs-CZ" sz="1900" dirty="0">
                <a:solidFill>
                  <a:schemeClr val="tx2"/>
                </a:solidFill>
                <a:latin typeface="Trebuchet MS" panose="020B0603020202020204" pitchFamily="34" charset="0"/>
              </a:rPr>
              <a:t>Přístup k energetické účinnosti</a:t>
            </a:r>
            <a:endParaRPr lang="cs-CZ" sz="1900" dirty="0" smtClean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r>
              <a:rPr lang="cs-CZ" sz="19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Klimaticko-energetický </a:t>
            </a:r>
            <a:r>
              <a:rPr lang="cs-CZ" sz="1900" dirty="0">
                <a:solidFill>
                  <a:schemeClr val="tx2"/>
                </a:solidFill>
                <a:latin typeface="Trebuchet MS" panose="020B0603020202020204" pitchFamily="34" charset="0"/>
              </a:rPr>
              <a:t>balíček, legislativa EU</a:t>
            </a:r>
            <a:endParaRPr lang="cs-CZ" sz="1900" dirty="0" smtClean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r>
              <a:rPr lang="cs-CZ" sz="19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Legislativa </a:t>
            </a:r>
            <a:r>
              <a:rPr lang="cs-CZ" sz="1900" dirty="0">
                <a:solidFill>
                  <a:schemeClr val="tx2"/>
                </a:solidFill>
                <a:latin typeface="Trebuchet MS" panose="020B0603020202020204" pitchFamily="34" charset="0"/>
              </a:rPr>
              <a:t>k vyhodnocování třídy energetické </a:t>
            </a:r>
            <a:r>
              <a:rPr lang="cs-CZ" sz="19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účinnosti</a:t>
            </a:r>
          </a:p>
          <a:p>
            <a:r>
              <a:rPr lang="cs-CZ" sz="1900" dirty="0">
                <a:solidFill>
                  <a:schemeClr val="tx2"/>
                </a:solidFill>
                <a:latin typeface="Trebuchet MS" panose="020B0603020202020204" pitchFamily="34" charset="0"/>
              </a:rPr>
              <a:t>Základní požívané principy </a:t>
            </a:r>
            <a:r>
              <a:rPr lang="cs-CZ" sz="19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chlazení</a:t>
            </a:r>
          </a:p>
          <a:p>
            <a:pPr lvl="1"/>
            <a:r>
              <a:rPr lang="cs-CZ" sz="1600" dirty="0">
                <a:solidFill>
                  <a:schemeClr val="tx2"/>
                </a:solidFill>
                <a:latin typeface="Trebuchet MS" panose="020B0603020202020204" pitchFamily="34" charset="0"/>
              </a:rPr>
              <a:t>Kompresorové </a:t>
            </a:r>
            <a:r>
              <a:rPr lang="cs-CZ" sz="16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chlazení</a:t>
            </a:r>
          </a:p>
          <a:p>
            <a:pPr lvl="1"/>
            <a:r>
              <a:rPr lang="cs-CZ" sz="1600" dirty="0">
                <a:solidFill>
                  <a:schemeClr val="tx2"/>
                </a:solidFill>
                <a:latin typeface="Trebuchet MS" panose="020B0603020202020204" pitchFamily="34" charset="0"/>
              </a:rPr>
              <a:t>Absorpční </a:t>
            </a:r>
            <a:r>
              <a:rPr lang="cs-CZ" sz="16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chlazení</a:t>
            </a:r>
          </a:p>
          <a:p>
            <a:pPr lvl="1"/>
            <a:r>
              <a:rPr lang="cs-CZ" sz="1600" dirty="0">
                <a:solidFill>
                  <a:schemeClr val="tx2"/>
                </a:solidFill>
                <a:latin typeface="Trebuchet MS" panose="020B0603020202020204" pitchFamily="34" charset="0"/>
              </a:rPr>
              <a:t>Termoelektrické </a:t>
            </a:r>
            <a:r>
              <a:rPr lang="cs-CZ" sz="16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chlazení</a:t>
            </a:r>
          </a:p>
          <a:p>
            <a:r>
              <a:rPr lang="cs-CZ" sz="1900" dirty="0">
                <a:solidFill>
                  <a:schemeClr val="tx2"/>
                </a:solidFill>
                <a:latin typeface="Trebuchet MS" panose="020B0603020202020204" pitchFamily="34" charset="0"/>
              </a:rPr>
              <a:t>Opatření ke zvýšení energetické </a:t>
            </a:r>
            <a:r>
              <a:rPr lang="cs-CZ" sz="19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účinnosti</a:t>
            </a:r>
          </a:p>
          <a:p>
            <a:r>
              <a:rPr lang="cs-CZ" sz="1900" dirty="0">
                <a:solidFill>
                  <a:schemeClr val="tx2"/>
                </a:solidFill>
                <a:latin typeface="Trebuchet MS" panose="020B0603020202020204" pitchFamily="34" charset="0"/>
              </a:rPr>
              <a:t>Energetický audit</a:t>
            </a:r>
            <a:endParaRPr lang="cs-CZ" sz="19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Zástupný symbol pro číslo snímku 1"/>
          <p:cNvSpPr txBox="1">
            <a:spLocks/>
          </p:cNvSpPr>
          <p:nvPr/>
        </p:nvSpPr>
        <p:spPr>
          <a:xfrm>
            <a:off x="10630916" y="6381328"/>
            <a:ext cx="1107518" cy="320675"/>
          </a:xfrm>
          <a:prstGeom prst="rect">
            <a:avLst/>
          </a:prstGeom>
        </p:spPr>
        <p:txBody>
          <a:bodyPr/>
          <a:lstStyle>
            <a:defPPr rtl="0">
              <a:defRPr lang="cs-CZ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4/15</a:t>
            </a:r>
            <a:endParaRPr lang="cs-CZ" sz="16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36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  <a:latin typeface="Trebuchet MS" panose="020B0603020202020204" pitchFamily="34" charset="0"/>
              </a:rPr>
              <a:t>Aplikační část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895552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2"/>
                </a:solidFill>
                <a:latin typeface="Trebuchet MS" panose="020B0603020202020204" pitchFamily="34" charset="0"/>
              </a:rPr>
              <a:t>Energetický audit</a:t>
            </a:r>
          </a:p>
          <a:p>
            <a:pPr lvl="1"/>
            <a:r>
              <a:rPr lang="cs-CZ" dirty="0">
                <a:solidFill>
                  <a:schemeClr val="tx2"/>
                </a:solidFill>
                <a:latin typeface="Trebuchet MS" panose="020B0603020202020204" pitchFamily="34" charset="0"/>
              </a:rPr>
              <a:t>Měření č.1</a:t>
            </a:r>
          </a:p>
          <a:p>
            <a:pPr lvl="1"/>
            <a:r>
              <a:rPr lang="cs-CZ" dirty="0">
                <a:solidFill>
                  <a:schemeClr val="tx2"/>
                </a:solidFill>
                <a:latin typeface="Trebuchet MS" panose="020B0603020202020204" pitchFamily="34" charset="0"/>
              </a:rPr>
              <a:t>Měření č.2</a:t>
            </a:r>
          </a:p>
          <a:p>
            <a:pPr lvl="1"/>
            <a:r>
              <a:rPr lang="cs-CZ" dirty="0">
                <a:solidFill>
                  <a:schemeClr val="tx2"/>
                </a:solidFill>
                <a:latin typeface="Trebuchet MS" panose="020B0603020202020204" pitchFamily="34" charset="0"/>
              </a:rPr>
              <a:t>Měření č.3</a:t>
            </a:r>
          </a:p>
          <a:p>
            <a:pPr lvl="1"/>
            <a:r>
              <a:rPr lang="cs-CZ" dirty="0">
                <a:solidFill>
                  <a:schemeClr val="tx2"/>
                </a:solidFill>
                <a:latin typeface="Trebuchet MS" panose="020B0603020202020204" pitchFamily="34" charset="0"/>
              </a:rPr>
              <a:t>Analýza tepelných ztrát pomocí </a:t>
            </a:r>
            <a:r>
              <a:rPr lang="cs-CZ" dirty="0" err="1">
                <a:solidFill>
                  <a:schemeClr val="tx2"/>
                </a:solidFill>
                <a:latin typeface="Trebuchet MS" panose="020B0603020202020204" pitchFamily="34" charset="0"/>
              </a:rPr>
              <a:t>termokamery</a:t>
            </a:r>
            <a:endParaRPr lang="cs-CZ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marL="457200" lvl="1" indent="0">
              <a:buNone/>
            </a:pPr>
            <a:endParaRPr lang="cs-CZ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r>
              <a:rPr lang="cs-CZ" sz="2000" dirty="0">
                <a:solidFill>
                  <a:schemeClr val="tx2"/>
                </a:solidFill>
                <a:latin typeface="Trebuchet MS" panose="020B0603020202020204" pitchFamily="34" charset="0"/>
              </a:rPr>
              <a:t>Aplikace navrženého opatření a následné testování</a:t>
            </a:r>
          </a:p>
          <a:p>
            <a:pPr lvl="1"/>
            <a:r>
              <a:rPr lang="cs-CZ" dirty="0">
                <a:solidFill>
                  <a:schemeClr val="tx2"/>
                </a:solidFill>
                <a:latin typeface="Trebuchet MS" panose="020B0603020202020204" pitchFamily="34" charset="0"/>
              </a:rPr>
              <a:t>Opatření 1 – návrh a výroba modelu kanálu</a:t>
            </a:r>
          </a:p>
          <a:p>
            <a:pPr lvl="1"/>
            <a:r>
              <a:rPr lang="cs-CZ" dirty="0">
                <a:solidFill>
                  <a:schemeClr val="tx2"/>
                </a:solidFill>
                <a:latin typeface="Trebuchet MS" panose="020B0603020202020204" pitchFamily="34" charset="0"/>
              </a:rPr>
              <a:t>Opatření 2 - výměna stávajících ventilátorů za úspornější</a:t>
            </a:r>
          </a:p>
          <a:p>
            <a:pPr lvl="1"/>
            <a:r>
              <a:rPr lang="cs-CZ" dirty="0">
                <a:solidFill>
                  <a:schemeClr val="tx2"/>
                </a:solidFill>
                <a:latin typeface="Trebuchet MS" panose="020B0603020202020204" pitchFamily="34" charset="0"/>
              </a:rPr>
              <a:t>Měření č.4</a:t>
            </a:r>
          </a:p>
          <a:p>
            <a:pPr lvl="1"/>
            <a:r>
              <a:rPr lang="cs-CZ" dirty="0">
                <a:solidFill>
                  <a:schemeClr val="tx2"/>
                </a:solidFill>
                <a:latin typeface="Trebuchet MS" panose="020B0603020202020204" pitchFamily="34" charset="0"/>
              </a:rPr>
              <a:t>Měření č.5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cs-CZ" sz="1600" smtClean="0">
                <a:solidFill>
                  <a:schemeClr val="tx2"/>
                </a:solidFill>
                <a:latin typeface="Trebuchet MS" panose="020B0603020202020204" pitchFamily="34" charset="0"/>
              </a:rPr>
              <a:t>5</a:t>
            </a:fld>
            <a:r>
              <a:rPr lang="cs-CZ" sz="16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/15</a:t>
            </a:r>
            <a:endParaRPr lang="cs-CZ" sz="16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07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  <a:latin typeface="Trebuchet MS" panose="020B0603020202020204" pitchFamily="34" charset="0"/>
              </a:rPr>
              <a:t>Energetický audit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tx2"/>
                </a:solidFill>
                <a:latin typeface="Trebuchet MS" panose="020B0603020202020204" pitchFamily="34" charset="0"/>
              </a:rPr>
              <a:t>Měření č.1, třída energetické účinnosti 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tx2"/>
                </a:solidFill>
                <a:latin typeface="Trebuchet MS" panose="020B0603020202020204" pitchFamily="34" charset="0"/>
              </a:rPr>
              <a:t>Měření č.2, třída energetické účinnosti 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tx2"/>
                </a:solidFill>
                <a:latin typeface="Trebuchet MS" panose="020B0603020202020204" pitchFamily="34" charset="0"/>
              </a:rPr>
              <a:t>Měření č.3, třída energetické účinnosti F.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tx2"/>
                </a:solidFill>
                <a:latin typeface="Trebuchet MS" panose="020B0603020202020204" pitchFamily="34" charset="0"/>
              </a:rPr>
              <a:t>Při všech měřeních neodpovídala nastavená teplota skutečné teplotě uvnitř zařízení → nebylo dosaženo požadovaného efektu.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tx2"/>
                </a:solidFill>
                <a:latin typeface="Trebuchet MS" panose="020B0603020202020204" pitchFamily="34" charset="0"/>
              </a:rPr>
              <a:t>P</a:t>
            </a:r>
            <a:r>
              <a:rPr lang="cs-CZ" altLang="cs-CZ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ři</a:t>
            </a:r>
            <a:r>
              <a:rPr lang="cs-CZ" altLang="cs-CZ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analýze </a:t>
            </a:r>
            <a:r>
              <a:rPr lang="cs-CZ" altLang="cs-CZ" dirty="0">
                <a:solidFill>
                  <a:schemeClr val="tx2"/>
                </a:solidFill>
                <a:latin typeface="Trebuchet MS" panose="020B0603020202020204" pitchFamily="34" charset="0"/>
              </a:rPr>
              <a:t>tepelných ztrát pomocí </a:t>
            </a:r>
            <a:r>
              <a:rPr lang="cs-CZ" altLang="cs-CZ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termokamery</a:t>
            </a:r>
            <a:r>
              <a:rPr lang="cs-CZ" altLang="cs-CZ" dirty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cs-CZ" altLang="cs-CZ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nebyly nalezeny žádné větší teplené úniky.</a:t>
            </a:r>
            <a:endParaRPr lang="cs-CZ" altLang="cs-CZ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cs-CZ" sz="1600" smtClean="0">
                <a:solidFill>
                  <a:schemeClr val="tx2"/>
                </a:solidFill>
                <a:latin typeface="Trebuchet MS" panose="020B0603020202020204" pitchFamily="34" charset="0"/>
              </a:rPr>
              <a:t>6</a:t>
            </a:fld>
            <a:r>
              <a:rPr lang="cs-CZ" sz="16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/15</a:t>
            </a:r>
            <a:endParaRPr lang="cs-CZ" sz="16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03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1869" y="-263647"/>
            <a:ext cx="10157354" cy="1397000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chemeClr val="tx2"/>
                </a:solidFill>
                <a:latin typeface="Trebuchet MS" panose="020B0603020202020204" pitchFamily="34" charset="0"/>
              </a:rPr>
              <a:t>Energetický audit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7309" y="1340768"/>
            <a:ext cx="10157354" cy="4831432"/>
          </a:xfrm>
        </p:spPr>
        <p:txBody>
          <a:bodyPr/>
          <a:lstStyle/>
          <a:p>
            <a:r>
              <a:rPr lang="cs-CZ" altLang="cs-CZ" sz="2000" dirty="0">
                <a:solidFill>
                  <a:schemeClr val="tx2"/>
                </a:solidFill>
                <a:latin typeface="Trebuchet MS" panose="020B0603020202020204" pitchFamily="34" charset="0"/>
              </a:rPr>
              <a:t>Průběh naměřených teplot při měření spotřeby energie.</a:t>
            </a:r>
          </a:p>
          <a:p>
            <a:endParaRPr lang="cs-CZ" dirty="0"/>
          </a:p>
        </p:txBody>
      </p:sp>
      <p:pic>
        <p:nvPicPr>
          <p:cNvPr id="4" name="Obrázek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15" y="1916832"/>
            <a:ext cx="7440588" cy="48046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cs-CZ" sz="1600" smtClean="0">
                <a:solidFill>
                  <a:schemeClr val="tx2"/>
                </a:solidFill>
                <a:latin typeface="Trebuchet MS" panose="020B0603020202020204" pitchFamily="34" charset="0"/>
              </a:rPr>
              <a:t>7</a:t>
            </a:fld>
            <a:r>
              <a:rPr lang="cs-CZ" sz="16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/15</a:t>
            </a:r>
            <a:endParaRPr lang="cs-CZ" sz="16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48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309" y="-162471"/>
            <a:ext cx="10157354" cy="1397000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chemeClr val="tx2"/>
                </a:solidFill>
                <a:latin typeface="Trebuchet MS" panose="020B0603020202020204" pitchFamily="34" charset="0"/>
              </a:rPr>
              <a:t>Energetický audit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7308" y="1633960"/>
            <a:ext cx="10521719" cy="4538239"/>
          </a:xfrm>
        </p:spPr>
        <p:txBody>
          <a:bodyPr/>
          <a:lstStyle/>
          <a:p>
            <a:r>
              <a:rPr lang="cs-CZ" sz="2000" dirty="0">
                <a:solidFill>
                  <a:schemeClr val="tx2"/>
                </a:solidFill>
                <a:latin typeface="Trebuchet MS" panose="020B0603020202020204" pitchFamily="34" charset="0"/>
              </a:rPr>
              <a:t>Rozložení teplot uvnitř chladicího boxu </a:t>
            </a:r>
            <a:r>
              <a:rPr lang="cs-CZ" sz="2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.</a:t>
            </a:r>
            <a:endParaRPr lang="cs-CZ" sz="20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endParaRPr lang="cs-CZ" dirty="0"/>
          </a:p>
        </p:txBody>
      </p:sp>
      <p:pic>
        <p:nvPicPr>
          <p:cNvPr id="4" name="Zástupný symbol pro obsah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325" y="2264543"/>
            <a:ext cx="7185043" cy="373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IMG_44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" y="2255323"/>
            <a:ext cx="4981876" cy="373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171470" y="6400801"/>
            <a:ext cx="1107518" cy="320675"/>
          </a:xfrm>
        </p:spPr>
        <p:txBody>
          <a:bodyPr/>
          <a:lstStyle/>
          <a:p>
            <a:pPr rtl="0"/>
            <a:fld id="{DA60BA0E-20D0-4E7C-B286-26C960A6788F}" type="slidenum">
              <a:rPr lang="cs-CZ" sz="1600" smtClean="0">
                <a:solidFill>
                  <a:schemeClr val="tx2"/>
                </a:solidFill>
                <a:latin typeface="Trebuchet MS" panose="020B0603020202020204" pitchFamily="34" charset="0"/>
              </a:rPr>
              <a:t>8</a:t>
            </a:fld>
            <a:r>
              <a:rPr lang="cs-CZ" sz="16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/15</a:t>
            </a:r>
            <a:endParaRPr lang="cs-CZ" sz="16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64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000" dirty="0">
                <a:solidFill>
                  <a:schemeClr val="tx2"/>
                </a:solidFill>
                <a:latin typeface="Trebuchet MS" panose="020B0603020202020204" pitchFamily="34" charset="0"/>
              </a:rPr>
              <a:t>Analýza tepelných ztrát pomocí </a:t>
            </a:r>
            <a:r>
              <a:rPr lang="cs-CZ" altLang="cs-CZ" sz="4000" dirty="0" err="1">
                <a:solidFill>
                  <a:schemeClr val="tx2"/>
                </a:solidFill>
                <a:latin typeface="Trebuchet MS" panose="020B0603020202020204" pitchFamily="34" charset="0"/>
              </a:rPr>
              <a:t>termokamery</a:t>
            </a:r>
            <a:endParaRPr lang="cs-CZ" sz="40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4" descr="IR_0005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1764" y="1701800"/>
            <a:ext cx="5184576" cy="4535512"/>
          </a:xfrm>
          <a:prstGeom prst="rect">
            <a:avLst/>
          </a:prstGeom>
        </p:spPr>
      </p:pic>
      <p:pic>
        <p:nvPicPr>
          <p:cNvPr id="5" name="Picture 2" descr="IMG_53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364" y="1701799"/>
            <a:ext cx="6078012" cy="45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cs-CZ" sz="1600" smtClean="0">
                <a:solidFill>
                  <a:schemeClr val="tx2"/>
                </a:solidFill>
                <a:latin typeface="Trebuchet MS" panose="020B0603020202020204" pitchFamily="34" charset="0"/>
              </a:rPr>
              <a:t>9</a:t>
            </a:fld>
            <a:r>
              <a:rPr lang="cs-CZ" sz="16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/15</a:t>
            </a:r>
            <a:endParaRPr lang="cs-CZ" sz="16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39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nihy 16: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93_TF02787940_TF02787940.potx" id="{797243EA-CA29-42BD-A803-C2ABD6CA0C6F}" vid="{0EF93BC0-5E53-47B3-A615-5E299545B8EC}"/>
    </a:ext>
  </a:extLst>
</a:theme>
</file>

<file path=ppt/theme/theme2.xml><?xml version="1.0" encoding="utf-8"?>
<a:theme xmlns:a="http://schemas.openxmlformats.org/drawingml/2006/main" name="Motiv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Modrá prezentace se stohem knih (širokoúhlá)</Template>
  <TotalTime>0</TotalTime>
  <Words>327</Words>
  <Application>Microsoft Office PowerPoint</Application>
  <PresentationFormat>Vlastní</PresentationFormat>
  <Paragraphs>94</Paragraphs>
  <Slides>16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Trebuchet MS</vt:lpstr>
      <vt:lpstr>Knihy 16:9</vt:lpstr>
      <vt:lpstr>Energetická účinnost chladicích zařízení</vt:lpstr>
      <vt:lpstr>Cíl práce</vt:lpstr>
      <vt:lpstr>Metodika práce</vt:lpstr>
      <vt:lpstr>Teoretická část</vt:lpstr>
      <vt:lpstr>Aplikační část</vt:lpstr>
      <vt:lpstr>Energetický audit</vt:lpstr>
      <vt:lpstr>Energetický audit</vt:lpstr>
      <vt:lpstr>Energetický audit</vt:lpstr>
      <vt:lpstr>Analýza tepelných ztrát pomocí termokamery</vt:lpstr>
      <vt:lpstr>Opatření 1 – návrh a výroba modelu kanálu</vt:lpstr>
      <vt:lpstr>Opatření 2 - výměna stávajících ventilátorů za úspornější</vt:lpstr>
      <vt:lpstr>Měření spotřeby energie po aplikaci vhodných opatření</vt:lpstr>
      <vt:lpstr>Měření spotřeby energie po aplikaci vhodných opatření</vt:lpstr>
      <vt:lpstr>Diskuze výsledků</vt:lpstr>
      <vt:lpstr>Závěr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2018-06-12T20:56:18Z</dcterms:created>
  <dcterms:modified xsi:type="dcterms:W3CDTF">2018-06-13T09:47:13Z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