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6" r:id="rId9"/>
    <p:sldId id="279" r:id="rId10"/>
    <p:sldId id="277" r:id="rId11"/>
    <p:sldId id="278" r:id="rId12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114" d="100"/>
          <a:sy n="114" d="100"/>
        </p:scale>
        <p:origin x="414" y="14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11.06.2018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10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96886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2175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05236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3505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17843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85922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800862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9801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61622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92514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11.06.2018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11.06.2018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Změna tvrdosti materiálu vlivem tepelného opracování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/>
              <a:t>Autor práce:		Tomáš Holý</a:t>
            </a:r>
          </a:p>
          <a:p>
            <a:pPr rtl="0"/>
            <a:r>
              <a:rPr lang="cs-CZ" dirty="0"/>
              <a:t>Vedoucí práce:	Ing. Monika Karková, PhD.</a:t>
            </a:r>
          </a:p>
          <a:p>
            <a:pPr rtl="0"/>
            <a:r>
              <a:rPr lang="cs-CZ" dirty="0"/>
              <a:t>Oponent práce:	doc. Ing. Ladislav Socha, PhD.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0538C544-E6F0-4F1A-B820-4D78F58EBC30}"/>
              </a:ext>
            </a:extLst>
          </p:cNvPr>
          <p:cNvSpPr txBox="1">
            <a:spLocks/>
          </p:cNvSpPr>
          <p:nvPr/>
        </p:nvSpPr>
        <p:spPr>
          <a:xfrm>
            <a:off x="1522413" y="160762"/>
            <a:ext cx="6725676" cy="9639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000" dirty="0"/>
              <a:t>VYSOKÁ ŠKOLA TECHNICKÁ A EKONOMICKÁ</a:t>
            </a:r>
          </a:p>
          <a:p>
            <a:pPr algn="ctr"/>
            <a:r>
              <a:rPr lang="cs-CZ" sz="2000" dirty="0"/>
              <a:t>V ČESKÝCH BUDĚJOVICÍCH</a:t>
            </a:r>
          </a:p>
          <a:p>
            <a:pPr algn="ctr"/>
            <a:r>
              <a:rPr lang="cs-CZ" sz="2000" i="1" dirty="0"/>
              <a:t>Ústav technicko - technologický</a:t>
            </a:r>
          </a:p>
        </p:txBody>
      </p:sp>
      <p:pic>
        <p:nvPicPr>
          <p:cNvPr id="1026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A6C59471-2817-414C-ACD3-7C974D0F9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2" y="286544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cs-CZ" dirty="0"/>
              <a:t>DĚKUJI ZA POZORNOST</a:t>
            </a:r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4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cs-CZ" dirty="0"/>
              <a:t>Doplňující dotazy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4" y="1905000"/>
            <a:ext cx="9468542" cy="4267200"/>
          </a:xfrm>
        </p:spPr>
        <p:txBody>
          <a:bodyPr rtlCol="0"/>
          <a:lstStyle/>
          <a:p>
            <a:pPr lvl="1" algn="just"/>
            <a:r>
              <a:rPr lang="cs-CZ" dirty="0"/>
              <a:t>Vedoucí BP:</a:t>
            </a:r>
          </a:p>
          <a:p>
            <a:pPr marL="274320" lvl="1" indent="0" algn="just">
              <a:buNone/>
            </a:pPr>
            <a:endParaRPr lang="cs-CZ" dirty="0"/>
          </a:p>
          <a:p>
            <a:pPr lvl="2" algn="just"/>
            <a:r>
              <a:rPr lang="cs-CZ" dirty="0"/>
              <a:t>„Čím je způsobená změna tvrdosti materiálu po úpravě kalením?“</a:t>
            </a:r>
          </a:p>
          <a:p>
            <a:pPr marL="548640" lvl="2" indent="0" algn="just">
              <a:buNone/>
            </a:pPr>
            <a:endParaRPr lang="cs-CZ" dirty="0"/>
          </a:p>
          <a:p>
            <a:pPr lvl="1" algn="just"/>
            <a:r>
              <a:rPr lang="cs-CZ" dirty="0"/>
              <a:t>Oponent BP:</a:t>
            </a:r>
          </a:p>
          <a:p>
            <a:pPr lvl="1" algn="just"/>
            <a:endParaRPr lang="cs-CZ" dirty="0"/>
          </a:p>
          <a:p>
            <a:pPr lvl="2" algn="just"/>
            <a:r>
              <a:rPr lang="cs-CZ" dirty="0"/>
              <a:t>„Charakterizujte následující zkoušky tvrdosti dle zatížení: statické, dynamické a vrypové.“</a:t>
            </a:r>
          </a:p>
          <a:p>
            <a:pPr lvl="2" algn="just"/>
            <a:r>
              <a:rPr lang="cs-CZ" dirty="0"/>
              <a:t>„Uveďte, pro jaké typy materiálů lze použít zkoušky dle Brinella, Vickerse a Rockwella.“</a:t>
            </a:r>
          </a:p>
          <a:p>
            <a:pPr lvl="2" algn="just"/>
            <a:endParaRPr lang="cs-CZ" dirty="0"/>
          </a:p>
          <a:p>
            <a:pPr lvl="2" algn="just"/>
            <a:endParaRPr lang="cs-CZ" dirty="0"/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52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CÍL PRÁCE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/>
            <a:endParaRPr lang="cs-CZ" dirty="0"/>
          </a:p>
          <a:p>
            <a:pPr algn="just"/>
            <a:r>
              <a:rPr lang="cs-CZ" dirty="0"/>
              <a:t>Cílem bakalářské práce je podrobně popsat mechanické zkoušky tvrdosti materiálů. V aplikační části se bakalářská práce zabývá realizací experimentu zvoleného materiálu a jeho hodnocením. Výsledkem práce je zjištění a zhodnocení změn vybraných mechanických vlastnosti na zvoleném materiálu vlivem působení tepla.</a:t>
            </a:r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TEORETICKO – METODOLOGICKÁ ČÁST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/>
            <a:r>
              <a:rPr lang="cs-CZ" dirty="0"/>
              <a:t>Statické zkoušky tvrdosti</a:t>
            </a:r>
          </a:p>
          <a:p>
            <a:pPr lvl="1" algn="just"/>
            <a:r>
              <a:rPr lang="cs-CZ" dirty="0"/>
              <a:t>Podle Brinella</a:t>
            </a:r>
          </a:p>
          <a:p>
            <a:pPr lvl="1" algn="just"/>
            <a:r>
              <a:rPr lang="cs-CZ" dirty="0"/>
              <a:t>Podle Vickerse</a:t>
            </a:r>
          </a:p>
          <a:p>
            <a:pPr lvl="1" algn="just"/>
            <a:r>
              <a:rPr lang="cs-CZ" dirty="0"/>
              <a:t>Podle Rockwella</a:t>
            </a:r>
          </a:p>
          <a:p>
            <a:pPr lvl="1" algn="just"/>
            <a:r>
              <a:rPr lang="cs-CZ" dirty="0"/>
              <a:t>Podle Knoopa</a:t>
            </a:r>
          </a:p>
          <a:p>
            <a:pPr algn="just"/>
            <a:r>
              <a:rPr lang="cs-CZ" dirty="0"/>
              <a:t>Dynamické zkoušky tvrdosti</a:t>
            </a:r>
          </a:p>
          <a:p>
            <a:pPr lvl="1" algn="just"/>
            <a:r>
              <a:rPr lang="cs-CZ" dirty="0"/>
              <a:t>Poldi kladívko</a:t>
            </a:r>
          </a:p>
          <a:p>
            <a:pPr lvl="1" algn="just"/>
            <a:r>
              <a:rPr lang="cs-CZ" dirty="0"/>
              <a:t>Baumanovo kladívko</a:t>
            </a:r>
          </a:p>
          <a:p>
            <a:pPr lvl="1" algn="just"/>
            <a:r>
              <a:rPr lang="cs-CZ" dirty="0"/>
              <a:t>Shoreho skleroskop</a:t>
            </a:r>
          </a:p>
          <a:p>
            <a:pPr algn="just"/>
            <a:r>
              <a:rPr lang="cs-CZ" dirty="0"/>
              <a:t>Vrypové zkoušky tvrdosti</a:t>
            </a:r>
          </a:p>
          <a:p>
            <a:pPr lvl="1" algn="just"/>
            <a:r>
              <a:rPr lang="cs-CZ" dirty="0"/>
              <a:t>Scratch test</a:t>
            </a:r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13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METODIKA PRÁCE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/>
            <a:r>
              <a:rPr lang="cs-CZ" dirty="0"/>
              <a:t>Charakteristika testovaných vzorků</a:t>
            </a:r>
          </a:p>
          <a:p>
            <a:pPr algn="just"/>
            <a:r>
              <a:rPr lang="cs-CZ" dirty="0"/>
              <a:t>Změření tvrdosti nekalené a kalené oceli</a:t>
            </a:r>
          </a:p>
          <a:p>
            <a:pPr algn="just"/>
            <a:r>
              <a:rPr lang="cs-CZ" dirty="0"/>
              <a:t>Zamrazení vzorků</a:t>
            </a:r>
          </a:p>
          <a:p>
            <a:pPr algn="just"/>
            <a:r>
              <a:rPr lang="cs-CZ" dirty="0"/>
              <a:t>Změření tvrdosti nekalené a kalené oceli po zmrazení</a:t>
            </a:r>
          </a:p>
          <a:p>
            <a:pPr algn="just"/>
            <a:r>
              <a:rPr lang="cs-CZ" dirty="0"/>
              <a:t>Vyhodnocení experimentu</a:t>
            </a:r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90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APLIKAČNÍ ČÁST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ástupný symbol pro obsah 13"/>
              <p:cNvSpPr>
                <a:spLocks noGrp="1"/>
              </p:cNvSpPr>
              <p:nvPr>
                <p:ph idx="1"/>
              </p:nvPr>
            </p:nvSpPr>
            <p:spPr/>
            <p:txBody>
              <a:bodyPr rtlCol="0"/>
              <a:lstStyle/>
              <a:p>
                <a:pPr algn="just"/>
                <a:r>
                  <a:rPr lang="cs-CZ" dirty="0"/>
                  <a:t>Konstrukční ocel 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11 375</a:t>
                </a:r>
              </a:p>
              <a:p>
                <a:pPr lvl="1" algn="just"/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14</a:t>
                </a:r>
                <a:r>
                  <a:rPr lang="cs-CZ" dirty="0"/>
                  <a:t> vzorků</a:t>
                </a:r>
              </a:p>
              <a:p>
                <a:pPr lvl="2" algn="just"/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  <a:r>
                  <a:rPr lang="cs-CZ" dirty="0"/>
                  <a:t> vzorků kaleno</a:t>
                </a:r>
              </a:p>
              <a:p>
                <a:pPr algn="just"/>
                <a:r>
                  <a:rPr lang="cs-CZ" dirty="0"/>
                  <a:t>Kalení</a:t>
                </a:r>
              </a:p>
              <a:p>
                <a:pPr lvl="1" algn="just"/>
                <a:r>
                  <a:rPr lang="cs-CZ" dirty="0"/>
                  <a:t>Anizotermicky</a:t>
                </a:r>
              </a:p>
              <a:p>
                <a:pPr lvl="2" algn="just"/>
                <a:r>
                  <a:rPr lang="cs-CZ" dirty="0"/>
                  <a:t>Nejednotný rozpad austenitu</a:t>
                </a:r>
              </a:p>
              <a:p>
                <a:pPr algn="just"/>
                <a:r>
                  <a:rPr lang="cs-CZ" dirty="0"/>
                  <a:t>Zmrazování</a:t>
                </a:r>
              </a:p>
              <a:p>
                <a:pPr lvl="1" algn="just"/>
                <a:r>
                  <a:rPr lang="cs-CZ" dirty="0"/>
                  <a:t>Náhlé zmrazování z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=20°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cs-CZ" dirty="0"/>
                  <a:t> 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=−20°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cs-CZ" dirty="0"/>
              </a:p>
              <a:p>
                <a:pPr lvl="1" algn="just"/>
                <a:r>
                  <a:rPr lang="cs-CZ" dirty="0"/>
                  <a:t>Zmrazování po dobu </a:t>
                </a:r>
                <a:r>
                  <a:rPr lang="cs-CZ" dirty="0">
                    <a:latin typeface="Calibri" panose="020F0502020204030204" pitchFamily="34" charset="0"/>
                    <a:cs typeface="Calibri" panose="020F0502020204030204" pitchFamily="34" charset="0"/>
                  </a:rPr>
                  <a:t>36</a:t>
                </a:r>
                <a:r>
                  <a:rPr lang="cs-CZ" dirty="0"/>
                  <a:t> dní</a:t>
                </a:r>
              </a:p>
            </p:txBody>
          </p:sp>
        </mc:Choice>
        <mc:Fallback xmlns="">
          <p:sp>
            <p:nvSpPr>
              <p:cNvPr id="14" name="Zástupný symbol pro obsah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33" t="-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080BA8B-A602-4EBF-8943-E7B2220926A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115" y="2420888"/>
            <a:ext cx="2337321" cy="2761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44D6968-C80E-4F22-963A-A47B40CD647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604" y="5347204"/>
            <a:ext cx="3418205" cy="1327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53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APLIKAČNÍ ČÁST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/>
            <a:r>
              <a:rPr lang="cs-CZ" dirty="0"/>
              <a:t>Měření tvrdosti</a:t>
            </a:r>
          </a:p>
          <a:p>
            <a:pPr lvl="1" algn="just"/>
            <a:r>
              <a:rPr lang="cs-CZ" dirty="0"/>
              <a:t>Digitální tvrdoměr Wilson Rockwell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574</a:t>
            </a:r>
          </a:p>
          <a:p>
            <a:pPr lvl="2" algn="just"/>
            <a:r>
              <a:rPr lang="cs-CZ" dirty="0"/>
              <a:t>Indentor:		Diamantový kužel s úhlem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120°</a:t>
            </a:r>
          </a:p>
          <a:p>
            <a:pPr lvl="2" algn="just"/>
            <a:r>
              <a:rPr lang="cs-CZ" dirty="0"/>
              <a:t>Počáteční zatížení:	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98,07 N</a:t>
            </a:r>
          </a:p>
          <a:p>
            <a:pPr lvl="2" algn="just"/>
            <a:r>
              <a:rPr lang="cs-CZ" dirty="0"/>
              <a:t>Testovací zatížení:	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588,4 N</a:t>
            </a:r>
          </a:p>
          <a:p>
            <a:pPr lvl="2" algn="just"/>
            <a:r>
              <a:rPr lang="cs-CZ" dirty="0"/>
              <a:t>Doba zatížení:	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 sec</a:t>
            </a:r>
          </a:p>
          <a:p>
            <a:pPr lvl="1" algn="just"/>
            <a:r>
              <a:rPr lang="cs-CZ" dirty="0"/>
              <a:t>Měřeno ve stupnici HRA</a:t>
            </a:r>
          </a:p>
          <a:p>
            <a:pPr algn="just"/>
            <a:r>
              <a:rPr lang="cs-CZ" dirty="0"/>
              <a:t>Místa měření tvrdosti</a:t>
            </a:r>
          </a:p>
          <a:p>
            <a:pPr lvl="1" algn="just"/>
            <a:r>
              <a:rPr lang="cs-CZ" dirty="0"/>
              <a:t>Zvolená za účelem sledování tvrdosti v průřezu vzorkem</a:t>
            </a:r>
          </a:p>
          <a:p>
            <a:pPr lvl="1" algn="just"/>
            <a:endParaRPr lang="cs-CZ" dirty="0"/>
          </a:p>
          <a:p>
            <a:pPr marL="274320" lvl="1" indent="0" algn="just">
              <a:buNone/>
            </a:pPr>
            <a:endParaRPr lang="cs-CZ" dirty="0"/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907E343D-BD77-4566-B591-9494CBA56B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5786" y="4149080"/>
            <a:ext cx="25622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5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APLIKAČNÍ ČÁST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1"/>
            <a:r>
              <a:rPr lang="cs-CZ" dirty="0"/>
              <a:t>Tvrdost při teplotě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20 </a:t>
            </a:r>
            <a:r>
              <a:rPr lang="cs-CZ" dirty="0"/>
              <a:t>°C 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20 </a:t>
            </a:r>
            <a:r>
              <a:rPr lang="cs-CZ" dirty="0"/>
              <a:t>°C</a:t>
            </a:r>
          </a:p>
          <a:p>
            <a:pPr lvl="2"/>
            <a:r>
              <a:rPr lang="cs-CZ" dirty="0"/>
              <a:t>NEKALENÁ OCEL </a:t>
            </a:r>
          </a:p>
          <a:p>
            <a:pPr lvl="2"/>
            <a:r>
              <a:rPr lang="cs-CZ" dirty="0"/>
              <a:t>KALENÁ OCEL</a:t>
            </a:r>
          </a:p>
          <a:p>
            <a:pPr lvl="2" algn="just"/>
            <a:endParaRPr lang="cs-CZ" dirty="0"/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26E15FA8-3C94-4E85-8250-33C98799F0E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1" y="3255902"/>
            <a:ext cx="4838065" cy="290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94677E8-BD57-43A7-B1CC-8D0B95E4E77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600" y="3255902"/>
            <a:ext cx="4831080" cy="287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862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DISKUSE VÝSLEDKŮ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1" algn="just"/>
            <a:r>
              <a:rPr lang="cs-CZ" dirty="0"/>
              <a:t>Nekalené vzorky před zmrazením ⌀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47,01</a:t>
            </a:r>
            <a:r>
              <a:rPr lang="cs-CZ" dirty="0"/>
              <a:t> j a po zmrazení nárůst o ⌀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1,52</a:t>
            </a:r>
            <a:r>
              <a:rPr lang="cs-CZ" dirty="0"/>
              <a:t> j</a:t>
            </a:r>
          </a:p>
          <a:p>
            <a:pPr lvl="1" algn="just"/>
            <a:r>
              <a:rPr lang="cs-CZ" dirty="0"/>
              <a:t>Kalené vzorky před zmrazením ⌀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59,41</a:t>
            </a:r>
            <a:r>
              <a:rPr lang="cs-CZ" dirty="0"/>
              <a:t> j a po zmrazení nárůst o ⌀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1,03</a:t>
            </a:r>
            <a:r>
              <a:rPr lang="cs-CZ" dirty="0"/>
              <a:t> j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1DA8E00-AE36-497E-9458-95A99BC4406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44" y="3375024"/>
            <a:ext cx="4676140" cy="279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9FF5835-4357-4BA6-9113-317DED19F31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1" y="3375025"/>
            <a:ext cx="4755262" cy="2797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64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DISKUSE VÝSLEDKŮ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1" algn="just">
              <a:buFontTx/>
              <a:buChar char="-"/>
            </a:pPr>
            <a:r>
              <a:rPr lang="cs-CZ" dirty="0"/>
              <a:t>Procesem kalení nárůst tvrdosti o ⌀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12,35 </a:t>
            </a:r>
            <a:r>
              <a:rPr lang="cs-CZ" dirty="0"/>
              <a:t>j</a:t>
            </a:r>
          </a:p>
          <a:p>
            <a:pPr lvl="1" algn="just">
              <a:buFontTx/>
              <a:buChar char="-"/>
            </a:pPr>
            <a:r>
              <a:rPr lang="cs-CZ" dirty="0"/>
              <a:t>Procesem zmrazení nárůst tvrdosti o ⌀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1,03</a:t>
            </a:r>
            <a:r>
              <a:rPr lang="cs-CZ" dirty="0"/>
              <a:t> j</a:t>
            </a:r>
          </a:p>
          <a:p>
            <a:pPr lvl="1" algn="just"/>
            <a:endParaRPr lang="cs-CZ" dirty="0"/>
          </a:p>
        </p:txBody>
      </p:sp>
      <p:pic>
        <p:nvPicPr>
          <p:cNvPr id="4" name="Picture 2" descr="https://img.assets-finance-media.cz/data/newsimg/STUDENT/loga_vs/vste.png">
            <a:extLst>
              <a:ext uri="{FF2B5EF4-FFF2-40B4-BE49-F238E27FC236}">
                <a16:creationId xmlns:a16="http://schemas.microsoft.com/office/drawing/2014/main" id="{350B7547-7F5F-4C91-B446-794F9684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411" y="274638"/>
            <a:ext cx="1371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69B5ACA-17B4-4FA8-9387-005AE66A5CA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076" y="2959281"/>
            <a:ext cx="5239980" cy="3246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561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115</TotalTime>
  <Words>297</Words>
  <Application>Microsoft Office PowerPoint</Application>
  <PresentationFormat>Vlastní</PresentationFormat>
  <Paragraphs>79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Consolas</vt:lpstr>
      <vt:lpstr>Corbel</vt:lpstr>
      <vt:lpstr>Školní tabule 16×9</vt:lpstr>
      <vt:lpstr>Změna tvrdosti materiálu vlivem tepelného opracování</vt:lpstr>
      <vt:lpstr>CÍL PRÁCE</vt:lpstr>
      <vt:lpstr>TEORETICKO – METODOLOGICKÁ ČÁST</vt:lpstr>
      <vt:lpstr>METODIKA PRÁCE</vt:lpstr>
      <vt:lpstr>APLIKAČNÍ ČÁST</vt:lpstr>
      <vt:lpstr>APLIKAČNÍ ČÁST</vt:lpstr>
      <vt:lpstr>APLIKAČNÍ ČÁST</vt:lpstr>
      <vt:lpstr>DISKUSE VÝSLEDKŮ</vt:lpstr>
      <vt:lpstr>DISKUSE VÝSLEDKŮ</vt:lpstr>
      <vt:lpstr>DĚKUJI ZA POZORNOST</vt:lpstr>
      <vt:lpstr>Doplňující dotazy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Změna tvrdosti materiálu vlivem tepelného opracování</dc:title>
  <dc:creator>Tomáš Holý</dc:creator>
  <cp:lastModifiedBy>Tomáš Holý</cp:lastModifiedBy>
  <cp:revision>18</cp:revision>
  <dcterms:created xsi:type="dcterms:W3CDTF">2018-06-10T08:19:29Z</dcterms:created>
  <dcterms:modified xsi:type="dcterms:W3CDTF">2018-06-11T09:27:47Z</dcterms:modified>
</cp:coreProperties>
</file>